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59"/>
  </p:notesMasterIdLst>
  <p:sldIdLst>
    <p:sldId id="256" r:id="rId3"/>
    <p:sldId id="1700" r:id="rId4"/>
    <p:sldId id="2104" r:id="rId5"/>
    <p:sldId id="2105" r:id="rId6"/>
    <p:sldId id="2106" r:id="rId7"/>
    <p:sldId id="2107" r:id="rId8"/>
    <p:sldId id="6161" r:id="rId9"/>
    <p:sldId id="6162" r:id="rId10"/>
    <p:sldId id="6163" r:id="rId11"/>
    <p:sldId id="2721" r:id="rId12"/>
    <p:sldId id="2232" r:id="rId13"/>
    <p:sldId id="2224" r:id="rId14"/>
    <p:sldId id="2729" r:id="rId15"/>
    <p:sldId id="2751" r:id="rId16"/>
    <p:sldId id="2785" r:id="rId17"/>
    <p:sldId id="2826" r:id="rId18"/>
    <p:sldId id="2827" r:id="rId19"/>
    <p:sldId id="541" r:id="rId20"/>
    <p:sldId id="529" r:id="rId21"/>
    <p:sldId id="4681" r:id="rId22"/>
    <p:sldId id="535" r:id="rId23"/>
    <p:sldId id="4682" r:id="rId24"/>
    <p:sldId id="2730" r:id="rId25"/>
    <p:sldId id="2731" r:id="rId26"/>
    <p:sldId id="2786" r:id="rId27"/>
    <p:sldId id="2226" r:id="rId28"/>
    <p:sldId id="2227" r:id="rId29"/>
    <p:sldId id="1936" r:id="rId30"/>
    <p:sldId id="2757" r:id="rId31"/>
    <p:sldId id="2758" r:id="rId32"/>
    <p:sldId id="2759" r:id="rId33"/>
    <p:sldId id="2760" r:id="rId34"/>
    <p:sldId id="2732" r:id="rId35"/>
    <p:sldId id="2733" r:id="rId36"/>
    <p:sldId id="2761" r:id="rId37"/>
    <p:sldId id="4757" r:id="rId38"/>
    <p:sldId id="4760" r:id="rId39"/>
    <p:sldId id="4758" r:id="rId40"/>
    <p:sldId id="4759" r:id="rId41"/>
    <p:sldId id="2774" r:id="rId42"/>
    <p:sldId id="2775" r:id="rId43"/>
    <p:sldId id="2772" r:id="rId44"/>
    <p:sldId id="2773" r:id="rId45"/>
    <p:sldId id="2776" r:id="rId46"/>
    <p:sldId id="2777" r:id="rId47"/>
    <p:sldId id="2778" r:id="rId48"/>
    <p:sldId id="2779" r:id="rId49"/>
    <p:sldId id="2762" r:id="rId50"/>
    <p:sldId id="2800" r:id="rId51"/>
    <p:sldId id="2789" r:id="rId52"/>
    <p:sldId id="2763" r:id="rId53"/>
    <p:sldId id="4690" r:id="rId54"/>
    <p:sldId id="2764" r:id="rId55"/>
    <p:sldId id="341" r:id="rId56"/>
    <p:sldId id="342" r:id="rId57"/>
    <p:sldId id="343" r:id="rId58"/>
    <p:sldId id="344" r:id="rId59"/>
    <p:sldId id="345" r:id="rId60"/>
    <p:sldId id="346" r:id="rId61"/>
    <p:sldId id="347" r:id="rId62"/>
    <p:sldId id="348" r:id="rId63"/>
    <p:sldId id="349" r:id="rId64"/>
    <p:sldId id="353" r:id="rId65"/>
    <p:sldId id="354" r:id="rId66"/>
    <p:sldId id="355" r:id="rId67"/>
    <p:sldId id="2231" r:id="rId68"/>
    <p:sldId id="366" r:id="rId69"/>
    <p:sldId id="545" r:id="rId70"/>
    <p:sldId id="2765" r:id="rId71"/>
    <p:sldId id="546" r:id="rId72"/>
    <p:sldId id="4747" r:id="rId73"/>
    <p:sldId id="4746" r:id="rId74"/>
    <p:sldId id="4748" r:id="rId75"/>
    <p:sldId id="4749" r:id="rId76"/>
    <p:sldId id="4750" r:id="rId77"/>
    <p:sldId id="4689" r:id="rId78"/>
    <p:sldId id="547" r:id="rId79"/>
    <p:sldId id="548" r:id="rId80"/>
    <p:sldId id="553" r:id="rId81"/>
    <p:sldId id="544" r:id="rId82"/>
    <p:sldId id="554" r:id="rId83"/>
    <p:sldId id="4751" r:id="rId84"/>
    <p:sldId id="556" r:id="rId85"/>
    <p:sldId id="555" r:id="rId86"/>
    <p:sldId id="4686" r:id="rId87"/>
    <p:sldId id="370" r:id="rId88"/>
    <p:sldId id="371" r:id="rId89"/>
    <p:sldId id="372" r:id="rId90"/>
    <p:sldId id="2797" r:id="rId91"/>
    <p:sldId id="4670" r:id="rId92"/>
    <p:sldId id="2808" r:id="rId93"/>
    <p:sldId id="2809" r:id="rId94"/>
    <p:sldId id="2810" r:id="rId95"/>
    <p:sldId id="4687" r:id="rId96"/>
    <p:sldId id="4688" r:id="rId97"/>
    <p:sldId id="4671" r:id="rId98"/>
    <p:sldId id="4672" r:id="rId99"/>
    <p:sldId id="4673" r:id="rId100"/>
    <p:sldId id="4674" r:id="rId101"/>
    <p:sldId id="4675" r:id="rId102"/>
    <p:sldId id="4676" r:id="rId103"/>
    <p:sldId id="4677" r:id="rId104"/>
    <p:sldId id="4679" r:id="rId105"/>
    <p:sldId id="4678" r:id="rId106"/>
    <p:sldId id="587" r:id="rId107"/>
    <p:sldId id="559" r:id="rId108"/>
    <p:sldId id="560" r:id="rId109"/>
    <p:sldId id="561" r:id="rId110"/>
    <p:sldId id="566" r:id="rId111"/>
    <p:sldId id="567" r:id="rId112"/>
    <p:sldId id="568" r:id="rId113"/>
    <p:sldId id="569" r:id="rId114"/>
    <p:sldId id="785" r:id="rId115"/>
    <p:sldId id="617" r:id="rId116"/>
    <p:sldId id="4753" r:id="rId117"/>
    <p:sldId id="4683" r:id="rId118"/>
    <p:sldId id="571" r:id="rId119"/>
    <p:sldId id="4684" r:id="rId120"/>
    <p:sldId id="572" r:id="rId121"/>
    <p:sldId id="573" r:id="rId122"/>
    <p:sldId id="2736" r:id="rId123"/>
    <p:sldId id="2737" r:id="rId124"/>
    <p:sldId id="2738" r:id="rId125"/>
    <p:sldId id="2817" r:id="rId126"/>
    <p:sldId id="2818" r:id="rId127"/>
    <p:sldId id="2819" r:id="rId128"/>
    <p:sldId id="2820" r:id="rId129"/>
    <p:sldId id="2821" r:id="rId130"/>
    <p:sldId id="577" r:id="rId131"/>
    <p:sldId id="578" r:id="rId132"/>
    <p:sldId id="579" r:id="rId133"/>
    <p:sldId id="580" r:id="rId134"/>
    <p:sldId id="1920" r:id="rId135"/>
    <p:sldId id="1926" r:id="rId136"/>
    <p:sldId id="1927" r:id="rId137"/>
    <p:sldId id="1928" r:id="rId138"/>
    <p:sldId id="1929" r:id="rId139"/>
    <p:sldId id="1930" r:id="rId140"/>
    <p:sldId id="4667" r:id="rId141"/>
    <p:sldId id="4752" r:id="rId142"/>
    <p:sldId id="2811" r:id="rId143"/>
    <p:sldId id="2813" r:id="rId144"/>
    <p:sldId id="4668" r:id="rId145"/>
    <p:sldId id="2812" r:id="rId146"/>
    <p:sldId id="2814" r:id="rId147"/>
    <p:sldId id="2815" r:id="rId148"/>
    <p:sldId id="2816" r:id="rId149"/>
    <p:sldId id="2822" r:id="rId150"/>
    <p:sldId id="2823" r:id="rId151"/>
    <p:sldId id="2825" r:id="rId152"/>
    <p:sldId id="2824" r:id="rId153"/>
    <p:sldId id="4756" r:id="rId154"/>
    <p:sldId id="301" r:id="rId155"/>
    <p:sldId id="302" r:id="rId156"/>
    <p:sldId id="303" r:id="rId157"/>
    <p:sldId id="304" r:id="rId158"/>
    <p:sldId id="305" r:id="rId159"/>
    <p:sldId id="306" r:id="rId160"/>
    <p:sldId id="789" r:id="rId161"/>
    <p:sldId id="2791" r:id="rId162"/>
    <p:sldId id="4695" r:id="rId163"/>
    <p:sldId id="4696" r:id="rId164"/>
    <p:sldId id="4697" r:id="rId165"/>
    <p:sldId id="4698" r:id="rId166"/>
    <p:sldId id="4699" r:id="rId167"/>
    <p:sldId id="4754" r:id="rId168"/>
    <p:sldId id="2792" r:id="rId169"/>
    <p:sldId id="2793" r:id="rId170"/>
    <p:sldId id="4700" r:id="rId171"/>
    <p:sldId id="4701" r:id="rId172"/>
    <p:sldId id="4702" r:id="rId173"/>
    <p:sldId id="2790" r:id="rId174"/>
    <p:sldId id="790" r:id="rId175"/>
    <p:sldId id="791" r:id="rId176"/>
    <p:sldId id="792" r:id="rId177"/>
    <p:sldId id="793" r:id="rId178"/>
    <p:sldId id="794" r:id="rId179"/>
    <p:sldId id="2740" r:id="rId180"/>
    <p:sldId id="4685" r:id="rId181"/>
    <p:sldId id="2766" r:id="rId182"/>
    <p:sldId id="4691" r:id="rId183"/>
    <p:sldId id="4692" r:id="rId184"/>
    <p:sldId id="2767" r:id="rId185"/>
    <p:sldId id="2768" r:id="rId186"/>
    <p:sldId id="2807" r:id="rId187"/>
    <p:sldId id="2794" r:id="rId188"/>
    <p:sldId id="4680" r:id="rId189"/>
    <p:sldId id="2233" r:id="rId190"/>
    <p:sldId id="2795" r:id="rId191"/>
    <p:sldId id="2796" r:id="rId192"/>
    <p:sldId id="310" r:id="rId193"/>
    <p:sldId id="2784" r:id="rId194"/>
    <p:sldId id="312" r:id="rId195"/>
    <p:sldId id="313" r:id="rId196"/>
    <p:sldId id="314" r:id="rId197"/>
    <p:sldId id="2769" r:id="rId198"/>
    <p:sldId id="4707" r:id="rId199"/>
    <p:sldId id="4704" r:id="rId200"/>
    <p:sldId id="4705" r:id="rId201"/>
    <p:sldId id="4706" r:id="rId202"/>
    <p:sldId id="4703" r:id="rId203"/>
    <p:sldId id="2234" r:id="rId204"/>
    <p:sldId id="2235" r:id="rId205"/>
    <p:sldId id="1924" r:id="rId206"/>
    <p:sldId id="4755" r:id="rId207"/>
    <p:sldId id="1925" r:id="rId208"/>
    <p:sldId id="4708" r:id="rId209"/>
    <p:sldId id="4709" r:id="rId210"/>
    <p:sldId id="4710" r:id="rId211"/>
    <p:sldId id="2741" r:id="rId212"/>
    <p:sldId id="2770" r:id="rId213"/>
    <p:sldId id="2771" r:id="rId214"/>
    <p:sldId id="1900" r:id="rId215"/>
    <p:sldId id="1901" r:id="rId216"/>
    <p:sldId id="611" r:id="rId217"/>
    <p:sldId id="612" r:id="rId218"/>
    <p:sldId id="613" r:id="rId219"/>
    <p:sldId id="614" r:id="rId220"/>
    <p:sldId id="1918" r:id="rId221"/>
    <p:sldId id="2801" r:id="rId222"/>
    <p:sldId id="2802" r:id="rId223"/>
    <p:sldId id="4744" r:id="rId224"/>
    <p:sldId id="4745" r:id="rId225"/>
    <p:sldId id="606" r:id="rId226"/>
    <p:sldId id="607" r:id="rId227"/>
    <p:sldId id="608" r:id="rId228"/>
    <p:sldId id="609" r:id="rId229"/>
    <p:sldId id="1616" r:id="rId230"/>
    <p:sldId id="296" r:id="rId231"/>
    <p:sldId id="297" r:id="rId232"/>
    <p:sldId id="298" r:id="rId233"/>
    <p:sldId id="299" r:id="rId234"/>
    <p:sldId id="570" r:id="rId235"/>
    <p:sldId id="618" r:id="rId236"/>
    <p:sldId id="619" r:id="rId237"/>
    <p:sldId id="401" r:id="rId238"/>
    <p:sldId id="2004" r:id="rId239"/>
    <p:sldId id="2005" r:id="rId240"/>
    <p:sldId id="2830" r:id="rId241"/>
    <p:sldId id="2831" r:id="rId242"/>
    <p:sldId id="2658" r:id="rId243"/>
    <p:sldId id="782" r:id="rId244"/>
    <p:sldId id="783" r:id="rId245"/>
    <p:sldId id="486" r:id="rId246"/>
    <p:sldId id="447" r:id="rId247"/>
    <p:sldId id="448" r:id="rId248"/>
    <p:sldId id="2220" r:id="rId249"/>
    <p:sldId id="2523" r:id="rId250"/>
    <p:sldId id="2524" r:id="rId251"/>
    <p:sldId id="2525" r:id="rId252"/>
    <p:sldId id="380" r:id="rId253"/>
    <p:sldId id="2661" r:id="rId254"/>
    <p:sldId id="2662" r:id="rId255"/>
    <p:sldId id="2663" r:id="rId256"/>
    <p:sldId id="2664" r:id="rId257"/>
    <p:sldId id="1732" r:id="rId25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4644BA8E-B91F-4A38-80CE-01996A2D5563}">
          <p14:sldIdLst>
            <p14:sldId id="256"/>
          </p14:sldIdLst>
        </p14:section>
        <p14:section name="Раздел по умолчанию" id="{011105FB-43F2-4E52-ADD2-B04986002526}">
          <p14:sldIdLst/>
        </p14:section>
        <p14:section name="Раздел по умолчанию" id="{774E60FF-E087-4FE5-87A7-5F799757AD52}">
          <p14:sldIdLst>
            <p14:sldId id="1700"/>
            <p14:sldId id="2104"/>
            <p14:sldId id="2105"/>
            <p14:sldId id="2106"/>
            <p14:sldId id="2107"/>
          </p14:sldIdLst>
        </p14:section>
        <p14:section name="Раздел по умолчанию" id="{F4264932-DC93-4EB3-8675-FCA7125518E7}">
          <p14:sldIdLst>
            <p14:sldId id="6161"/>
            <p14:sldId id="6162"/>
            <p14:sldId id="6163"/>
          </p14:sldIdLst>
        </p14:section>
        <p14:section name="Раздел по умолчанию" id="{24752F55-6823-4BCB-A42D-82D2BDD71DEE}">
          <p14:sldIdLst>
            <p14:sldId id="2721"/>
          </p14:sldIdLst>
        </p14:section>
        <p14:section name="Раздел по умолчанию" id="{CCAA3651-AF8B-4152-A658-6AE5DEE9BD9F}">
          <p14:sldIdLst>
            <p14:sldId id="2232"/>
            <p14:sldId id="2224"/>
            <p14:sldId id="2729"/>
            <p14:sldId id="2751"/>
            <p14:sldId id="2785"/>
            <p14:sldId id="2826"/>
            <p14:sldId id="2827"/>
            <p14:sldId id="541"/>
            <p14:sldId id="529"/>
            <p14:sldId id="4681"/>
            <p14:sldId id="535"/>
            <p14:sldId id="4682"/>
            <p14:sldId id="2730"/>
            <p14:sldId id="2731"/>
            <p14:sldId id="2786"/>
            <p14:sldId id="2226"/>
            <p14:sldId id="2227"/>
            <p14:sldId id="1936"/>
            <p14:sldId id="2757"/>
            <p14:sldId id="2758"/>
            <p14:sldId id="2759"/>
            <p14:sldId id="2760"/>
            <p14:sldId id="2732"/>
            <p14:sldId id="2733"/>
            <p14:sldId id="2761"/>
            <p14:sldId id="4757"/>
            <p14:sldId id="4760"/>
            <p14:sldId id="4758"/>
            <p14:sldId id="4759"/>
            <p14:sldId id="2774"/>
            <p14:sldId id="2775"/>
            <p14:sldId id="2772"/>
            <p14:sldId id="2773"/>
            <p14:sldId id="2776"/>
            <p14:sldId id="2777"/>
            <p14:sldId id="2778"/>
            <p14:sldId id="2779"/>
            <p14:sldId id="2762"/>
            <p14:sldId id="2800"/>
            <p14:sldId id="2789"/>
            <p14:sldId id="2763"/>
            <p14:sldId id="4690"/>
            <p14:sldId id="2764"/>
            <p14:sldId id="341"/>
            <p14:sldId id="342"/>
            <p14:sldId id="343"/>
            <p14:sldId id="344"/>
            <p14:sldId id="345"/>
            <p14:sldId id="346"/>
            <p14:sldId id="347"/>
            <p14:sldId id="348"/>
            <p14:sldId id="349"/>
            <p14:sldId id="353"/>
            <p14:sldId id="354"/>
            <p14:sldId id="355"/>
            <p14:sldId id="2231"/>
            <p14:sldId id="366"/>
            <p14:sldId id="545"/>
            <p14:sldId id="2765"/>
            <p14:sldId id="546"/>
            <p14:sldId id="4747"/>
            <p14:sldId id="4746"/>
            <p14:sldId id="4748"/>
            <p14:sldId id="4749"/>
            <p14:sldId id="4750"/>
            <p14:sldId id="4689"/>
            <p14:sldId id="547"/>
            <p14:sldId id="548"/>
            <p14:sldId id="553"/>
            <p14:sldId id="544"/>
            <p14:sldId id="554"/>
            <p14:sldId id="4751"/>
            <p14:sldId id="556"/>
            <p14:sldId id="555"/>
            <p14:sldId id="4686"/>
            <p14:sldId id="370"/>
            <p14:sldId id="371"/>
            <p14:sldId id="372"/>
            <p14:sldId id="2797"/>
            <p14:sldId id="4670"/>
            <p14:sldId id="2808"/>
            <p14:sldId id="2809"/>
            <p14:sldId id="2810"/>
            <p14:sldId id="4687"/>
            <p14:sldId id="4688"/>
            <p14:sldId id="4671"/>
            <p14:sldId id="4672"/>
            <p14:sldId id="4673"/>
            <p14:sldId id="4674"/>
            <p14:sldId id="4675"/>
            <p14:sldId id="4676"/>
            <p14:sldId id="4677"/>
            <p14:sldId id="4679"/>
            <p14:sldId id="4678"/>
            <p14:sldId id="587"/>
            <p14:sldId id="559"/>
            <p14:sldId id="560"/>
            <p14:sldId id="561"/>
            <p14:sldId id="566"/>
            <p14:sldId id="567"/>
            <p14:sldId id="568"/>
            <p14:sldId id="569"/>
            <p14:sldId id="785"/>
            <p14:sldId id="617"/>
            <p14:sldId id="4753"/>
            <p14:sldId id="4683"/>
            <p14:sldId id="571"/>
            <p14:sldId id="4684"/>
            <p14:sldId id="572"/>
            <p14:sldId id="573"/>
          </p14:sldIdLst>
        </p14:section>
        <p14:section name="Раздел без заголовка" id="{A320722A-10AD-472E-9718-C8FB7827BE4E}">
          <p14:sldIdLst>
            <p14:sldId id="2736"/>
            <p14:sldId id="2737"/>
            <p14:sldId id="2738"/>
            <p14:sldId id="2817"/>
            <p14:sldId id="2818"/>
            <p14:sldId id="2819"/>
            <p14:sldId id="2820"/>
            <p14:sldId id="2821"/>
            <p14:sldId id="577"/>
            <p14:sldId id="578"/>
            <p14:sldId id="579"/>
            <p14:sldId id="580"/>
            <p14:sldId id="1920"/>
            <p14:sldId id="1926"/>
            <p14:sldId id="1927"/>
            <p14:sldId id="1928"/>
            <p14:sldId id="1929"/>
            <p14:sldId id="1930"/>
            <p14:sldId id="4667"/>
            <p14:sldId id="4752"/>
            <p14:sldId id="2811"/>
            <p14:sldId id="2813"/>
            <p14:sldId id="4668"/>
            <p14:sldId id="2812"/>
            <p14:sldId id="2814"/>
            <p14:sldId id="2815"/>
            <p14:sldId id="2816"/>
            <p14:sldId id="2822"/>
            <p14:sldId id="2823"/>
            <p14:sldId id="2825"/>
            <p14:sldId id="2824"/>
            <p14:sldId id="4756"/>
            <p14:sldId id="301"/>
            <p14:sldId id="302"/>
            <p14:sldId id="303"/>
            <p14:sldId id="304"/>
            <p14:sldId id="305"/>
            <p14:sldId id="306"/>
            <p14:sldId id="789"/>
            <p14:sldId id="2791"/>
            <p14:sldId id="4695"/>
            <p14:sldId id="4696"/>
            <p14:sldId id="4697"/>
            <p14:sldId id="4698"/>
            <p14:sldId id="4699"/>
            <p14:sldId id="4754"/>
            <p14:sldId id="2792"/>
            <p14:sldId id="2793"/>
            <p14:sldId id="4700"/>
            <p14:sldId id="4701"/>
            <p14:sldId id="4702"/>
            <p14:sldId id="2790"/>
            <p14:sldId id="790"/>
            <p14:sldId id="791"/>
            <p14:sldId id="792"/>
            <p14:sldId id="793"/>
            <p14:sldId id="794"/>
            <p14:sldId id="2740"/>
            <p14:sldId id="4685"/>
            <p14:sldId id="2766"/>
            <p14:sldId id="4691"/>
            <p14:sldId id="4692"/>
            <p14:sldId id="2767"/>
            <p14:sldId id="2768"/>
            <p14:sldId id="2807"/>
            <p14:sldId id="2794"/>
            <p14:sldId id="4680"/>
            <p14:sldId id="2233"/>
            <p14:sldId id="2795"/>
            <p14:sldId id="2796"/>
            <p14:sldId id="310"/>
            <p14:sldId id="2784"/>
            <p14:sldId id="312"/>
            <p14:sldId id="313"/>
            <p14:sldId id="314"/>
            <p14:sldId id="2769"/>
            <p14:sldId id="4707"/>
            <p14:sldId id="4704"/>
            <p14:sldId id="4705"/>
            <p14:sldId id="4706"/>
            <p14:sldId id="4703"/>
            <p14:sldId id="2234"/>
            <p14:sldId id="2235"/>
            <p14:sldId id="1924"/>
            <p14:sldId id="4755"/>
            <p14:sldId id="1925"/>
            <p14:sldId id="4708"/>
            <p14:sldId id="4709"/>
            <p14:sldId id="4710"/>
            <p14:sldId id="2741"/>
            <p14:sldId id="2770"/>
            <p14:sldId id="2771"/>
            <p14:sldId id="1900"/>
            <p14:sldId id="1901"/>
            <p14:sldId id="611"/>
            <p14:sldId id="612"/>
            <p14:sldId id="613"/>
            <p14:sldId id="614"/>
            <p14:sldId id="1918"/>
            <p14:sldId id="2801"/>
            <p14:sldId id="2802"/>
            <p14:sldId id="4744"/>
            <p14:sldId id="4745"/>
            <p14:sldId id="606"/>
            <p14:sldId id="607"/>
            <p14:sldId id="608"/>
            <p14:sldId id="609"/>
            <p14:sldId id="1616"/>
            <p14:sldId id="296"/>
            <p14:sldId id="297"/>
            <p14:sldId id="298"/>
            <p14:sldId id="299"/>
            <p14:sldId id="570"/>
            <p14:sldId id="618"/>
            <p14:sldId id="619"/>
            <p14:sldId id="401"/>
            <p14:sldId id="2004"/>
            <p14:sldId id="2005"/>
            <p14:sldId id="2830"/>
            <p14:sldId id="2831"/>
          </p14:sldIdLst>
        </p14:section>
        <p14:section name="Раздел по умолчанию" id="{0E04200B-49FC-4B4E-A527-DDC57A85D0E1}">
          <p14:sldIdLst/>
        </p14:section>
        <p14:section name="Раздел по умолчанию" id="{4EF1134D-0EBC-4FF2-BFD8-CA7C38E604BB}">
          <p14:sldIdLst>
            <p14:sldId id="2658"/>
            <p14:sldId id="782"/>
            <p14:sldId id="783"/>
            <p14:sldId id="486"/>
            <p14:sldId id="447"/>
            <p14:sldId id="448"/>
            <p14:sldId id="2220"/>
            <p14:sldId id="2523"/>
            <p14:sldId id="2524"/>
            <p14:sldId id="2525"/>
            <p14:sldId id="380"/>
            <p14:sldId id="2661"/>
            <p14:sldId id="2662"/>
            <p14:sldId id="2663"/>
            <p14:sldId id="2664"/>
            <p14:sldId id="1732"/>
          </p14:sldIdLst>
        </p14:section>
        <p14:section name="Раздел по умолчанию" id="{8A792206-6A79-4347-A749-996918E3E43C}">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B363"/>
    <a:srgbClr val="FBECD7"/>
    <a:srgbClr val="4D2C07"/>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3" autoAdjust="0"/>
    <p:restoredTop sz="94660"/>
  </p:normalViewPr>
  <p:slideViewPr>
    <p:cSldViewPr snapToGrid="0">
      <p:cViewPr varScale="1">
        <p:scale>
          <a:sx n="63" d="100"/>
          <a:sy n="63" d="100"/>
        </p:scale>
        <p:origin x="612"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notesMaster" Target="notesMasters/notesMaster1.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presProps" Target="presProps.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viewProps" Target="viewProps.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theme" Target="theme/theme1.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tableStyles" Target="tableStyles.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639A1B-944F-4CE0-9E82-8AD1B83BE2D2}" type="datetimeFigureOut">
              <a:rPr lang="ru-RU" smtClean="0"/>
              <a:t>04.04.2024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F8CE18-3C76-4BCD-ADE7-0BF67666287C}" type="slidenum">
              <a:rPr lang="ru-RU" smtClean="0"/>
              <a:t>‹#›</a:t>
            </a:fld>
            <a:endParaRPr lang="ru-RU"/>
          </a:p>
        </p:txBody>
      </p:sp>
    </p:spTree>
    <p:extLst>
      <p:ext uri="{BB962C8B-B14F-4D97-AF65-F5344CB8AC3E}">
        <p14:creationId xmlns:p14="http://schemas.microsoft.com/office/powerpoint/2010/main" val="160467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p:spPr>
      </p:sp>
      <p:sp>
        <p:nvSpPr>
          <p:cNvPr id="2467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dirty="0"/>
          </a:p>
        </p:txBody>
      </p:sp>
      <p:sp>
        <p:nvSpPr>
          <p:cNvPr id="4" name="Верхний колонтитул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8916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bwMode="auto">
          <a:noFill/>
          <a:ln>
            <a:solidFill>
              <a:srgbClr val="000000"/>
            </a:solidFill>
            <a:miter lim="800000"/>
            <a:headEnd/>
            <a:tailEnd/>
          </a:ln>
        </p:spPr>
      </p:sp>
      <p:sp>
        <p:nvSpPr>
          <p:cNvPr id="277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7DD1D0-A557-4FA8-9997-E143FAE3A9C5}" type="slidenum">
              <a:rPr kumimoji="0" lang="ru-R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6398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Image Placeholder 1"/>
          <p:cNvSpPr>
            <a:spLocks noGrp="1" noRot="1" noChangeAspect="1" noTextEdit="1"/>
          </p:cNvSpPr>
          <p:nvPr>
            <p:ph type="sldImg"/>
          </p:nvPr>
        </p:nvSpPr>
        <p:spPr bwMode="auto">
          <a:noFill/>
          <a:ln>
            <a:solidFill>
              <a:srgbClr val="000000"/>
            </a:solidFill>
            <a:miter lim="800000"/>
            <a:headEnd/>
            <a:tailEnd/>
          </a:ln>
        </p:spPr>
      </p:sp>
      <p:sp>
        <p:nvSpPr>
          <p:cNvPr id="277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altLang="ru-RU"/>
          </a:p>
        </p:txBody>
      </p:sp>
      <p:sp>
        <p:nvSpPr>
          <p:cNvPr id="491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37DD1D0-A557-4FA8-9997-E143FAE3A9C5}" type="slidenum">
              <a:rPr kumimoji="0" lang="ru-RU"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3406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2.xml"/><Relationship Id="rId4" Type="http://schemas.openxmlformats.org/officeDocument/2006/relationships/image" Target="../media/image10.e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A1EACC-8B3E-4AD7-B6FC-025B67968BF6}" type="slidenum">
              <a:rPr lang="ru-RU" smtClean="0"/>
              <a:pPr/>
              <a:t>‹#›</a:t>
            </a:fld>
            <a:endParaRPr lang="ru-RU"/>
          </a:p>
        </p:txBody>
      </p:sp>
    </p:spTree>
    <p:extLst>
      <p:ext uri="{BB962C8B-B14F-4D97-AF65-F5344CB8AC3E}">
        <p14:creationId xmlns:p14="http://schemas.microsoft.com/office/powerpoint/2010/main" val="485881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A1EACC-8B3E-4AD7-B6FC-025B67968BF6}" type="slidenum">
              <a:rPr lang="ru-RU" smtClean="0"/>
              <a:pPr/>
              <a:t>‹#›</a:t>
            </a:fld>
            <a:endParaRPr lang="ru-RU"/>
          </a:p>
        </p:txBody>
      </p:sp>
      <p:sp>
        <p:nvSpPr>
          <p:cNvPr id="12" name="Прямоугольник 11"/>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73784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A1EACC-8B3E-4AD7-B6FC-025B67968BF6}" type="slidenum">
              <a:rPr lang="ru-RU" smtClean="0"/>
              <a:pPr/>
              <a:t>‹#›</a:t>
            </a:fld>
            <a:endParaRPr lang="ru-RU"/>
          </a:p>
        </p:txBody>
      </p:sp>
      <p:sp>
        <p:nvSpPr>
          <p:cNvPr id="7" name="Прямоугольник 6"/>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303926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A1EACC-8B3E-4AD7-B6FC-025B67968BF6}" type="slidenum">
              <a:rPr lang="ru-RU" smtClean="0"/>
              <a:pPr/>
              <a:t>‹#›</a:t>
            </a:fld>
            <a:endParaRPr lang="ru-RU"/>
          </a:p>
        </p:txBody>
      </p:sp>
      <p:sp>
        <p:nvSpPr>
          <p:cNvPr id="8" name="Прямоугольник 7"/>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593249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0A1EACC-8B3E-4AD7-B6FC-025B67968BF6}" type="slidenum">
              <a:rPr lang="ru-RU" smtClean="0"/>
              <a:pPr/>
              <a:t>‹#›</a:t>
            </a:fld>
            <a:endParaRPr lang="ru-RU"/>
          </a:p>
        </p:txBody>
      </p:sp>
      <p:sp>
        <p:nvSpPr>
          <p:cNvPr id="10" name="Прямоугольник 9"/>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70294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0A1EACC-8B3E-4AD7-B6FC-025B67968BF6}" type="slidenum">
              <a:rPr lang="ru-RU" smtClean="0"/>
              <a:pPr/>
              <a:t>‹#›</a:t>
            </a:fld>
            <a:endParaRPr lang="ru-RU"/>
          </a:p>
        </p:txBody>
      </p:sp>
      <p:sp>
        <p:nvSpPr>
          <p:cNvPr id="6" name="Прямоугольник 5"/>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51291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0A1EACC-8B3E-4AD7-B6FC-025B67968BF6}" type="slidenum">
              <a:rPr lang="ru-RU" smtClean="0"/>
              <a:pPr/>
              <a:t>‹#›</a:t>
            </a:fld>
            <a:endParaRPr lang="ru-RU"/>
          </a:p>
        </p:txBody>
      </p:sp>
      <p:sp>
        <p:nvSpPr>
          <p:cNvPr id="5" name="Прямоугольник 4"/>
          <p:cNvSpPr/>
          <p:nvPr userDrawn="1"/>
        </p:nvSpPr>
        <p:spPr>
          <a:xfrm>
            <a:off x="9952264" y="0"/>
            <a:ext cx="2239736" cy="1436914"/>
          </a:xfrm>
          <a:prstGeom prst="rect">
            <a:avLst/>
          </a:prstGeom>
          <a:solidFill>
            <a:schemeClr val="bg1"/>
          </a:solidFill>
          <a:ln>
            <a:solidFill>
              <a:srgbClr val="EFB36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034951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A1EACC-8B3E-4AD7-B6FC-025B67968BF6}" type="slidenum">
              <a:rPr lang="ru-RU" smtClean="0"/>
              <a:pPr/>
              <a:t>‹#›</a:t>
            </a:fld>
            <a:endParaRPr lang="ru-RU"/>
          </a:p>
        </p:txBody>
      </p:sp>
    </p:spTree>
    <p:extLst>
      <p:ext uri="{BB962C8B-B14F-4D97-AF65-F5344CB8AC3E}">
        <p14:creationId xmlns:p14="http://schemas.microsoft.com/office/powerpoint/2010/main" val="3471838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0A1EACC-8B3E-4AD7-B6FC-025B67968BF6}" type="slidenum">
              <a:rPr lang="ru-RU" smtClean="0"/>
              <a:pPr/>
              <a:t>‹#›</a:t>
            </a:fld>
            <a:endParaRPr lang="ru-RU"/>
          </a:p>
        </p:txBody>
      </p:sp>
    </p:spTree>
    <p:extLst>
      <p:ext uri="{BB962C8B-B14F-4D97-AF65-F5344CB8AC3E}">
        <p14:creationId xmlns:p14="http://schemas.microsoft.com/office/powerpoint/2010/main" val="2855788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A1EACC-8B3E-4AD7-B6FC-025B67968BF6}" type="slidenum">
              <a:rPr lang="ru-RU" smtClean="0"/>
              <a:pPr/>
              <a:t>‹#›</a:t>
            </a:fld>
            <a:endParaRPr lang="ru-RU"/>
          </a:p>
        </p:txBody>
      </p:sp>
    </p:spTree>
    <p:extLst>
      <p:ext uri="{BB962C8B-B14F-4D97-AF65-F5344CB8AC3E}">
        <p14:creationId xmlns:p14="http://schemas.microsoft.com/office/powerpoint/2010/main" val="1530387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0A1EACC-8B3E-4AD7-B6FC-025B67968BF6}" type="slidenum">
              <a:rPr lang="ru-RU" smtClean="0"/>
              <a:pPr/>
              <a:t>‹#›</a:t>
            </a:fld>
            <a:endParaRPr lang="ru-RU"/>
          </a:p>
        </p:txBody>
      </p:sp>
    </p:spTree>
    <p:extLst>
      <p:ext uri="{BB962C8B-B14F-4D97-AF65-F5344CB8AC3E}">
        <p14:creationId xmlns:p14="http://schemas.microsoft.com/office/powerpoint/2010/main" val="753279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p:spTree>
      <p:nvGrpSpPr>
        <p:cNvPr id="1" name=""/>
        <p:cNvGrpSpPr/>
        <p:nvPr/>
      </p:nvGrpSpPr>
      <p:grpSpPr>
        <a:xfrm>
          <a:off x="0" y="0"/>
          <a:ext cx="0" cy="0"/>
          <a:chOff x="0" y="0"/>
          <a:chExt cx="0" cy="0"/>
        </a:xfrm>
      </p:grpSpPr>
      <p:pic>
        <p:nvPicPr>
          <p:cNvPr id="15" name="Рисунок 14">
            <a:extLst>
              <a:ext uri="{FF2B5EF4-FFF2-40B4-BE49-F238E27FC236}">
                <a16:creationId xmlns:a16="http://schemas.microsoft.com/office/drawing/2014/main" id="{3B7131F1-EE2D-47E9-AA20-CDFF90508A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Рисунок 2">
            <a:extLst>
              <a:ext uri="{FF2B5EF4-FFF2-40B4-BE49-F238E27FC236}">
                <a16:creationId xmlns:a16="http://schemas.microsoft.com/office/drawing/2014/main" id="{09ADF52A-3824-4BB3-AF72-ACE5C9CD101F}"/>
              </a:ext>
            </a:extLst>
          </p:cNvPr>
          <p:cNvPicPr>
            <a:picLocks noChangeAspect="1"/>
          </p:cNvPicPr>
          <p:nvPr userDrawn="1"/>
        </p:nvPicPr>
        <p:blipFill>
          <a:blip r:embed="rId3" cstate="print">
            <a:extLst>
              <a:ext uri="{96DAC541-7B7A-43D3-8B79-37D633B846F1}">
                <asvg:svgBlip xmlns:asvg="http://schemas.microsoft.com/office/drawing/2016/SVG/main" r:embed="rId4"/>
              </a:ext>
            </a:extLst>
          </a:blip>
          <a:stretch>
            <a:fillRect/>
          </a:stretch>
        </p:blipFill>
        <p:spPr>
          <a:xfrm>
            <a:off x="8817069" y="6277576"/>
            <a:ext cx="4599573" cy="399418"/>
          </a:xfrm>
          <a:prstGeom prst="rect">
            <a:avLst/>
          </a:prstGeom>
        </p:spPr>
      </p:pic>
      <p:sp>
        <p:nvSpPr>
          <p:cNvPr id="4" name="Прямоугольник 3">
            <a:extLst>
              <a:ext uri="{FF2B5EF4-FFF2-40B4-BE49-F238E27FC236}">
                <a16:creationId xmlns:a16="http://schemas.microsoft.com/office/drawing/2014/main" id="{32774E4B-01E9-4A71-AF68-27BAAA65FF94}"/>
              </a:ext>
            </a:extLst>
          </p:cNvPr>
          <p:cNvSpPr/>
          <p:nvPr userDrawn="1"/>
        </p:nvSpPr>
        <p:spPr>
          <a:xfrm>
            <a:off x="9894836" y="6308008"/>
            <a:ext cx="1571260" cy="338554"/>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www.elcode.ru</a:t>
            </a:r>
            <a:endParaRPr lang="ru-RU" sz="1600" dirty="0"/>
          </a:p>
        </p:txBody>
      </p:sp>
      <p:pic>
        <p:nvPicPr>
          <p:cNvPr id="5" name="Рисунок 4">
            <a:extLst>
              <a:ext uri="{FF2B5EF4-FFF2-40B4-BE49-F238E27FC236}">
                <a16:creationId xmlns:a16="http://schemas.microsoft.com/office/drawing/2014/main" id="{8DB97FD6-C535-4191-A819-C88D5D3D6B08}"/>
              </a:ext>
            </a:extLst>
          </p:cNvPr>
          <p:cNvPicPr>
            <a:picLocks noChangeAspect="1"/>
          </p:cNvPicPr>
          <p:nvPr userDrawn="1"/>
        </p:nvPicPr>
        <p:blipFill>
          <a:blip r:embed="rId5" cstate="print">
            <a:extLst>
              <a:ext uri="{96DAC541-7B7A-43D3-8B79-37D633B846F1}">
                <asvg:svgBlip xmlns:asvg="http://schemas.microsoft.com/office/drawing/2016/SVG/main" r:embed="rId6"/>
              </a:ext>
            </a:extLst>
          </a:blip>
          <a:stretch>
            <a:fillRect/>
          </a:stretch>
        </p:blipFill>
        <p:spPr>
          <a:xfrm>
            <a:off x="725904" y="6207189"/>
            <a:ext cx="1644316" cy="469805"/>
          </a:xfrm>
          <a:prstGeom prst="rect">
            <a:avLst/>
          </a:prstGeom>
        </p:spPr>
      </p:pic>
      <p:sp>
        <p:nvSpPr>
          <p:cNvPr id="6" name="Прямоугольник 5">
            <a:extLst>
              <a:ext uri="{FF2B5EF4-FFF2-40B4-BE49-F238E27FC236}">
                <a16:creationId xmlns:a16="http://schemas.microsoft.com/office/drawing/2014/main" id="{094D565E-DB3C-4577-97FD-EA37C004BDF9}"/>
              </a:ext>
            </a:extLst>
          </p:cNvPr>
          <p:cNvSpPr/>
          <p:nvPr userDrawn="1"/>
        </p:nvSpPr>
        <p:spPr>
          <a:xfrm>
            <a:off x="0" y="-88232"/>
            <a:ext cx="12192000" cy="61144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2C2ABE85-E98F-458D-A561-F3278285B1E6}"/>
              </a:ext>
            </a:extLst>
          </p:cNvPr>
          <p:cNvSpPr/>
          <p:nvPr userDrawn="1"/>
        </p:nvSpPr>
        <p:spPr>
          <a:xfrm>
            <a:off x="9833956" y="-88231"/>
            <a:ext cx="2358044" cy="1296144"/>
          </a:xfrm>
          <a:prstGeom prst="rect">
            <a:avLst/>
          </a:prstGeom>
          <a:solidFill>
            <a:schemeClr val="bg1">
              <a:alpha val="63000"/>
            </a:schemeClr>
          </a:solidFill>
          <a:ln w="19050">
            <a:solidFill>
              <a:srgbClr val="CAA2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65556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0547FC-01D6-4BB4-8EEF-5EFF5550541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4CCABF5D-638C-475E-9F15-8000F8BD970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4EBA008-65E7-4E83-A318-9BE41064BAAC}"/>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5" name="Нижний колонтитул 4">
            <a:extLst>
              <a:ext uri="{FF2B5EF4-FFF2-40B4-BE49-F238E27FC236}">
                <a16:creationId xmlns:a16="http://schemas.microsoft.com/office/drawing/2014/main" id="{9BD95DD7-1B04-4FC5-AF9E-57C8797A953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146055D-7D77-4A62-8420-A15C393A9308}"/>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1366079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EFDB066-AC8B-4EC6-B1A8-CC477572D3D9}"/>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77D3962F-FE35-4313-AB9B-3FC2E24593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745870D-20FC-4E24-AB6F-B06123B8FDDF}"/>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5" name="Нижний колонтитул 4">
            <a:extLst>
              <a:ext uri="{FF2B5EF4-FFF2-40B4-BE49-F238E27FC236}">
                <a16:creationId xmlns:a16="http://schemas.microsoft.com/office/drawing/2014/main" id="{AAA773BF-FB3A-400F-AEE4-7FD71CAAF94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F86B3A3-C8F0-4E9A-A0C5-A03B77E1BA48}"/>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3643562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3C687AC-78AC-404F-9BDC-FF9B9452ABB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828690F-5E1B-4F23-928E-E8FF02AEE6D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8A74EE47-B847-4C48-B01A-6672CA6E2BC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6B7505BC-96DD-4C0D-B3C7-AB750FFD7A15}"/>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6" name="Нижний колонтитул 5">
            <a:extLst>
              <a:ext uri="{FF2B5EF4-FFF2-40B4-BE49-F238E27FC236}">
                <a16:creationId xmlns:a16="http://schemas.microsoft.com/office/drawing/2014/main" id="{F95037C2-9D65-4B77-BDB0-97D1A66F5CC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9BD75A1-022D-4E6D-919F-2A9A47327A39}"/>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38143030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BFB16B-162C-415E-879B-74432420E2ED}"/>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CA3692F1-DEC8-4E19-A300-341349C0F5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0AACF3E-D5DE-4CA5-9D74-5F13CD0107A9}"/>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FDCE19A-0568-4D68-A376-CDDA0D0F7C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B242E035-25EB-4EF4-8BFC-2C85F0B441CD}"/>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9" name="Номер слайда 8">
            <a:extLst>
              <a:ext uri="{FF2B5EF4-FFF2-40B4-BE49-F238E27FC236}">
                <a16:creationId xmlns:a16="http://schemas.microsoft.com/office/drawing/2014/main" id="{59FD2A3A-52E8-4CA6-B444-84FE71146C55}"/>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2097485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2AA0054-B24E-4131-9C3C-0BD2B28B54EB}"/>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7DCD813B-1698-44E0-98C9-7613BEA4D354}"/>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4" name="Нижний колонтитул 3">
            <a:extLst>
              <a:ext uri="{FF2B5EF4-FFF2-40B4-BE49-F238E27FC236}">
                <a16:creationId xmlns:a16="http://schemas.microsoft.com/office/drawing/2014/main" id="{C3F8C229-5F48-4397-A3C7-FC4EF28CED8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6B41029B-33C1-48C8-98DF-9561765CB943}"/>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2504408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8A3EE4B3-7CAF-4782-8F46-593A01B2A764}"/>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3" name="Нижний колонтитул 2">
            <a:extLst>
              <a:ext uri="{FF2B5EF4-FFF2-40B4-BE49-F238E27FC236}">
                <a16:creationId xmlns:a16="http://schemas.microsoft.com/office/drawing/2014/main" id="{CFAC2B00-2348-47CE-B2E1-30FA4D1928BF}"/>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9A002967-03F3-48A4-8CE6-73E15E1F61E2}"/>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24466172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EADC6A7-EBE0-41A2-BA56-6F36E828D08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1245DDFD-AD7B-4CFE-AEF7-64D9E19C5E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81211FC5-1CDD-4072-92A4-506776CB75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93473B5-4BBE-4708-A720-6EA2DABEF2CE}"/>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6" name="Нижний колонтитул 5">
            <a:extLst>
              <a:ext uri="{FF2B5EF4-FFF2-40B4-BE49-F238E27FC236}">
                <a16:creationId xmlns:a16="http://schemas.microsoft.com/office/drawing/2014/main" id="{D1181035-EBAF-40F9-A5FA-ACC3867DEF3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9F540CAD-D052-4F60-B700-726128CE22C1}"/>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1122605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7667258-8F8F-4889-BDB4-B7155B6073E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55B8CEB1-96B3-4B1D-AF2E-2398E9CFB5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A3E8F68-E89C-48AE-9C43-19020382BE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99264CE-8237-4A91-9366-6CC75F507116}"/>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6" name="Нижний колонтитул 5">
            <a:extLst>
              <a:ext uri="{FF2B5EF4-FFF2-40B4-BE49-F238E27FC236}">
                <a16:creationId xmlns:a16="http://schemas.microsoft.com/office/drawing/2014/main" id="{0F750E3C-A3E4-4664-BA62-0C9ED628EB17}"/>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2E355F35-2C43-4AE3-ACCF-B1F249CBBA97}"/>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13919377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30B4E71-ACA7-4C10-8321-05071966E02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0B03602-B833-446F-A157-43A99423D906}"/>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F640B0B-E110-48A0-819B-0E7D108286D5}"/>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5" name="Нижний колонтитул 4">
            <a:extLst>
              <a:ext uri="{FF2B5EF4-FFF2-40B4-BE49-F238E27FC236}">
                <a16:creationId xmlns:a16="http://schemas.microsoft.com/office/drawing/2014/main" id="{F07C9C6A-4378-42BA-9F5D-1F36F78A727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C22C960-FDED-45B5-8CFA-7D05FA8E3A92}"/>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33934812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0886061-7EE1-4BEA-9BA0-C32EAD926C7F}"/>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4F6C479-50DE-4E18-ACE4-C1207CE7D49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26D82D2-7959-4B7C-A064-0AE2B2B7C38D}"/>
              </a:ext>
            </a:extLst>
          </p:cNvPr>
          <p:cNvSpPr>
            <a:spLocks noGrp="1"/>
          </p:cNvSpPr>
          <p:nvPr>
            <p:ph type="dt" sz="half" idx="10"/>
          </p:nvPr>
        </p:nvSpPr>
        <p:spPr/>
        <p:txBody>
          <a:bodyPr/>
          <a:lstStyle/>
          <a:p>
            <a:fld id="{19300F1E-701F-4ACE-829F-AB90CE6B3EF2}" type="datetimeFigureOut">
              <a:rPr lang="ru-RU" smtClean="0"/>
              <a:pPr/>
              <a:t>04.04.2024</a:t>
            </a:fld>
            <a:endParaRPr lang="ru-RU"/>
          </a:p>
        </p:txBody>
      </p:sp>
      <p:sp>
        <p:nvSpPr>
          <p:cNvPr id="5" name="Нижний колонтитул 4">
            <a:extLst>
              <a:ext uri="{FF2B5EF4-FFF2-40B4-BE49-F238E27FC236}">
                <a16:creationId xmlns:a16="http://schemas.microsoft.com/office/drawing/2014/main" id="{57F32DC4-6D10-45FC-9DCD-D5DD8B6FBE4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F152A0F-3051-4D96-9B2A-54EA2DD8560B}"/>
              </a:ext>
            </a:extLst>
          </p:cNvPr>
          <p:cNvSpPr>
            <a:spLocks noGrp="1"/>
          </p:cNvSpPr>
          <p:nvPr>
            <p:ph type="sldNum" sz="quarter" idx="12"/>
          </p:nvPr>
        </p:nvSpPr>
        <p:spPr/>
        <p:txBody>
          <a:bodyPr/>
          <a:lstStyle/>
          <a:p>
            <a:fld id="{227D951D-71CF-4C67-B076-7711EA3278B8}" type="slidenum">
              <a:rPr lang="ru-RU" smtClean="0"/>
              <a:pPr/>
              <a:t>‹#›</a:t>
            </a:fld>
            <a:endParaRPr lang="ru-RU"/>
          </a:p>
        </p:txBody>
      </p:sp>
    </p:spTree>
    <p:extLst>
      <p:ext uri="{BB962C8B-B14F-4D97-AF65-F5344CB8AC3E}">
        <p14:creationId xmlns:p14="http://schemas.microsoft.com/office/powerpoint/2010/main" val="18893934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Длинный заголовок+текст">
    <p:spTree>
      <p:nvGrpSpPr>
        <p:cNvPr id="1" name=""/>
        <p:cNvGrpSpPr/>
        <p:nvPr/>
      </p:nvGrpSpPr>
      <p:grpSpPr>
        <a:xfrm>
          <a:off x="0" y="0"/>
          <a:ext cx="0" cy="0"/>
          <a:chOff x="0" y="0"/>
          <a:chExt cx="0" cy="0"/>
        </a:xfrm>
      </p:grpSpPr>
      <p:sp>
        <p:nvSpPr>
          <p:cNvPr id="4" name="Текст 4">
            <a:extLst>
              <a:ext uri="{FF2B5EF4-FFF2-40B4-BE49-F238E27FC236}">
                <a16:creationId xmlns:a16="http://schemas.microsoft.com/office/drawing/2014/main" id="{9DCD80D3-E0DA-D34B-BD1F-C6A91446C0C6}"/>
              </a:ext>
            </a:extLst>
          </p:cNvPr>
          <p:cNvSpPr>
            <a:spLocks noGrp="1"/>
          </p:cNvSpPr>
          <p:nvPr>
            <p:ph type="body" sz="quarter" idx="12" hasCustomPrompt="1"/>
          </p:nvPr>
        </p:nvSpPr>
        <p:spPr>
          <a:xfrm>
            <a:off x="1005114" y="2022546"/>
            <a:ext cx="10226885" cy="3844854"/>
          </a:xfrm>
        </p:spPr>
        <p:txBody>
          <a:bodyPr lIns="36000"/>
          <a:lstStyle>
            <a:lvl1pPr marL="0" indent="0">
              <a:lnSpc>
                <a:spcPct val="100000"/>
              </a:lnSpc>
              <a:spcBef>
                <a:spcPts val="1500"/>
              </a:spcBef>
              <a:buClr>
                <a:schemeClr val="accent3"/>
              </a:buClr>
              <a:buFont typeface="+mj-lt"/>
              <a:buNone/>
              <a:defRPr/>
            </a:lvl1pPr>
            <a:lvl2pPr marL="420075" indent="0">
              <a:buNone/>
              <a:defRPr/>
            </a:lvl2pPr>
            <a:lvl3pPr marL="820125" indent="0">
              <a:buNone/>
              <a:defRPr/>
            </a:lvl3pPr>
            <a:lvl4pPr marL="1220175" indent="0">
              <a:buNone/>
              <a:defRPr/>
            </a:lvl4pPr>
            <a:lvl5pPr marL="1620225" indent="0">
              <a:buNone/>
              <a:defRPr/>
            </a:lvl5pPr>
          </a:lstStyle>
          <a:p>
            <a:pPr lvl="0"/>
            <a:r>
              <a:rPr lang="ru-RU" dirty="0"/>
              <a:t>Текст, нумерованный/маркированный список</a:t>
            </a:r>
          </a:p>
        </p:txBody>
      </p:sp>
      <p:sp>
        <p:nvSpPr>
          <p:cNvPr id="5" name="Title 1">
            <a:extLst>
              <a:ext uri="{FF2B5EF4-FFF2-40B4-BE49-F238E27FC236}">
                <a16:creationId xmlns:a16="http://schemas.microsoft.com/office/drawing/2014/main" id="{4A2ECDD8-688D-0A46-90A5-FFFAB5549FD7}"/>
              </a:ext>
            </a:extLst>
          </p:cNvPr>
          <p:cNvSpPr>
            <a:spLocks noGrp="1"/>
          </p:cNvSpPr>
          <p:nvPr>
            <p:ph type="ctrTitle" hasCustomPrompt="1"/>
          </p:nvPr>
        </p:nvSpPr>
        <p:spPr>
          <a:xfrm>
            <a:off x="1005115" y="576191"/>
            <a:ext cx="10226885" cy="1086355"/>
          </a:xfrm>
        </p:spPr>
        <p:txBody>
          <a:bodyPr lIns="0" tIns="0" rIns="0" bIns="0" anchor="t">
            <a:noAutofit/>
          </a:bodyPr>
          <a:lstStyle>
            <a:lvl1pPr algn="l">
              <a:lnSpc>
                <a:spcPct val="100000"/>
              </a:lnSpc>
              <a:defRPr sz="3300">
                <a:solidFill>
                  <a:schemeClr val="tx1"/>
                </a:solidFill>
              </a:defRPr>
            </a:lvl1pPr>
          </a:lstStyle>
          <a:p>
            <a:r>
              <a:rPr lang="ru-RU" dirty="0"/>
              <a:t>Длинный</a:t>
            </a:r>
            <a:br>
              <a:rPr lang="ru-RU" dirty="0"/>
            </a:br>
            <a:r>
              <a:rPr lang="ru-RU" dirty="0"/>
              <a:t>заголовок</a:t>
            </a:r>
            <a:endParaRPr lang="en-US" dirty="0"/>
          </a:p>
        </p:txBody>
      </p:sp>
    </p:spTree>
    <p:extLst>
      <p:ext uri="{BB962C8B-B14F-4D97-AF65-F5344CB8AC3E}">
        <p14:creationId xmlns:p14="http://schemas.microsoft.com/office/powerpoint/2010/main" val="314190320"/>
      </p:ext>
    </p:extLst>
  </p:cSld>
  <p:clrMapOvr>
    <a:masterClrMapping/>
  </p:clrMapOvr>
  <p:extLst>
    <p:ext uri="{DCECCB84-F9BA-43D5-87BE-67443E8EF086}">
      <p15:sldGuideLst xmlns:p15="http://schemas.microsoft.com/office/powerpoint/2012/main">
        <p15:guide id="1" orient="horz" pos="691">
          <p15:clr>
            <a:srgbClr val="FBAE40"/>
          </p15:clr>
        </p15:guide>
        <p15:guide id="2" pos="799">
          <p15:clr>
            <a:srgbClr val="FBAE40"/>
          </p15:clr>
        </p15:guide>
        <p15:guide id="3" pos="9281">
          <p15:clr>
            <a:srgbClr val="FBAE40"/>
          </p15:clr>
        </p15:guide>
        <p15:guide id="4" orient="horz" pos="794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Заголовок+текст">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05115" y="576191"/>
            <a:ext cx="10226885" cy="559882"/>
          </a:xfrm>
        </p:spPr>
        <p:txBody>
          <a:bodyPr lIns="0" tIns="0" rIns="0" bIns="0" anchor="t">
            <a:noAutofit/>
          </a:bodyPr>
          <a:lstStyle>
            <a:lvl1pPr algn="l">
              <a:lnSpc>
                <a:spcPct val="100000"/>
              </a:lnSpc>
              <a:defRPr sz="3300">
                <a:solidFill>
                  <a:schemeClr val="tx1"/>
                </a:solidFill>
              </a:defRPr>
            </a:lvl1pPr>
          </a:lstStyle>
          <a:p>
            <a:r>
              <a:rPr lang="ru-RU" dirty="0"/>
              <a:t>Заголовок</a:t>
            </a:r>
            <a:endParaRPr lang="en-US" dirty="0"/>
          </a:p>
        </p:txBody>
      </p:sp>
      <p:sp>
        <p:nvSpPr>
          <p:cNvPr id="4" name="Текст 4">
            <a:extLst>
              <a:ext uri="{FF2B5EF4-FFF2-40B4-BE49-F238E27FC236}">
                <a16:creationId xmlns:a16="http://schemas.microsoft.com/office/drawing/2014/main" id="{9DCD80D3-E0DA-D34B-BD1F-C6A91446C0C6}"/>
              </a:ext>
            </a:extLst>
          </p:cNvPr>
          <p:cNvSpPr>
            <a:spLocks noGrp="1"/>
          </p:cNvSpPr>
          <p:nvPr>
            <p:ph type="body" sz="quarter" idx="12" hasCustomPrompt="1"/>
          </p:nvPr>
        </p:nvSpPr>
        <p:spPr>
          <a:xfrm>
            <a:off x="1005114" y="1496072"/>
            <a:ext cx="10226885" cy="4371328"/>
          </a:xfrm>
        </p:spPr>
        <p:txBody>
          <a:bodyPr lIns="36000"/>
          <a:lstStyle>
            <a:lvl1pPr marL="0" indent="0">
              <a:lnSpc>
                <a:spcPct val="100000"/>
              </a:lnSpc>
              <a:spcBef>
                <a:spcPts val="1500"/>
              </a:spcBef>
              <a:buClr>
                <a:schemeClr val="accent3"/>
              </a:buClr>
              <a:buFont typeface="+mj-lt"/>
              <a:buNone/>
              <a:defRPr/>
            </a:lvl1pPr>
            <a:lvl2pPr marL="420075" indent="0">
              <a:buNone/>
              <a:defRPr/>
            </a:lvl2pPr>
            <a:lvl3pPr marL="820125" indent="0">
              <a:buNone/>
              <a:defRPr/>
            </a:lvl3pPr>
            <a:lvl4pPr marL="1220175" indent="0">
              <a:buNone/>
              <a:defRPr/>
            </a:lvl4pPr>
            <a:lvl5pPr marL="1620225" indent="0">
              <a:buNone/>
              <a:defRPr/>
            </a:lvl5pPr>
          </a:lstStyle>
          <a:p>
            <a:pPr lvl="0"/>
            <a:r>
              <a:rPr lang="ru-RU" dirty="0"/>
              <a:t>Текст, или нумерованный/маркированный список</a:t>
            </a:r>
          </a:p>
        </p:txBody>
      </p:sp>
    </p:spTree>
    <p:extLst>
      <p:ext uri="{BB962C8B-B14F-4D97-AF65-F5344CB8AC3E}">
        <p14:creationId xmlns:p14="http://schemas.microsoft.com/office/powerpoint/2010/main" val="4123778760"/>
      </p:ext>
    </p:extLst>
  </p:cSld>
  <p:clrMapOvr>
    <a:masterClrMapping/>
  </p:clrMapOvr>
  <p:extLst>
    <p:ext uri="{DCECCB84-F9BA-43D5-87BE-67443E8EF086}">
      <p15:sldGuideLst xmlns:p15="http://schemas.microsoft.com/office/powerpoint/2012/main">
        <p15:guide id="1" orient="horz" pos="691">
          <p15:clr>
            <a:srgbClr val="FBAE40"/>
          </p15:clr>
        </p15:guide>
        <p15:guide id="2" pos="799">
          <p15:clr>
            <a:srgbClr val="FBAE40"/>
          </p15:clr>
        </p15:guide>
        <p15:guide id="3" pos="9281">
          <p15:clr>
            <a:srgbClr val="FBAE40"/>
          </p15:clr>
        </p15:guide>
        <p15:guide id="4" orient="horz" pos="7949">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ОБРАЗЕЦ СТИЛЕЙ ЗАГОЛОВКОВ И ТЕКСТА">
    <p:spTree>
      <p:nvGrpSpPr>
        <p:cNvPr id="1" name=""/>
        <p:cNvGrpSpPr/>
        <p:nvPr/>
      </p:nvGrpSpPr>
      <p:grpSpPr>
        <a:xfrm>
          <a:off x="0" y="0"/>
          <a:ext cx="0" cy="0"/>
          <a:chOff x="0" y="0"/>
          <a:chExt cx="0" cy="0"/>
        </a:xfrm>
      </p:grpSpPr>
      <p:sp>
        <p:nvSpPr>
          <p:cNvPr id="3" name="Нижний колонтитул 2"/>
          <p:cNvSpPr>
            <a:spLocks noGrp="1"/>
          </p:cNvSpPr>
          <p:nvPr>
            <p:ph type="ftr" sz="quarter" idx="10"/>
          </p:nvPr>
        </p:nvSpPr>
        <p:spPr/>
        <p:txBody>
          <a:bodyPr/>
          <a:lstStyle/>
          <a:p>
            <a:pPr algn="r"/>
            <a:r>
              <a:rPr lang="ru-RU"/>
              <a:t>Образцы чего-то там</a:t>
            </a:r>
            <a:endParaRPr lang="ru-RU" dirty="0"/>
          </a:p>
        </p:txBody>
      </p:sp>
      <p:sp>
        <p:nvSpPr>
          <p:cNvPr id="4" name="Объект 2"/>
          <p:cNvSpPr>
            <a:spLocks noGrp="1"/>
          </p:cNvSpPr>
          <p:nvPr>
            <p:ph idx="1"/>
          </p:nvPr>
        </p:nvSpPr>
        <p:spPr>
          <a:xfrm>
            <a:off x="838199" y="1021157"/>
            <a:ext cx="10515600" cy="5442705"/>
          </a:xfrm>
        </p:spPr>
        <p:txBody>
          <a:bodyPr>
            <a:noAutofit/>
          </a:bodyPr>
          <a:lstStyle/>
          <a:p>
            <a:pPr>
              <a:lnSpc>
                <a:spcPts val="4400"/>
              </a:lnSpc>
            </a:pPr>
            <a:r>
              <a:rPr lang="ru-RU" sz="4400" b="1" dirty="0">
                <a:solidFill>
                  <a:srgbClr val="50236E"/>
                </a:solidFill>
              </a:rPr>
              <a:t>Заголовок 1 Страховые взносы: заполняем РСВ</a:t>
            </a:r>
          </a:p>
          <a:p>
            <a:pPr>
              <a:lnSpc>
                <a:spcPts val="4400"/>
              </a:lnSpc>
            </a:pPr>
            <a:r>
              <a:rPr lang="ru-RU" sz="3800" dirty="0">
                <a:solidFill>
                  <a:srgbClr val="50236E"/>
                </a:solidFill>
              </a:rPr>
              <a:t>Заголовок 2 Компенсация за задержку зарплаты </a:t>
            </a:r>
            <a:endParaRPr lang="ru-RU" sz="4400" b="1" dirty="0">
              <a:solidFill>
                <a:srgbClr val="50236E"/>
              </a:solidFill>
            </a:endParaRPr>
          </a:p>
          <a:p>
            <a:r>
              <a:rPr lang="ru-RU" b="1" dirty="0">
                <a:solidFill>
                  <a:srgbClr val="50236E"/>
                </a:solidFill>
              </a:rPr>
              <a:t>Заголовок 3 Позиция Минфина</a:t>
            </a:r>
          </a:p>
          <a:p>
            <a:r>
              <a:rPr lang="ru-RU" b="1" dirty="0">
                <a:solidFill>
                  <a:schemeClr val="tx1">
                    <a:lumMod val="75000"/>
                    <a:lumOff val="25000"/>
                  </a:schemeClr>
                </a:solidFill>
              </a:rPr>
              <a:t>Ситуация 3: </a:t>
            </a:r>
            <a:r>
              <a:rPr lang="ru-RU" dirty="0">
                <a:solidFill>
                  <a:schemeClr val="tx1">
                    <a:lumMod val="75000"/>
                    <a:lumOff val="25000"/>
                  </a:schemeClr>
                </a:solidFill>
              </a:rPr>
              <a:t>Дистанционный сотрудник, работавший за рубежом, до конца 2022 г. вернулся в РФ.</a:t>
            </a:r>
          </a:p>
          <a:p>
            <a:r>
              <a:rPr lang="ru-RU" dirty="0">
                <a:solidFill>
                  <a:schemeClr val="tx1">
                    <a:lumMod val="75000"/>
                    <a:lumOff val="25000"/>
                  </a:schemeClr>
                </a:solidFill>
              </a:rPr>
              <a:t>→ С месяца, в котором физлицо вернулось в РФ, российская организация-работодатель должна выполнять обязанности налогового агента по НДФЛ. → По доходам, полученным за период работы за границей, работник должен самостоятельно подать 3-НДФЛ и заплатить налог.</a:t>
            </a:r>
          </a:p>
          <a:p>
            <a:r>
              <a:rPr lang="ru-RU" b="1" dirty="0">
                <a:solidFill>
                  <a:schemeClr val="tx1">
                    <a:lumMod val="75000"/>
                    <a:lumOff val="25000"/>
                  </a:schemeClr>
                </a:solidFill>
              </a:rPr>
              <a:t>Ситуация 4: </a:t>
            </a:r>
            <a:r>
              <a:rPr lang="ru-RU" dirty="0">
                <a:solidFill>
                  <a:schemeClr val="tx1">
                    <a:lumMod val="75000"/>
                    <a:lumOff val="25000"/>
                  </a:schemeClr>
                </a:solidFill>
              </a:rPr>
              <a:t>Дистанционный работник уехал за границу в середине года и к концу 2022 г. стал нерезидентом. Нужно:</a:t>
            </a:r>
          </a:p>
          <a:p>
            <a:r>
              <a:rPr lang="ru-RU" dirty="0">
                <a:solidFill>
                  <a:schemeClr val="tx1">
                    <a:lumMod val="75000"/>
                    <a:lumOff val="25000"/>
                  </a:schemeClr>
                </a:solidFill>
              </a:rPr>
              <a:t>пересчитать НДФЛ с доходов, выплаченных за период работы в РФ, по ставке 30% вместо 13%</a:t>
            </a:r>
          </a:p>
        </p:txBody>
      </p:sp>
    </p:spTree>
    <p:extLst>
      <p:ext uri="{BB962C8B-B14F-4D97-AF65-F5344CB8AC3E}">
        <p14:creationId xmlns:p14="http://schemas.microsoft.com/office/powerpoint/2010/main" val="39875592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3_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21889" y="694966"/>
            <a:ext cx="5572436" cy="1325563"/>
          </a:xfrm>
        </p:spPr>
        <p:txBody>
          <a:bodyPr anchor="t">
            <a:normAutofit/>
          </a:bodyPr>
          <a:lstStyle>
            <a:lvl1pPr>
              <a:defRPr sz="4000" b="0" i="0">
                <a:solidFill>
                  <a:srgbClr val="66B231"/>
                </a:solidFill>
                <a:latin typeface="Proxima Nova Light" panose="02000506030000020004" pitchFamily="2" charset="0"/>
                <a:cs typeface="Segoe UI Semilight" panose="020B0402040204020203" pitchFamily="34" charset="0"/>
              </a:defRPr>
            </a:lvl1pPr>
          </a:lstStyle>
          <a:p>
            <a:r>
              <a:rPr lang="ru-RU" dirty="0"/>
              <a:t>Образец заголовка</a:t>
            </a:r>
          </a:p>
        </p:txBody>
      </p:sp>
      <p:sp>
        <p:nvSpPr>
          <p:cNvPr id="19" name="Объект 2"/>
          <p:cNvSpPr>
            <a:spLocks noGrp="1"/>
          </p:cNvSpPr>
          <p:nvPr>
            <p:ph idx="10"/>
          </p:nvPr>
        </p:nvSpPr>
        <p:spPr>
          <a:xfrm>
            <a:off x="651386" y="1495837"/>
            <a:ext cx="5542939" cy="4518883"/>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0" i="0">
                <a:latin typeface="Proxima Nova Rg" panose="02000506030000020004" pitchFamily="2" charset="0"/>
                <a:ea typeface="Proxima Nova Rg" panose="02000506030000020004" pitchFamily="2" charset="0"/>
                <a:cs typeface="Segoe UI" panose="020B0502040204020203" pitchFamily="34" charset="0"/>
              </a:defRPr>
            </a:lvl1pPr>
          </a:lstStyle>
          <a:p>
            <a:pPr lvl="0"/>
            <a:r>
              <a:rPr lang="ru-RU" dirty="0"/>
              <a:t>Образец текста</a:t>
            </a:r>
          </a:p>
        </p:txBody>
      </p:sp>
      <p:sp>
        <p:nvSpPr>
          <p:cNvPr id="7" name="Picture Placeholder 1">
            <a:extLst>
              <a:ext uri="{FF2B5EF4-FFF2-40B4-BE49-F238E27FC236}">
                <a16:creationId xmlns:a16="http://schemas.microsoft.com/office/drawing/2014/main" id="{F1195E62-71C2-904A-AC80-B9D9E9B48D67}"/>
              </a:ext>
            </a:extLst>
          </p:cNvPr>
          <p:cNvSpPr>
            <a:spLocks noGrp="1"/>
          </p:cNvSpPr>
          <p:nvPr>
            <p:ph type="pic" sz="quarter" idx="11"/>
          </p:nvPr>
        </p:nvSpPr>
        <p:spPr>
          <a:xfrm>
            <a:off x="6562165" y="0"/>
            <a:ext cx="5629835" cy="6858000"/>
          </a:xfrm>
          <a:solidFill>
            <a:schemeClr val="bg1">
              <a:lumMod val="95000"/>
            </a:schemeClr>
          </a:solidFill>
        </p:spPr>
      </p:sp>
      <p:pic>
        <p:nvPicPr>
          <p:cNvPr id="11" name="Picture 10">
            <a:extLst>
              <a:ext uri="{FF2B5EF4-FFF2-40B4-BE49-F238E27FC236}">
                <a16:creationId xmlns:a16="http://schemas.microsoft.com/office/drawing/2014/main" id="{1F1EC0AB-EF71-2643-8D89-734A0DD4F36D}"/>
              </a:ext>
            </a:extLst>
          </p:cNvPr>
          <p:cNvPicPr>
            <a:picLocks noChangeAspect="1"/>
          </p:cNvPicPr>
          <p:nvPr userDrawn="1"/>
        </p:nvPicPr>
        <p:blipFill>
          <a:blip r:embed="rId2"/>
          <a:stretch>
            <a:fillRect/>
          </a:stretch>
        </p:blipFill>
        <p:spPr>
          <a:xfrm>
            <a:off x="620906" y="6171999"/>
            <a:ext cx="1154265" cy="226538"/>
          </a:xfrm>
          <a:prstGeom prst="rect">
            <a:avLst/>
          </a:prstGeom>
        </p:spPr>
      </p:pic>
      <p:pic>
        <p:nvPicPr>
          <p:cNvPr id="12" name="Picture 11">
            <a:extLst>
              <a:ext uri="{FF2B5EF4-FFF2-40B4-BE49-F238E27FC236}">
                <a16:creationId xmlns:a16="http://schemas.microsoft.com/office/drawing/2014/main" id="{34D617AE-1C41-9B4C-9040-07AD2A21D1B2}"/>
              </a:ext>
            </a:extLst>
          </p:cNvPr>
          <p:cNvPicPr>
            <a:picLocks noChangeAspect="1"/>
          </p:cNvPicPr>
          <p:nvPr userDrawn="1"/>
        </p:nvPicPr>
        <p:blipFill>
          <a:blip r:embed="rId3"/>
          <a:stretch>
            <a:fillRect/>
          </a:stretch>
        </p:blipFill>
        <p:spPr>
          <a:xfrm>
            <a:off x="4054151" y="6225854"/>
            <a:ext cx="883295" cy="118829"/>
          </a:xfrm>
          <a:prstGeom prst="rect">
            <a:avLst/>
          </a:prstGeom>
        </p:spPr>
      </p:pic>
      <p:pic>
        <p:nvPicPr>
          <p:cNvPr id="13" name="Picture 12">
            <a:extLst>
              <a:ext uri="{FF2B5EF4-FFF2-40B4-BE49-F238E27FC236}">
                <a16:creationId xmlns:a16="http://schemas.microsoft.com/office/drawing/2014/main" id="{F2DF2DAA-7910-B64A-8048-FFD805D34EC8}"/>
              </a:ext>
            </a:extLst>
          </p:cNvPr>
          <p:cNvPicPr>
            <a:picLocks noChangeAspect="1"/>
          </p:cNvPicPr>
          <p:nvPr userDrawn="1"/>
        </p:nvPicPr>
        <p:blipFill>
          <a:blip r:embed="rId4"/>
          <a:stretch>
            <a:fillRect/>
          </a:stretch>
        </p:blipFill>
        <p:spPr>
          <a:xfrm>
            <a:off x="2151402" y="6141009"/>
            <a:ext cx="1526518" cy="288518"/>
          </a:xfrm>
          <a:prstGeom prst="rect">
            <a:avLst/>
          </a:prstGeom>
        </p:spPr>
      </p:pic>
    </p:spTree>
    <p:extLst>
      <p:ext uri="{BB962C8B-B14F-4D97-AF65-F5344CB8AC3E}">
        <p14:creationId xmlns:p14="http://schemas.microsoft.com/office/powerpoint/2010/main" val="1877623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5_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2034" y="260651"/>
            <a:ext cx="11919969" cy="659673"/>
          </a:xfrm>
        </p:spPr>
        <p:txBody>
          <a:bodyPr anchor="b"/>
          <a:lstStyle>
            <a:lvl1pPr algn="l">
              <a:defRPr lang="ru-RU" altLang="ru-RU" sz="2800" kern="1200" dirty="0">
                <a:solidFill>
                  <a:srgbClr val="C00000"/>
                </a:solidFill>
                <a:effectLst>
                  <a:outerShdw blurRad="38100" dist="38100" dir="2700000" algn="tl">
                    <a:srgbClr val="000000">
                      <a:alpha val="43137"/>
                    </a:srgbClr>
                  </a:outerShdw>
                </a:effectLst>
                <a:latin typeface="+mn-lt"/>
                <a:ea typeface="+mj-ea"/>
                <a:cs typeface="+mj-cs"/>
              </a:defRPr>
            </a:lvl1pPr>
          </a:lstStyle>
          <a:p>
            <a:endParaRPr lang="ru-RU" dirty="0"/>
          </a:p>
        </p:txBody>
      </p:sp>
      <p:sp>
        <p:nvSpPr>
          <p:cNvPr id="4" name="Прямоугольник с одним вырезанным углом 3"/>
          <p:cNvSpPr/>
          <p:nvPr userDrawn="1"/>
        </p:nvSpPr>
        <p:spPr>
          <a:xfrm>
            <a:off x="272032" y="1053041"/>
            <a:ext cx="11594684" cy="5160269"/>
          </a:xfrm>
          <a:custGeom>
            <a:avLst/>
            <a:gdLst>
              <a:gd name="connsiteX0" fmla="*/ 0 w 914400"/>
              <a:gd name="connsiteY0" fmla="*/ 0 h 914400"/>
              <a:gd name="connsiteX1" fmla="*/ 641223 w 914400"/>
              <a:gd name="connsiteY1" fmla="*/ 0 h 914400"/>
              <a:gd name="connsiteX2" fmla="*/ 914400 w 914400"/>
              <a:gd name="connsiteY2" fmla="*/ 273177 h 914400"/>
              <a:gd name="connsiteX3" fmla="*/ 914400 w 914400"/>
              <a:gd name="connsiteY3" fmla="*/ 914400 h 914400"/>
              <a:gd name="connsiteX4" fmla="*/ 0 w 914400"/>
              <a:gd name="connsiteY4" fmla="*/ 914400 h 914400"/>
              <a:gd name="connsiteX5" fmla="*/ 0 w 914400"/>
              <a:gd name="connsiteY5" fmla="*/ 0 h 914400"/>
              <a:gd name="connsiteX0" fmla="*/ 0 w 914400"/>
              <a:gd name="connsiteY0" fmla="*/ 0 h 914400"/>
              <a:gd name="connsiteX1" fmla="*/ 641223 w 914400"/>
              <a:gd name="connsiteY1" fmla="*/ 0 h 914400"/>
              <a:gd name="connsiteX2" fmla="*/ 747690 w 914400"/>
              <a:gd name="connsiteY2" fmla="*/ 118513 h 914400"/>
              <a:gd name="connsiteX3" fmla="*/ 914400 w 914400"/>
              <a:gd name="connsiteY3" fmla="*/ 273177 h 914400"/>
              <a:gd name="connsiteX4" fmla="*/ 914400 w 914400"/>
              <a:gd name="connsiteY4" fmla="*/ 914400 h 914400"/>
              <a:gd name="connsiteX5" fmla="*/ 0 w 914400"/>
              <a:gd name="connsiteY5" fmla="*/ 914400 h 914400"/>
              <a:gd name="connsiteX6" fmla="*/ 0 w 914400"/>
              <a:gd name="connsiteY6" fmla="*/ 0 h 914400"/>
              <a:gd name="connsiteX0" fmla="*/ 0 w 914400"/>
              <a:gd name="connsiteY0" fmla="*/ 0 h 914400"/>
              <a:gd name="connsiteX1" fmla="*/ 641223 w 914400"/>
              <a:gd name="connsiteY1" fmla="*/ 0 h 914400"/>
              <a:gd name="connsiteX2" fmla="*/ 644173 w 914400"/>
              <a:gd name="connsiteY2" fmla="*/ 265162 h 914400"/>
              <a:gd name="connsiteX3" fmla="*/ 914400 w 914400"/>
              <a:gd name="connsiteY3" fmla="*/ 273177 h 914400"/>
              <a:gd name="connsiteX4" fmla="*/ 914400 w 914400"/>
              <a:gd name="connsiteY4" fmla="*/ 914400 h 914400"/>
              <a:gd name="connsiteX5" fmla="*/ 0 w 914400"/>
              <a:gd name="connsiteY5" fmla="*/ 914400 h 914400"/>
              <a:gd name="connsiteX6" fmla="*/ 0 w 914400"/>
              <a:gd name="connsiteY6" fmla="*/ 0 h 914400"/>
              <a:gd name="connsiteX0" fmla="*/ 0 w 914400"/>
              <a:gd name="connsiteY0" fmla="*/ 0 h 914400"/>
              <a:gd name="connsiteX1" fmla="*/ 594447 w 914400"/>
              <a:gd name="connsiteY1" fmla="*/ 0 h 914400"/>
              <a:gd name="connsiteX2" fmla="*/ 644173 w 914400"/>
              <a:gd name="connsiteY2" fmla="*/ 265162 h 914400"/>
              <a:gd name="connsiteX3" fmla="*/ 914400 w 914400"/>
              <a:gd name="connsiteY3" fmla="*/ 273177 h 914400"/>
              <a:gd name="connsiteX4" fmla="*/ 914400 w 914400"/>
              <a:gd name="connsiteY4" fmla="*/ 914400 h 914400"/>
              <a:gd name="connsiteX5" fmla="*/ 0 w 914400"/>
              <a:gd name="connsiteY5" fmla="*/ 914400 h 914400"/>
              <a:gd name="connsiteX6" fmla="*/ 0 w 914400"/>
              <a:gd name="connsiteY6" fmla="*/ 0 h 914400"/>
              <a:gd name="connsiteX0" fmla="*/ 0 w 914400"/>
              <a:gd name="connsiteY0" fmla="*/ 0 h 914400"/>
              <a:gd name="connsiteX1" fmla="*/ 594447 w 914400"/>
              <a:gd name="connsiteY1" fmla="*/ 0 h 914400"/>
              <a:gd name="connsiteX2" fmla="*/ 644173 w 914400"/>
              <a:gd name="connsiteY2" fmla="*/ 265162 h 914400"/>
              <a:gd name="connsiteX3" fmla="*/ 888806 w 914400"/>
              <a:gd name="connsiteY3" fmla="*/ 154965 h 914400"/>
              <a:gd name="connsiteX4" fmla="*/ 914400 w 914400"/>
              <a:gd name="connsiteY4" fmla="*/ 914400 h 914400"/>
              <a:gd name="connsiteX5" fmla="*/ 0 w 914400"/>
              <a:gd name="connsiteY5" fmla="*/ 914400 h 914400"/>
              <a:gd name="connsiteX6" fmla="*/ 0 w 914400"/>
              <a:gd name="connsiteY6" fmla="*/ 0 h 914400"/>
              <a:gd name="connsiteX0" fmla="*/ 0 w 889688"/>
              <a:gd name="connsiteY0" fmla="*/ 0 h 914400"/>
              <a:gd name="connsiteX1" fmla="*/ 594447 w 889688"/>
              <a:gd name="connsiteY1" fmla="*/ 0 h 914400"/>
              <a:gd name="connsiteX2" fmla="*/ 644173 w 889688"/>
              <a:gd name="connsiteY2" fmla="*/ 265162 h 914400"/>
              <a:gd name="connsiteX3" fmla="*/ 888806 w 889688"/>
              <a:gd name="connsiteY3" fmla="*/ 154965 h 914400"/>
              <a:gd name="connsiteX4" fmla="*/ 889688 w 889688"/>
              <a:gd name="connsiteY4" fmla="*/ 914400 h 914400"/>
              <a:gd name="connsiteX5" fmla="*/ 0 w 889688"/>
              <a:gd name="connsiteY5" fmla="*/ 914400 h 914400"/>
              <a:gd name="connsiteX6" fmla="*/ 0 w 889688"/>
              <a:gd name="connsiteY6" fmla="*/ 0 h 914400"/>
              <a:gd name="connsiteX0" fmla="*/ 0 w 889688"/>
              <a:gd name="connsiteY0" fmla="*/ 0 h 914400"/>
              <a:gd name="connsiteX1" fmla="*/ 594447 w 889688"/>
              <a:gd name="connsiteY1" fmla="*/ 0 h 914400"/>
              <a:gd name="connsiteX2" fmla="*/ 593867 w 889688"/>
              <a:gd name="connsiteY2" fmla="*/ 157141 h 914400"/>
              <a:gd name="connsiteX3" fmla="*/ 888806 w 889688"/>
              <a:gd name="connsiteY3" fmla="*/ 154965 h 914400"/>
              <a:gd name="connsiteX4" fmla="*/ 889688 w 889688"/>
              <a:gd name="connsiteY4" fmla="*/ 914400 h 914400"/>
              <a:gd name="connsiteX5" fmla="*/ 0 w 889688"/>
              <a:gd name="connsiteY5" fmla="*/ 914400 h 914400"/>
              <a:gd name="connsiteX6" fmla="*/ 0 w 889688"/>
              <a:gd name="connsiteY6" fmla="*/ 0 h 914400"/>
              <a:gd name="connsiteX0" fmla="*/ 0 w 889688"/>
              <a:gd name="connsiteY0" fmla="*/ 0 h 914400"/>
              <a:gd name="connsiteX1" fmla="*/ 594447 w 889688"/>
              <a:gd name="connsiteY1" fmla="*/ 0 h 914400"/>
              <a:gd name="connsiteX2" fmla="*/ 593867 w 889688"/>
              <a:gd name="connsiteY2" fmla="*/ 157141 h 914400"/>
              <a:gd name="connsiteX3" fmla="*/ 888806 w 889688"/>
              <a:gd name="connsiteY3" fmla="*/ 154965 h 914400"/>
              <a:gd name="connsiteX4" fmla="*/ 889688 w 889688"/>
              <a:gd name="connsiteY4" fmla="*/ 914400 h 914400"/>
              <a:gd name="connsiteX5" fmla="*/ 0 w 889688"/>
              <a:gd name="connsiteY5" fmla="*/ 914400 h 914400"/>
              <a:gd name="connsiteX6" fmla="*/ 0 w 889688"/>
              <a:gd name="connsiteY6"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9688" h="914400">
                <a:moveTo>
                  <a:pt x="0" y="0"/>
                </a:moveTo>
                <a:lnTo>
                  <a:pt x="594447" y="0"/>
                </a:lnTo>
                <a:cubicBezTo>
                  <a:pt x="594254" y="52380"/>
                  <a:pt x="594060" y="104761"/>
                  <a:pt x="593867" y="157141"/>
                </a:cubicBezTo>
                <a:lnTo>
                  <a:pt x="888806" y="154965"/>
                </a:lnTo>
                <a:lnTo>
                  <a:pt x="889688" y="914400"/>
                </a:lnTo>
                <a:lnTo>
                  <a:pt x="0" y="914400"/>
                </a:lnTo>
                <a:lnTo>
                  <a:pt x="0" y="0"/>
                </a:lnTo>
                <a:close/>
              </a:path>
            </a:pathLst>
          </a:custGeom>
          <a:solidFill>
            <a:schemeClr val="bg1">
              <a:alpha val="63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1500" tIns="31500" rIns="31500" bIns="31500" rtlCol="0" anchor="t" anchorCtr="0">
            <a:normAutofit/>
          </a:bodyPr>
          <a:lstStyle/>
          <a:p>
            <a:pPr algn="ctr"/>
            <a:endParaRPr lang="ru-RU" sz="1575" dirty="0"/>
          </a:p>
        </p:txBody>
      </p:sp>
      <p:sp>
        <p:nvSpPr>
          <p:cNvPr id="7" name="Текст 6"/>
          <p:cNvSpPr>
            <a:spLocks noGrp="1"/>
          </p:cNvSpPr>
          <p:nvPr>
            <p:ph type="body" sz="quarter" idx="10" hasCustomPrompt="1"/>
          </p:nvPr>
        </p:nvSpPr>
        <p:spPr>
          <a:xfrm>
            <a:off x="272034" y="1053042"/>
            <a:ext cx="11919969" cy="5064259"/>
          </a:xfrm>
          <a:prstGeom prst="rect">
            <a:avLst/>
          </a:prstGeom>
        </p:spPr>
        <p:txBody>
          <a:bodyPr/>
          <a:lstStyle>
            <a:lvl1pPr marL="0" indent="0">
              <a:buNone/>
              <a:defRPr/>
            </a:lvl1pPr>
          </a:lstStyle>
          <a:p>
            <a:pPr lvl="0"/>
            <a:r>
              <a:rPr lang="ru-RU" dirty="0"/>
              <a:t>текст</a:t>
            </a:r>
          </a:p>
        </p:txBody>
      </p:sp>
    </p:spTree>
    <p:extLst>
      <p:ext uri="{BB962C8B-B14F-4D97-AF65-F5344CB8AC3E}">
        <p14:creationId xmlns:p14="http://schemas.microsoft.com/office/powerpoint/2010/main" val="31011162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0F31DD-6B2B-42FF-8A87-DA2E372A6BF7}" type="datetimeFigureOut">
              <a:rPr lang="ru-RU" smtClean="0"/>
              <a:pPr/>
              <a:t>04.04.2024</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1EACC-8B3E-4AD7-B6FC-025B67968BF6}" type="slidenum">
              <a:rPr lang="ru-RU" smtClean="0"/>
              <a:pPr/>
              <a:t>‹#›</a:t>
            </a:fld>
            <a:endParaRPr lang="ru-RU"/>
          </a:p>
        </p:txBody>
      </p:sp>
    </p:spTree>
    <p:extLst>
      <p:ext uri="{BB962C8B-B14F-4D97-AF65-F5344CB8AC3E}">
        <p14:creationId xmlns:p14="http://schemas.microsoft.com/office/powerpoint/2010/main" val="2967047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7967486-7355-45F8-9758-4E8CD24C62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8F9490C4-A0DF-40E5-96CA-EF866FECE3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DFF41DF-070B-4DDA-A9E8-3505D03CFD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300F1E-701F-4ACE-829F-AB90CE6B3EF2}" type="datetimeFigureOut">
              <a:rPr lang="ru-RU" smtClean="0"/>
              <a:pPr/>
              <a:t>04.04.2024</a:t>
            </a:fld>
            <a:endParaRPr lang="ru-RU"/>
          </a:p>
        </p:txBody>
      </p:sp>
      <p:sp>
        <p:nvSpPr>
          <p:cNvPr id="5" name="Нижний колонтитул 4">
            <a:extLst>
              <a:ext uri="{FF2B5EF4-FFF2-40B4-BE49-F238E27FC236}">
                <a16:creationId xmlns:a16="http://schemas.microsoft.com/office/drawing/2014/main" id="{1E5044C9-074E-4DE0-B11B-06DF3C9250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F28FC327-EE1F-4225-A1BD-92ECD4F1A1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7D951D-71CF-4C67-B076-7711EA3278B8}" type="slidenum">
              <a:rPr lang="ru-RU" smtClean="0"/>
              <a:pPr/>
              <a:t>‹#›</a:t>
            </a:fld>
            <a:endParaRPr lang="ru-RU"/>
          </a:p>
        </p:txBody>
      </p:sp>
      <p:pic>
        <p:nvPicPr>
          <p:cNvPr id="1026" name="Picture 2"/>
          <p:cNvPicPr>
            <a:picLocks noChangeAspect="1" noChangeArrowheads="1"/>
          </p:cNvPicPr>
          <p:nvPr userDrawn="1"/>
        </p:nvPicPr>
        <p:blipFill>
          <a:blip r:embed="rId19" cstate="print"/>
          <a:srcRect/>
          <a:stretch>
            <a:fillRect/>
          </a:stretch>
        </p:blipFill>
        <p:spPr bwMode="auto">
          <a:xfrm>
            <a:off x="0" y="5934075"/>
            <a:ext cx="12192000" cy="923925"/>
          </a:xfrm>
          <a:prstGeom prst="rect">
            <a:avLst/>
          </a:prstGeom>
          <a:noFill/>
          <a:ln w="9525">
            <a:noFill/>
            <a:miter lim="800000"/>
            <a:headEnd/>
            <a:tailEnd/>
          </a:ln>
        </p:spPr>
      </p:pic>
    </p:spTree>
    <p:extLst>
      <p:ext uri="{BB962C8B-B14F-4D97-AF65-F5344CB8AC3E}">
        <p14:creationId xmlns:p14="http://schemas.microsoft.com/office/powerpoint/2010/main" val="7868404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s://www.1gl.ru/#/document/99/901765862/XA00MFA2O4/" TargetMode="External"/><Relationship Id="rId2" Type="http://schemas.openxmlformats.org/officeDocument/2006/relationships/hyperlink" Target="https://www.1gl.ru/#/document/99/566007982/XA00MGA2O7/"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hyperlink" Target="https://www.1gl.ru/#/document/99/901765862/XA00MI22OA/" TargetMode="Externa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hyperlink" Target="https://www.1gl.ru/#/document/97/490405/" TargetMode="Externa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hyperlink" Target="consultantplus://offline/ref=5EA137B2FAD5E14643C26AC952FB28980AFC8F322CAE15EAD924772B1B40F112F595DA1FD4C35526107CA0BB47506A2AAC294155E9611C02rAH5P" TargetMode="External"/><Relationship Id="rId13" Type="http://schemas.openxmlformats.org/officeDocument/2006/relationships/hyperlink" Target="consultantplus://offline/ref=5EA137B2FAD5E14643C26AC952FB28980DF988302CAC48E0D17D7B291C4FAE05F2DCD61ED4C151201A23A5AE56086628B1364249F5631Er0H0P" TargetMode="External"/><Relationship Id="rId3" Type="http://schemas.openxmlformats.org/officeDocument/2006/relationships/hyperlink" Target="consultantplus://offline/ref=5EA137B2FAD5E14643C26AC952FB28980AFE8D322CAF15EAD924772B1B40F112F595DA1FD4C35520127CA0BB47506A2AAC294155E9611C02rAH5P" TargetMode="External"/><Relationship Id="rId7" Type="http://schemas.openxmlformats.org/officeDocument/2006/relationships/hyperlink" Target="consultantplus://offline/ref=5EA137B2FAD5E14643C26AC952FB28980AFE8E3728A415EAD924772B1B40F112F595DA1FD4C35520157CA0BB47506A2AAC294155E9611C02rAH5P" TargetMode="External"/><Relationship Id="rId12" Type="http://schemas.openxmlformats.org/officeDocument/2006/relationships/hyperlink" Target="consultantplus://offline/ref=5EA137B2FAD5E14643C26AC952FB28980DF988302CAC48E0D17D7B291C4FAE05F2DCD61ED4C151251A23A5AE56086628B1364249F5631Er0H0P" TargetMode="External"/><Relationship Id="rId2" Type="http://schemas.openxmlformats.org/officeDocument/2006/relationships/hyperlink" Target="consultantplus://offline/ref=5EA137B2FAD5E14643C276CA4CFB28980BFF8D332DA115EAD924772B1B40F112F595DA1FD4C35524197CA0BB47506A2AAC294155E9611C02rAH5P" TargetMode="External"/><Relationship Id="rId1" Type="http://schemas.openxmlformats.org/officeDocument/2006/relationships/slideLayout" Target="../slideLayouts/slideLayout7.xml"/><Relationship Id="rId6" Type="http://schemas.openxmlformats.org/officeDocument/2006/relationships/hyperlink" Target="consultantplus://offline/ref=5EA137B2FAD5E14643C26AC952FB28980AFE8D322CAF15EAD924772B1B40F112F595DA1FD4C35522137CA0BB47506A2AAC294155E9611C02rAH5P" TargetMode="External"/><Relationship Id="rId11" Type="http://schemas.openxmlformats.org/officeDocument/2006/relationships/hyperlink" Target="consultantplus://offline/ref=5EA137B2FAD5E14643C26AC952FB28980AFC8F322CAE15EAD924772B1B40F112F595DA1FD4C35527177CA0BB47506A2AAC294155E9611C02rAH5P" TargetMode="External"/><Relationship Id="rId5" Type="http://schemas.openxmlformats.org/officeDocument/2006/relationships/hyperlink" Target="consultantplus://offline/ref=5EA137B2FAD5E14643C26AC952FB28980AFE8D322CAF15EAD924772B1B40F112F595DA1FD4C35521197CA0BB47506A2AAC294155E9611C02rAH5P" TargetMode="External"/><Relationship Id="rId10" Type="http://schemas.openxmlformats.org/officeDocument/2006/relationships/hyperlink" Target="consultantplus://offline/ref=5EA137B2FAD5E14643C26AC952FB28980AFE8E3728A415EAD924772B1B40F112F595DA1FD4C35520117CA0BB47506A2AAC294155E9611C02rAH5P" TargetMode="External"/><Relationship Id="rId4" Type="http://schemas.openxmlformats.org/officeDocument/2006/relationships/hyperlink" Target="consultantplus://offline/ref=5EA137B2FAD5E14643C26AC952FB28980AFE8E3728A415EAD924772B1B40F112F595DA1FD4C35521197CA0BB47506A2AAC294155E9611C02rAH5P" TargetMode="External"/><Relationship Id="rId9" Type="http://schemas.openxmlformats.org/officeDocument/2006/relationships/hyperlink" Target="consultantplus://offline/ref=5EA137B2FAD5E14643C26AC952FB28980AFE8D322CAF15EAD924772B1B40F112F595DA1FD4C35520167CA0BB47506A2AAC294155E9611C02rAH5P"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P26"/><Relationship Id="rId7" Type="http://schemas.openxmlformats.org/officeDocument/2006/relationships/hyperlink" Target="consultantplus://offline/ref=5EA137B2FAD5E14643C26AC952FB28980AFC8F322CAE15EAD924772B1B40F112F595DA1FD6C801745522F9EB001B6629B1354055rFH7P" TargetMode="External"/><Relationship Id="rId2" Type="http://schemas.openxmlformats.org/officeDocument/2006/relationships/hyperlink" Target="#P205"/><Relationship Id="rId1" Type="http://schemas.openxmlformats.org/officeDocument/2006/relationships/slideLayout" Target="../slideLayouts/slideLayout7.xml"/><Relationship Id="rId6" Type="http://schemas.openxmlformats.org/officeDocument/2006/relationships/hyperlink" Target="consultantplus://offline/ref=5EA137B2FAD5E14643C276CA4CFB28980BFF8D332DA115EAD924772B1B40F112F595DA1FD4C35524197CA0BB47506A2AAC294155E9611C02rAH5P" TargetMode="External"/><Relationship Id="rId5" Type="http://schemas.openxmlformats.org/officeDocument/2006/relationships/hyperlink" Target="consultantplus://offline/ref=5EA137B2FAD5E14643C26AC952FB28980AFE8E3728A415EAD924772B1B40F112F595DA1FD4C35520107CA0BB47506A2AAC294155E9611C02rAH5P" TargetMode="External"/><Relationship Id="rId4" Type="http://schemas.openxmlformats.org/officeDocument/2006/relationships/hyperlink" Target="consultantplus://offline/ref=5EA137B2FAD5E14643C26AC952FB28980AFE8D322CAF15EAD924772B1B40F112F595DA1FD4C35520197CA0BB47506A2AAC294155E9611C02rAH5P"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P28"/><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58.xml.rels><?xml version="1.0" encoding="UTF-8" standalone="yes"?>
<Relationships xmlns="http://schemas.openxmlformats.org/package/2006/relationships"><Relationship Id="rId8" Type="http://schemas.openxmlformats.org/officeDocument/2006/relationships/hyperlink" Target="consultantplus://offline/ref=5EA137B2FAD5E14643C26AC952FB28980AFE8E3728A415EAD924772B1B40F112F595DA1FD4C35520137CA0BB47506A2AAC294155E9611C02rAH5P" TargetMode="External"/><Relationship Id="rId3" Type="http://schemas.openxmlformats.org/officeDocument/2006/relationships/hyperlink" Target="consultantplus://offline/ref=5EA137B2FAD5E14643C26AC952FB28980AFE8D322CAF15EAD924772B1B40F112F595DA1FD4C35523177CA0BB47506A2AAC294155E9611C02rAH5P" TargetMode="External"/><Relationship Id="rId7" Type="http://schemas.openxmlformats.org/officeDocument/2006/relationships/hyperlink" Target="consultantplus://offline/ref=5EA137B2FAD5E14643C26AC952FB28980AFE8D322CAF15EAD924772B1B40F112F595DA1FD4C35523167CA0BB47506A2AAC294155E9611C02rAH5P" TargetMode="External"/><Relationship Id="rId2" Type="http://schemas.openxmlformats.org/officeDocument/2006/relationships/hyperlink" Target="consultantplus://offline/ref=5EA137B2FAD5E14643C26AC952FB28980AFE8D322CAF15EAD924772B1B40F112F595DA1FD4C35523117CA0BB47506A2AAC294155E9611C02rAH5P" TargetMode="External"/><Relationship Id="rId1" Type="http://schemas.openxmlformats.org/officeDocument/2006/relationships/slideLayout" Target="../slideLayouts/slideLayout7.xml"/><Relationship Id="rId6" Type="http://schemas.openxmlformats.org/officeDocument/2006/relationships/hyperlink" Target="consultantplus://offline/ref=5EA137B2FAD5E14643C26AC952FB289808F88F3828A515EAD924772B1B40F112F595DA1FD4C15727177CA0BB47506A2AAC294155E9611C02rAH5P" TargetMode="External"/><Relationship Id="rId5" Type="http://schemas.openxmlformats.org/officeDocument/2006/relationships/hyperlink" Target="consultantplus://offline/ref=5EA137B2FAD5E14643C26AC952FB289808FF81332FA115EAD924772B1B40F112F595DA1FD4C3552C127CA0BB47506A2AAC294155E9611C02rAH5P" TargetMode="External"/><Relationship Id="rId4" Type="http://schemas.openxmlformats.org/officeDocument/2006/relationships/hyperlink" Target="consultantplus://offline/ref=5EA137B2FAD5E14643C26AC952FB289808FF81332FA115EAD924772B1B40F112F595DA1FD4C35523127CA0BB47506A2AAC294155E9611C02rAH5P" TargetMode="External"/><Relationship Id="rId9" Type="http://schemas.openxmlformats.org/officeDocument/2006/relationships/hyperlink" Target="consultantplus://offline/ref=5EA137B2FAD5E14643C26AC952FB28980AFC8F322CAE15EAD924772B1B40F112F595DA1FD6C801745522F9EB001B6629B1354055rFH7P"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consultantplus://offline/ref=5EA137B2FAD5E14643C26AC952FB289808F88F3828A515EAD924772B1B40F112F595DA1FD4C15727127CA0BB47506A2AAC294155E9611C02rAH5P" TargetMode="External"/><Relationship Id="rId2" Type="http://schemas.openxmlformats.org/officeDocument/2006/relationships/hyperlink" Target="consultantplus://offline/ref=5EA137B2FAD5E14643C26AC952FB289808F88F3828A515EAD924772B1B40F112F595DA1FD4C3562C107CA0BB47506A2AAC294155E9611C02rAH5P" TargetMode="External"/><Relationship Id="rId1" Type="http://schemas.openxmlformats.org/officeDocument/2006/relationships/slideLayout" Target="../slideLayouts/slideLayout7.xml"/><Relationship Id="rId5" Type="http://schemas.openxmlformats.org/officeDocument/2006/relationships/hyperlink" Target="consultantplus://offline/ref=5EA137B2FAD5E14643C26AC952FB289808F88F3828A515EAD924772B1B40F112F595DA1FD4C35124137CA0BB47506A2AAC294155E9611C02rAH5P" TargetMode="External"/><Relationship Id="rId4" Type="http://schemas.openxmlformats.org/officeDocument/2006/relationships/hyperlink" Target="consultantplus://offline/ref=5EA137B2FAD5E14643C26AC952FB289808F88F3828A515EAD924772B1B40F112F595DA1FD4C15621107CA0BB47506A2AAC294155E9611C02rAH5P"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consultantplus://offline/ref=5EA137B2FAD5E14643C26AC952FB289808FF813026AE15EAD924772B1B40F112F595DA1FD4C35522167CA0BB47506A2AAC294155E9611C02rAH5P" TargetMode="External"/><Relationship Id="rId7" Type="http://schemas.openxmlformats.org/officeDocument/2006/relationships/hyperlink" Target="consultantplus://offline/ref=5EA137B2FAD5E14643C26AC952FB289808F88F3828A515EAD924772B1B40F112F595DA1FD4C35124137CA0BB47506A2AAC294155E9611C02rAH5P" TargetMode="External"/><Relationship Id="rId2" Type="http://schemas.openxmlformats.org/officeDocument/2006/relationships/hyperlink" Target="consultantplus://offline/ref=5EA137B2FAD5E14643C26AC952FB28980AFE8D322CAF15EAD924772B1B40F112F595DA1FD4C35523127CA0BB47506A2AAC294155E9611C02rAH5P" TargetMode="External"/><Relationship Id="rId1" Type="http://schemas.openxmlformats.org/officeDocument/2006/relationships/slideLayout" Target="../slideLayouts/slideLayout7.xml"/><Relationship Id="rId6" Type="http://schemas.openxmlformats.org/officeDocument/2006/relationships/hyperlink" Target="consultantplus://offline/ref=5EA137B2FAD5E14643C26AC952FB289808F88F3828A515EAD924772B1B40F112F595DA1FD4C3562C107CA0BB47506A2AAC294155E9611C02rAH5P" TargetMode="External"/><Relationship Id="rId5" Type="http://schemas.openxmlformats.org/officeDocument/2006/relationships/hyperlink" Target="consultantplus://offline/ref=5EA137B2FAD5E14643C26AC952FB289808F88F3828A515EAD924772B1B40F112F595DA1FD4C15621107CA0BB47506A2AAC294155E9611C02rAH5P" TargetMode="External"/><Relationship Id="rId4" Type="http://schemas.openxmlformats.org/officeDocument/2006/relationships/hyperlink" Target="consultantplus://offline/ref=5EA137B2FAD5E14643C26AC952FB289808F88F3828A515EAD924772B1B40F112F595DA1FD4C15727127CA0BB47506A2AAC294155E9611C02rAH5P"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consultantplus://offline/ref=5EA137B2FAD5E14643C26AC952FB289808FF81332FA115EAD924772B1B40F112F595DA1FD4C35523127CA0BB47506A2AAC294155E9611C02rAH5P" TargetMode="External"/><Relationship Id="rId3" Type="http://schemas.openxmlformats.org/officeDocument/2006/relationships/hyperlink" Target="consultantplus://offline/ref=5EA137B2FAD5E14643C26AC952FB28980AFE8E3728A415EAD924772B1B40F112F595DA1FD4C35520167CA0BB47506A2AAC294155E9611C02rAH5P" TargetMode="External"/><Relationship Id="rId7" Type="http://schemas.openxmlformats.org/officeDocument/2006/relationships/hyperlink" Target="consultantplus://offline/ref=5EA137B2FAD5E14643C26AC952FB28980AFE8E3728A415EAD924772B1B40F112F595DA1FD4C35520177CA0BB47506A2AAC294155E9611C02rAH5P" TargetMode="External"/><Relationship Id="rId2" Type="http://schemas.openxmlformats.org/officeDocument/2006/relationships/hyperlink" Target="consultantplus://offline/ref=5EA137B2FAD5E14643C26AC952FB28980AFE8D322CAF15EAD924772B1B40F112F595DA1FD4C3552D127CA0BB47506A2AAC294155E9611C02rAH5P" TargetMode="External"/><Relationship Id="rId1" Type="http://schemas.openxmlformats.org/officeDocument/2006/relationships/slideLayout" Target="../slideLayouts/slideLayout7.xml"/><Relationship Id="rId6" Type="http://schemas.openxmlformats.org/officeDocument/2006/relationships/hyperlink" Target="consultantplus://offline/ref=5EA137B2FAD5E14643C26AC952FB28980AFE8D322CAF15EAD924772B1B40F112F595DA1FD4C35522157CA0BB47506A2AAC294155E9611C02rAH5P" TargetMode="External"/><Relationship Id="rId5" Type="http://schemas.openxmlformats.org/officeDocument/2006/relationships/hyperlink" Target="consultantplus://offline/ref=5EA137B2FAD5E14643C26AC952FB28980AFE8E3728A415EAD924772B1B40F112F595DA1FD4C35520147CA0BB47506A2AAC294155E9611C02rAH5P" TargetMode="External"/><Relationship Id="rId10" Type="http://schemas.openxmlformats.org/officeDocument/2006/relationships/hyperlink" Target="consultantplus://offline/ref=5EA137B2FAD5E14643C26AC952FB289808FF813026AE15EAD924772B1B40F112F595DA1FD4C35522167CA0BB47506A2AAC294155E9611C02rAH5P" TargetMode="External"/><Relationship Id="rId4" Type="http://schemas.openxmlformats.org/officeDocument/2006/relationships/hyperlink" Target="consultantplus://offline/ref=5EA137B2FAD5E14643C26AC952FB28980AFE8D322CAF15EAD924772B1B40F112F595DA1FD4C35522127CA0BB47506A2AAC294155E9611C02rAH5P" TargetMode="External"/><Relationship Id="rId9" Type="http://schemas.openxmlformats.org/officeDocument/2006/relationships/hyperlink" Target="consultantplus://offline/ref=5EA137B2FAD5E14643C26AC952FB289808FF81332FA115EAD924772B1B40F112F595DA1FD4C3552C127CA0BB47506A2AAC294155E9611C02rAH5P"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consultantplus://offline/ref=5EA137B2FAD5E14643C26AC952FB289808F88F3828A515EAD924772B1B40F112F595DA1FD4C15621107CA0BB47506A2AAC294155E9611C02rAH5P" TargetMode="External"/><Relationship Id="rId2" Type="http://schemas.openxmlformats.org/officeDocument/2006/relationships/hyperlink" Target="consultantplus://offline/ref=5EA137B2FAD5E14643C26AC952FB289808F88F3828A515EAD924772B1B40F112F595DA1FD4C35126147CA0BB47506A2AAC294155E9611C02rAH5P" TargetMode="Externa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8" Type="http://schemas.openxmlformats.org/officeDocument/2006/relationships/hyperlink" Target="consultantplus://offline/ref=D9BC205E9CFC9E795DEE40F7B949C749DEB283E9D990649CBB464B7EEE1BEF63F02A94ECAC6F3A807639A45A64085C0447D433245CF60061b9U4P" TargetMode="External"/><Relationship Id="rId3" Type="http://schemas.openxmlformats.org/officeDocument/2006/relationships/hyperlink" Target="consultantplus://offline/ref=D9BC205E9CFC9E795DEE40F7B949C749DEB280ECDD9B649CBB464B7EEE1BEF63F02A94ECAC6F3A8B7339A45A64085C0447D433245CF60061b9U4P" TargetMode="External"/><Relationship Id="rId7" Type="http://schemas.openxmlformats.org/officeDocument/2006/relationships/hyperlink" Target="consultantplus://offline/ref=D9BC205E9CFC9E795DEE40F7B949C749DEB280ECDD9B649CBB464B7EEE1BEF63F02A94ECAC6F3A8B7639A45A64085C0447D433245CF60061b9U4P" TargetMode="External"/><Relationship Id="rId2" Type="http://schemas.openxmlformats.org/officeDocument/2006/relationships/hyperlink" Target="consultantplus://offline/ref=D9BC205E9CFC9E795DEE40F7B949C749DEB280ECDD9B649CBB464B7EEE1BEF63F02A94ECAC6F3A8B7039A45A64085C0447D433245CF60061b9U4P" TargetMode="External"/><Relationship Id="rId1" Type="http://schemas.openxmlformats.org/officeDocument/2006/relationships/slideLayout" Target="../slideLayouts/slideLayout7.xml"/><Relationship Id="rId6" Type="http://schemas.openxmlformats.org/officeDocument/2006/relationships/hyperlink" Target="consultantplus://offline/ref=D9BC205E9CFC9E795DEE40F7B949C749D9B58CEFD9983996B31F477CE914B074F76398EDAC6F38857A66A14F755050065ACB303840F402b6U3P" TargetMode="External"/><Relationship Id="rId5" Type="http://schemas.openxmlformats.org/officeDocument/2006/relationships/hyperlink" Target="consultantplus://offline/ref=D9BC205E9CFC9E795DEE40F7B949C749D9B58CEFD9983996B31F477CE914B074F76398EDAC6F38847A66A14F755050065ACB303840F402b6U3P" TargetMode="External"/><Relationship Id="rId4" Type="http://schemas.openxmlformats.org/officeDocument/2006/relationships/hyperlink" Target="consultantplus://offline/ref=D9BC205E9CFC9E795DEE40F7B949C749DEB280ECDD9B649CBB464B7EEE1BEF63F02A94ECAC6F3A877939A45A64085C0447D433245CF60061b9U4P" TargetMode="External"/></Relationships>
</file>

<file path=ppt/slides/_rels/slide64.xml.rels><?xml version="1.0" encoding="UTF-8" standalone="yes"?>
<Relationships xmlns="http://schemas.openxmlformats.org/package/2006/relationships"><Relationship Id="rId2" Type="http://schemas.openxmlformats.org/officeDocument/2006/relationships/hyperlink" Target="#P29"/><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8" Type="http://schemas.openxmlformats.org/officeDocument/2006/relationships/hyperlink" Target="consultantplus://offline/ref=D9BC205E9CFC9E795DEE40F7B949C749DEB280ECDD9B649CBB464B7EEE1BEF63F02A94ECAC6F3A817339A45A64085C0447D433245CF60061b9U4P" TargetMode="External"/><Relationship Id="rId3" Type="http://schemas.openxmlformats.org/officeDocument/2006/relationships/hyperlink" Target="consultantplus://offline/ref=D9BC205E9CFC9E795DEE40F7B949C749DEB280ECDD9B649CBB464B7EEE1BEF63F02A94ECAC6F3A8A7439A45A64085C0447D433245CF60061b9U4P" TargetMode="External"/><Relationship Id="rId7" Type="http://schemas.openxmlformats.org/officeDocument/2006/relationships/hyperlink" Target="consultantplus://offline/ref=D9BC205E9CFC9E795DEE40F7B949C749DEB280ECDD9B649CBB464B7EEE1BEF63F02A94ECAC6F3A8B7739A45A64085C0447D433245CF60061b9U4P" TargetMode="External"/><Relationship Id="rId12" Type="http://schemas.openxmlformats.org/officeDocument/2006/relationships/hyperlink" Target="consultantplus://offline/ref=D9BC205E9CFC9E795DEE40F7B949C749DEB283E9D990649CBB464B7EEE1BEF63F02A94ECAC6F3A877739A45A64085C0447D433245CF60061b9U4P" TargetMode="External"/><Relationship Id="rId2" Type="http://schemas.openxmlformats.org/officeDocument/2006/relationships/hyperlink" Target="consultantplus://offline/ref=D9BC205E9CFC9E795DEE5CF4A749C749DFB380EDDC95649CBB464B7EEE1BEF63F02A94ECAC6F3A807439A45A64085C0447D433245CF60061b9U4P" TargetMode="External"/><Relationship Id="rId1" Type="http://schemas.openxmlformats.org/officeDocument/2006/relationships/slideLayout" Target="../slideLayouts/slideLayout7.xml"/><Relationship Id="rId6" Type="http://schemas.openxmlformats.org/officeDocument/2006/relationships/hyperlink" Target="consultantplus://offline/ref=D9BC205E9CFC9E795DEE40F7B949C749DEB280ECDD9B649CBB464B7EEE1BEF63F02A94ECAC6F3A8A7739A45A64085C0447D433245CF60061b9U4P" TargetMode="External"/><Relationship Id="rId11" Type="http://schemas.openxmlformats.org/officeDocument/2006/relationships/hyperlink" Target="consultantplus://offline/ref=D9BC205E9CFC9E795DEE40F7B949C749DEB280ECDD9B649CBB464B7EEE1BEF63F02A94ECAC6F3A8A7239A45A64085C0447D433245CF60061b9U4P" TargetMode="External"/><Relationship Id="rId5" Type="http://schemas.openxmlformats.org/officeDocument/2006/relationships/hyperlink" Target="consultantplus://offline/ref=D9BC205E9CFC9E795DEE40F7B949C749DEB082ECDD9A649CBB464B7EEE1BEF63F02A94ECAE646ED23567FD0A234350075AC83224b4U2P" TargetMode="External"/><Relationship Id="rId10" Type="http://schemas.openxmlformats.org/officeDocument/2006/relationships/hyperlink" Target="#P45"/><Relationship Id="rId4" Type="http://schemas.openxmlformats.org/officeDocument/2006/relationships/hyperlink" Target="consultantplus://offline/ref=D9BC205E9CFC9E795DEE40F7B949C749DEB283E9D990649CBB464B7EEE1BEF63F02A94ECAC6F3A807739A45A64085C0447D433245CF60061b9U4P" TargetMode="External"/><Relationship Id="rId9" Type="http://schemas.openxmlformats.org/officeDocument/2006/relationships/hyperlink" Target="consultantplus://offline/ref=D9BC205E9CFC9E795DEE40F7B949C749DEB280ECDD9B649CBB464B7EEE1BEF63F02A94ECAC6F3A847939A45A64085C0447D433245CF60061b9U4P"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consultantplus://offline/ref=68C5135DE541063A9B521F7F456AD73456C1267CF67C4C5B303559CE0DCFCE487851D7A33B07BD32CBAE7AB49A3AAA5AD75120272F3FB270i5k5P" TargetMode="External"/><Relationship Id="rId2" Type="http://schemas.openxmlformats.org/officeDocument/2006/relationships/hyperlink" Target="consultantplus://offline/ref=68C5135DE541063A9B521F7F456AD73456C3247CF67D4C5B303559CE0DCFCE487851D7A33B07BC3ACBAE7AB49A3AAA5AD75120272F3FB270i5k5P" TargetMode="Externa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hyperlink" Target="consultantplus://offline/ref=E3F1B72DA194933225DBDE2870951C565BE85DE4D3F3E3AC0D069ECCDBF4D3E6C85E27C38520C2CED835E48A07199F686892DE7DFB964285h1h1P" TargetMode="External"/><Relationship Id="rId2" Type="http://schemas.openxmlformats.org/officeDocument/2006/relationships/hyperlink" Target="consultantplus://offline/ref=E3F1B72DA194933225DBDE2870951C5658EB59EED8FBE3AC0D069ECCDBF4D3E6C85E27C38520C2CDD135E48A07199F686892DE7DFB964285h1h1P" TargetMode="Externa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consultantplus://offline/ref=E3F1B72DA194933225DBDE2870951C5658EB59EED8F5E3AC0D069ECCDBF4D3E6C85E27C38520C2CDD035E48A07199F686892DE7DFB964285h1h1P" TargetMode="External"/><Relationship Id="rId2" Type="http://schemas.openxmlformats.org/officeDocument/2006/relationships/hyperlink" Target="consultantplus://offline/ref=E3F1B72DA194933225DBC22B6E951C565BEB5FEDD8F8BEA6055F92CEDCFB8CF1CF172BC28521CACBD36AE19F1641936A758DDD61E79440h8h7P" TargetMode="External"/><Relationship Id="rId1" Type="http://schemas.openxmlformats.org/officeDocument/2006/relationships/slideLayout" Target="../slideLayouts/slideLayout7.xml"/><Relationship Id="rId5" Type="http://schemas.openxmlformats.org/officeDocument/2006/relationships/hyperlink" Target="consultantplus://offline/ref=E3F1B72DA194933225DBC22B6E951C5659EA5AEADDF0E3AC0D069ECCDBF4D3E6C85E27C38520C2CFD135E48A07199F686892DE7DFB964285h1h1P" TargetMode="External"/><Relationship Id="rId4" Type="http://schemas.openxmlformats.org/officeDocument/2006/relationships/hyperlink" Target="consultantplus://offline/ref=E3F1B72DA194933225DBC22B6E951C5659EA59EFD9FBE3AC0D069ECCDBF4D3E6C85E27C38520C2C5DF35E48A07199F686892DE7DFB964285h1h1P" TargetMode="External"/></Relationships>
</file>

<file path=ppt/slides/_rels/slide88.xml.rels><?xml version="1.0" encoding="UTF-8" standalone="yes"?>
<Relationships xmlns="http://schemas.openxmlformats.org/package/2006/relationships"><Relationship Id="rId2" Type="http://schemas.openxmlformats.org/officeDocument/2006/relationships/hyperlink" Target="consultantplus://offline/ref=E3F1B72DA194933225DBC22B6E951C5659E85BEFD9FAE3AC0D069ECCDBF4D3E6C85E27C38520C2CFD935E48A07199F686892DE7DFB964285h1h1P" TargetMode="Externa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8" Type="http://schemas.openxmlformats.org/officeDocument/2006/relationships/hyperlink" Target="https://its.1c.ru/db/content/hoosn/src/0406015%20%D0%BF_%D0%B8%D0%B7%D0%BC%D0%B5%D0%BD%D0%B5%D0%BD%D0%B8%D0%B5%D1%81%D0%BF%D0%B8_%D0%BE%D1%81_%D1%84%D1%81%D0%B1%D1%836_buh30.htm#buh30_s31" TargetMode="External"/><Relationship Id="rId13" Type="http://schemas.openxmlformats.org/officeDocument/2006/relationships/hyperlink" Target="https://its.1c.ru/db/content/hoosn/src/0406015%20%D0%BF_%D0%B8%D0%B7%D0%BC%D0%B5%D0%BD%D0%B5%D0%BD%D0%B8%D0%B5%D1%81%D0%BF%D0%B8_%D0%BE%D1%81_%D1%84%D1%81%D0%B1%D1%836_buh30.htm#buh30_t42" TargetMode="External"/><Relationship Id="rId3" Type="http://schemas.openxmlformats.org/officeDocument/2006/relationships/hyperlink" Target="https://its.1c.ru/db/content/hoosn/src/0406015%20%D0%BF_%D0%B8%D0%B7%D0%BC%D0%B5%D0%BD%D0%B5%D0%BD%D0%B8%D0%B5%D1%81%D0%BF%D0%B8_%D0%BE%D1%81_%D1%84%D1%81%D0%B1%D1%836_buh30.htm#buh30_t11" TargetMode="External"/><Relationship Id="rId7" Type="http://schemas.openxmlformats.org/officeDocument/2006/relationships/hyperlink" Target="https://its.1c.ru/db/content/hoosn/src/0406015%20%D0%BF_%D0%B8%D0%B7%D0%BC%D0%B5%D0%BD%D0%B5%D0%BD%D0%B8%D0%B5%D1%81%D0%BF%D0%B8_%D0%BE%D1%81_%D1%84%D1%81%D0%B1%D1%836_buh30.htm#buh30_p3" TargetMode="External"/><Relationship Id="rId12" Type="http://schemas.openxmlformats.org/officeDocument/2006/relationships/hyperlink" Target="https://its.1c.ru/db/content/hoosn/src/0406015%20%D0%BF_%D0%B8%D0%B7%D0%BC%D0%B5%D0%BD%D0%B5%D0%BD%D0%B8%D0%B5%D1%81%D0%BF%D0%B8_%D0%BE%D1%81_%D1%84%D1%81%D0%B1%D1%836_buh30.htm#buh30_t41" TargetMode="External"/><Relationship Id="rId17" Type="http://schemas.openxmlformats.org/officeDocument/2006/relationships/image" Target="../media/image25.png"/><Relationship Id="rId2" Type="http://schemas.openxmlformats.org/officeDocument/2006/relationships/hyperlink" Target="https://its.1c.ru/db/content/hoosn/src/0406015%20%D0%BF_%D0%B8%D0%B7%D0%BC%D0%B5%D0%BD%D0%B5%D0%BD%D0%B8%D0%B5%D1%81%D0%BF%D0%B8_%D0%BE%D1%81_%D1%84%D1%81%D0%B1%D1%836_buh30.htm#buh30_p1" TargetMode="External"/><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s://its.1c.ru/db/content/hoosn/src/0406015%20%D0%BF_%D0%B8%D0%B7%D0%BC%D0%B5%D0%BD%D0%B5%D0%BD%D0%B8%D0%B5%D1%81%D0%BF%D0%B8_%D0%BE%D1%81_%D1%84%D1%81%D0%B1%D1%836_buh30.htm#buh30_t21" TargetMode="External"/><Relationship Id="rId11" Type="http://schemas.openxmlformats.org/officeDocument/2006/relationships/hyperlink" Target="https://its.1c.ru/db/content/hoosn/src/0406015%20%D0%BF_%D0%B8%D0%B7%D0%BC%D0%B5%D0%BD%D0%B5%D0%BD%D0%B8%D0%B5%D1%81%D0%BF%D0%B8_%D0%BE%D1%81_%D1%84%D1%81%D0%B1%D1%836_buh30.htm#buh30_p4" TargetMode="External"/><Relationship Id="rId5" Type="http://schemas.openxmlformats.org/officeDocument/2006/relationships/hyperlink" Target="https://its.1c.ru/db/content/hoosn/src/0406015%20%D0%BF_%D0%B8%D0%B7%D0%BC%D0%B5%D0%BD%D0%B5%D0%BD%D0%B8%D0%B5%D1%81%D0%BF%D0%B8_%D0%BE%D1%81_%D1%84%D1%81%D0%B1%D1%836_buh30.htm#buh30_s21" TargetMode="External"/><Relationship Id="rId15" Type="http://schemas.openxmlformats.org/officeDocument/2006/relationships/image" Target="../media/image23.png"/><Relationship Id="rId10" Type="http://schemas.openxmlformats.org/officeDocument/2006/relationships/hyperlink" Target="https://its.1c.ru/db/content/hoosn/src/0406015%20%D0%BF_%D0%B8%D0%B7%D0%BC%D0%B5%D0%BD%D0%B5%D0%BD%D0%B8%D0%B5%D1%81%D0%BF%D0%B8_%D0%BE%D1%81_%D1%84%D1%81%D0%B1%D1%836_buh30.htm#buh30_t32" TargetMode="External"/><Relationship Id="rId4" Type="http://schemas.openxmlformats.org/officeDocument/2006/relationships/hyperlink" Target="https://its.1c.ru/db/content/hoosn/src/0406015%20%D0%BF_%D0%B8%D0%B7%D0%BC%D0%B5%D0%BD%D0%B5%D0%BD%D0%B8%D0%B5%D1%81%D0%BF%D0%B8_%D0%BE%D1%81_%D1%84%D1%81%D0%B1%D1%836_buh30.htm#buh30_p2" TargetMode="External"/><Relationship Id="rId9" Type="http://schemas.openxmlformats.org/officeDocument/2006/relationships/hyperlink" Target="https://its.1c.ru/db/content/hoosn/src/0406015%20%D0%BF_%D0%B8%D0%B7%D0%BC%D0%B5%D0%BD%D0%B5%D0%BD%D0%B8%D0%B5%D1%81%D0%BF%D0%B8_%D0%BE%D1%81_%D1%84%D1%81%D0%B1%D1%836_buh30.htm#buh30_t31" TargetMode="External"/><Relationship Id="rId14" Type="http://schemas.openxmlformats.org/officeDocument/2006/relationships/image" Target="../media/image1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8" Type="http://schemas.openxmlformats.org/officeDocument/2006/relationships/hyperlink" Target="https://buhexpert8.ru/1s-buhgalteriya/lajfhaki-dlya-buhgaltera/putevoditel-po-dokumentam/reglamentnye-operatsii/reg-operatsiya-amortizatsiya-i-iznos-os.html" TargetMode="External"/><Relationship Id="rId3" Type="http://schemas.openxmlformats.org/officeDocument/2006/relationships/hyperlink" Target="https://buhexpert8.ru/1s-buhgalteriya/osnovnye-sredstva/amortizatsiya-os/peresmotr-elementov-amortizatsii-os.html" TargetMode="External"/><Relationship Id="rId7" Type="http://schemas.openxmlformats.org/officeDocument/2006/relationships/hyperlink" Target="https://buhexpert8.ru/1s-buhgalteriya/osnovnye-sredstva/amortizatsiya-os/peresmotr-spi-dlya-polnostyu-samortizirovannogo-os.html#i-7" TargetMode="External"/><Relationship Id="rId2" Type="http://schemas.openxmlformats.org/officeDocument/2006/relationships/hyperlink" Target="https://buhexpert8.ru/1s-buhgalteriya/osnovnye-sredstva/amortizatsiya-os/peresmotr-spi-dlya-polnostyu-samortizirovannogo-os.html#i-4" TargetMode="External"/><Relationship Id="rId1" Type="http://schemas.openxmlformats.org/officeDocument/2006/relationships/slideLayout" Target="../slideLayouts/slideLayout7.xml"/><Relationship Id="rId6" Type="http://schemas.openxmlformats.org/officeDocument/2006/relationships/hyperlink" Target="https://buhexpert8.ru/1s-buhgalteriya/osnovnye-sredstva/amortizatsiya-os/peresmotr-spi-dlya-polnostyu-samortizirovannogo-os.html#i-6" TargetMode="External"/><Relationship Id="rId5" Type="http://schemas.openxmlformats.org/officeDocument/2006/relationships/hyperlink" Target="https://buhexpert8.ru/1s-buhgalteriya/lajfhaki-dlya-buhgaltera/putevoditel-po-dokumentam/operatsii/dokument-operatsiya-vvedennaya-vruchnuyu.html" TargetMode="External"/><Relationship Id="rId4" Type="http://schemas.openxmlformats.org/officeDocument/2006/relationships/hyperlink" Target="https://buhexpert8.ru/1s-buhgalteriya/osnovnye-sredstva/amortizatsiya-os/peresmotr-spi-dlya-polnostyu-samortizirovannogo-os.html#i-5"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hyperlink" Target="https://its.1c.ru/db/garant/content/12038258/hdoc/55248"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hyperlink" Target="https://its.1c.ru/db/content/hoosn/src/0406038%20%D0%BF_%D0%BA%D0%B0%D0%BF%D0%B8%D1%82%D0%B0%D0%BB%D1%8C%D0%BD%D1%8B%D0%B9%20%D1%80%D0%B5%D0%BC%D0%BE%D0%BD%D1%82%20%D0%BE%D1%81_%D1%84%D1%81%D0%B1%D1%836_26_buh30.htm#buh_30_d1.1-1.3" TargetMode="External"/><Relationship Id="rId2" Type="http://schemas.openxmlformats.org/officeDocument/2006/relationships/hyperlink" Target="https://its.1c.ru/db/content/hoosn/src/0406038%20%D0%BF_%D0%BA%D0%B0%D0%BF%D0%B8%D1%82%D0%B0%D0%BB%D1%8C%D0%BD%D1%8B%D0%B9%20%D1%80%D0%B5%D0%BC%D0%BE%D0%BD%D1%82%20%D0%BE%D1%81_%D1%84%D1%81%D0%B1%D1%836_26_buh30.htm#buh_30_ct1" TargetMode="External"/><Relationship Id="rId1" Type="http://schemas.openxmlformats.org/officeDocument/2006/relationships/slideLayout" Target="../slideLayouts/slideLayout7.xml"/><Relationship Id="rId4" Type="http://schemas.openxmlformats.org/officeDocument/2006/relationships/hyperlink" Target="https://its.1c.ru/db/content/hoosn/src/0406038%20%D0%BF_%D0%BA%D0%B0%D0%BF%D0%B8%D1%82%D0%B0%D0%BB%D1%8C%D0%BD%D1%8B%D0%B9%20%D1%80%D0%B5%D0%BC%D0%BE%D0%BD%D1%82%20%D0%BE%D1%81_%D1%84%D1%81%D0%B1%D1%836_26_buh30.htm#buh30_d1.4"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its.1c.ru/db/content/hoosn/src/0406038%20%D0%BF_%D0%BA%D0%B0%D0%BF%D0%B8%D1%82%D0%B0%D0%BB%D1%8C%D0%BD%D1%8B%D0%B9%20%D1%80%D0%B5%D0%BC%D0%BE%D0%BD%D1%82%20%D0%BE%D1%81_%D1%84%D1%81%D0%B1%D1%836_26_buh30.htm#buh30_d2.1" TargetMode="External"/><Relationship Id="rId2" Type="http://schemas.openxmlformats.org/officeDocument/2006/relationships/hyperlink" Target="https://its.1c.ru/db/content/hoosn/src/0406038%20%D0%BF_%D0%BA%D0%B0%D0%BF%D0%B8%D1%82%D0%B0%D0%BB%D1%8C%D0%BD%D1%8B%D0%B9%20%D1%80%D0%B5%D0%BC%D0%BE%D0%BD%D1%82%20%D0%BE%D1%81_%D1%84%D1%81%D0%B1%D1%836_26_buh30.htm#buh30_ct2"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38%20%D0%BF_%D0%BA%D0%B0%D0%BF%D0%B8%D1%82%D0%B0%D0%BB%D1%8C%D0%BD%D1%8B%D0%B9%20%D1%80%D0%B5%D0%BC%D0%BE%D0%BD%D1%82%20%D0%BE%D1%81_%D1%84%D1%81%D0%B1%D1%836_26_buh30.htm#buh_30_d3.2" TargetMode="External"/><Relationship Id="rId5" Type="http://schemas.openxmlformats.org/officeDocument/2006/relationships/hyperlink" Target="https://its.1c.ru/db/content/hoosn/src/0406038%20%D0%BF_%D0%BA%D0%B0%D0%BF%D0%B8%D1%82%D0%B0%D0%BB%D1%8C%D0%BD%D1%8B%D0%B9%20%D1%80%D0%B5%D0%BC%D0%BE%D0%BD%D1%82%20%D0%BE%D1%81_%D1%84%D1%81%D0%B1%D1%836_26_buh30.htm#buh30_d3.1" TargetMode="External"/><Relationship Id="rId4" Type="http://schemas.openxmlformats.org/officeDocument/2006/relationships/hyperlink" Target="https://its.1c.ru/db/content/hoosn/src/0406038%20%D0%BF_%D0%BA%D0%B0%D0%BF%D0%B8%D1%82%D0%B0%D0%BB%D1%8C%D0%BD%D1%8B%D0%B9%20%D1%80%D0%B5%D0%BC%D0%BE%D0%BD%D1%82%20%D0%BE%D1%81_%D1%84%D1%81%D0%B1%D1%836_26_buh30.htm#buh30_ct3" TargetMode="External"/></Relationships>
</file>

<file path=ppt/slides/_rels/slide127.xml.rels><?xml version="1.0" encoding="UTF-8" standalone="yes"?>
<Relationships xmlns="http://schemas.openxmlformats.org/package/2006/relationships"><Relationship Id="rId3" Type="http://schemas.openxmlformats.org/officeDocument/2006/relationships/hyperlink" Target="https://its.1c.ru/db/content/hoosn/src/0406038%20%D0%BF_%D0%BA%D0%B0%D0%BF%D0%B8%D1%82%D0%B0%D0%BB%D1%8C%D0%BD%D1%8B%D0%B9%20%D1%80%D0%B5%D0%BC%D0%BE%D0%BD%D1%82%20%D0%BE%D1%81_%D1%84%D1%81%D0%B1%D1%836_26_buh30.htm#buh30_d4.1" TargetMode="External"/><Relationship Id="rId2" Type="http://schemas.openxmlformats.org/officeDocument/2006/relationships/hyperlink" Target="https://its.1c.ru/db/content/hoosn/src/0406038%20%D0%BF_%D0%BA%D0%B0%D0%BF%D0%B8%D1%82%D0%B0%D0%BB%D1%8C%D0%BD%D1%8B%D0%B9%20%D1%80%D0%B5%D0%BC%D0%BE%D0%BD%D1%82%20%D0%BE%D1%81_%D1%84%D1%81%D0%B1%D1%836_26_buh30.htm#buh30_ct4"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38%20%D0%BF_%D0%BA%D0%B0%D0%BF%D0%B8%D1%82%D0%B0%D0%BB%D1%8C%D0%BD%D1%8B%D0%B9%20%D1%80%D0%B5%D0%BC%D0%BE%D0%BD%D1%82%20%D0%BE%D1%81_%D1%84%D1%81%D0%B1%D1%836_26_buh30.htm#buh_30_d5" TargetMode="External"/><Relationship Id="rId5" Type="http://schemas.openxmlformats.org/officeDocument/2006/relationships/hyperlink" Target="https://its.1c.ru/db/content/hoosn/src/0406038%20%D0%BF_%D0%BA%D0%B0%D0%BF%D0%B8%D1%82%D0%B0%D0%BB%D1%8C%D0%BD%D1%8B%D0%B9%20%D1%80%D0%B5%D0%BC%D0%BE%D0%BD%D1%82%20%D0%BE%D1%81_%D1%84%D1%81%D0%B1%D1%836_26_buh30.htm#buh30_ct5" TargetMode="External"/><Relationship Id="rId4" Type="http://schemas.openxmlformats.org/officeDocument/2006/relationships/hyperlink" Target="https://its.1c.ru/db/content/hoosn/src/0406038%20%D0%BF_%D0%BA%D0%B0%D0%BF%D0%B8%D1%82%D0%B0%D0%BB%D1%8C%D0%BD%D1%8B%D0%B9%20%D1%80%D0%B5%D0%BC%D0%BE%D0%BD%D1%82%20%D0%BE%D1%81_%D1%84%D1%81%D0%B1%D1%836_26_buh30.htm#buh_30_d4.2" TargetMode="External"/></Relationships>
</file>

<file path=ppt/slides/_rels/slide1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8" Type="http://schemas.openxmlformats.org/officeDocument/2006/relationships/hyperlink" Target="https://its.1c.ru/db/content/hoosn/src/0406020%20%D0%BF_%D0%BC%D0%BE%D0%B4%D0%B5%D1%80%D0%BD%D0%B8%D0%B7%D0%B0%D1%86%D0%B8%D1%8F%D0%BE%D1%81_%D1%84%D1%81%D0%B1%D1%836_buh30.htm#buh30_t31" TargetMode="External"/><Relationship Id="rId3" Type="http://schemas.openxmlformats.org/officeDocument/2006/relationships/hyperlink" Target="https://its.1c.ru/db/content/hoosn/src/0406020%20%D0%BF_%D0%BC%D0%BE%D0%B4%D0%B5%D1%80%D0%BD%D0%B8%D0%B7%D0%B0%D1%86%D0%B8%D1%8F%D0%BE%D1%81_%D1%84%D1%81%D0%B1%D1%836_buh30.htm#buh30_t1" TargetMode="External"/><Relationship Id="rId7" Type="http://schemas.openxmlformats.org/officeDocument/2006/relationships/hyperlink" Target="https://its.1c.ru/db/content/hoosn/src/0406020%20%D0%BF_%D0%BC%D0%BE%D0%B4%D0%B5%D1%80%D0%BD%D0%B8%D0%B7%D0%B0%D1%86%D0%B8%D1%8F%D0%BE%D1%81_%D1%84%D1%81%D0%B1%D1%836_buh30.htm#buh30_p3" TargetMode="External"/><Relationship Id="rId2" Type="http://schemas.openxmlformats.org/officeDocument/2006/relationships/hyperlink" Target="https://its.1c.ru/db/content/hoosn/src/0406020%20%D0%BF_%D0%BC%D0%BE%D0%B4%D0%B5%D1%80%D0%BD%D0%B8%D0%B7%D0%B0%D1%86%D0%B8%D1%8F%D0%BE%D1%81_%D1%84%D1%81%D0%B1%D1%836_buh30.htm#buh30_p1"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20%20%D0%BF_%D0%BC%D0%BE%D0%B4%D0%B5%D1%80%D0%BD%D0%B8%D0%B7%D0%B0%D1%86%D0%B8%D1%8F%D0%BE%D1%81_%D1%84%D1%81%D0%B1%D1%836_buh30.htm#buh30_t22" TargetMode="External"/><Relationship Id="rId11" Type="http://schemas.openxmlformats.org/officeDocument/2006/relationships/image" Target="../media/image14.png"/><Relationship Id="rId5" Type="http://schemas.openxmlformats.org/officeDocument/2006/relationships/hyperlink" Target="https://its.1c.ru/db/content/hoosn/src/0406020%20%D0%BF_%D0%BC%D0%BE%D0%B4%D0%B5%D1%80%D0%BD%D0%B8%D0%B7%D0%B0%D1%86%D0%B8%D1%8F%D0%BE%D1%81_%D1%84%D1%81%D0%B1%D1%836_buh30.htm#buh30_t21" TargetMode="External"/><Relationship Id="rId10" Type="http://schemas.openxmlformats.org/officeDocument/2006/relationships/hyperlink" Target="https://its.1c.ru/db/content/hoosn/src/0406020%20%D0%BF_%D0%BC%D0%BE%D0%B4%D0%B5%D1%80%D0%BD%D0%B8%D0%B7%D0%B0%D1%86%D0%B8%D1%8F%D0%BE%D1%81_%D1%84%D1%81%D0%B1%D1%836_buh30.htm#buh30_t41" TargetMode="External"/><Relationship Id="rId4" Type="http://schemas.openxmlformats.org/officeDocument/2006/relationships/hyperlink" Target="https://its.1c.ru/db/content/hoosn/src/0406020%20%D0%BF_%D0%BC%D0%BE%D0%B4%D0%B5%D1%80%D0%BD%D0%B8%D0%B7%D0%B0%D1%86%D0%B8%D1%8F%D0%BE%D1%81_%D1%84%D1%81%D0%B1%D1%836_buh30.htm#buh30_p2" TargetMode="External"/><Relationship Id="rId9" Type="http://schemas.openxmlformats.org/officeDocument/2006/relationships/hyperlink" Target="https://its.1c.ru/db/content/hoosn/src/0406020%20%D0%BF_%D0%BC%D0%BE%D0%B4%D0%B5%D1%80%D0%BD%D0%B8%D0%B7%D0%B0%D1%86%D0%B8%D1%8F%D0%BE%D1%81_%D1%84%D1%81%D0%B1%D1%836_buh30.htm#buh30_p4"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s://its.1c.ru/db/content/hoosn/src/0406020%20%D0%BF_%D0%BC%D0%BE%D0%B4%D0%B5%D1%80%D0%BD%D0%B8%D0%B7%D0%B0%D1%86%D0%B8%D1%8F%D0%BE%D1%81_%D1%84%D1%81%D0%B1%D1%836_buh30.htm#buh30_t51" TargetMode="External"/><Relationship Id="rId7" Type="http://schemas.openxmlformats.org/officeDocument/2006/relationships/image" Target="../media/image14.png"/><Relationship Id="rId2" Type="http://schemas.openxmlformats.org/officeDocument/2006/relationships/hyperlink" Target="https://its.1c.ru/db/content/hoosn/src/0406020%20%D0%BF_%D0%BC%D0%BE%D0%B4%D0%B5%D1%80%D0%BD%D0%B8%D0%B7%D0%B0%D1%86%D0%B8%D1%8F%D0%BE%D1%81_%D1%84%D1%81%D0%B1%D1%836_buh30.htm#buh30_p5"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20%20%D0%BF_%D0%BC%D0%BE%D0%B4%D0%B5%D1%80%D0%BD%D0%B8%D0%B7%D0%B0%D1%86%D0%B8%D1%8F%D0%BE%D1%81_%D1%84%D1%81%D0%B1%D1%836_buh30.htm#buh30_t62" TargetMode="External"/><Relationship Id="rId5" Type="http://schemas.openxmlformats.org/officeDocument/2006/relationships/hyperlink" Target="https://its.1c.ru/db/content/hoosn/src/0406020%20%D0%BF_%D0%BC%D0%BE%D0%B4%D0%B5%D1%80%D0%BD%D0%B8%D0%B7%D0%B0%D1%86%D0%B8%D1%8F%D0%BE%D1%81_%D1%84%D1%81%D0%B1%D1%836_buh30.htm#buh30_t61" TargetMode="External"/><Relationship Id="rId4" Type="http://schemas.openxmlformats.org/officeDocument/2006/relationships/hyperlink" Target="https://its.1c.ru/db/content/hoosn/src/0406020%20%D0%BF_%D0%BC%D0%BE%D0%B4%D0%B5%D1%80%D0%BD%D0%B8%D0%B7%D0%B0%D1%86%D0%B8%D1%8F%D0%BE%D1%81_%D1%84%D1%81%D0%B1%D1%836_buh30.htm#buh30_p6" TargetMode="Externa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8" Type="http://schemas.openxmlformats.org/officeDocument/2006/relationships/hyperlink" Target="https://its.1c.ru/db/content/hoosn/src/0406045%20%D0%BF_%D0%BC%D0%BE%D0%B4%D0%B5%D1%80%D0%BD%D0%B8%D0%B7%D0%B0%D1%86%D0%B8%D1%8F%20%D0%BC%D0%B0%D0%BB%D0%BE%D1%86%D0%B5%D0%BD%D0%BD%D1%8B%D1%85%20%D0%BE%D1%81_%D1%84%D1%81%D0%B1%D1%836_26_buh30.htm#buh30_%D1%81%D1%823" TargetMode="External"/><Relationship Id="rId3" Type="http://schemas.openxmlformats.org/officeDocument/2006/relationships/hyperlink" Target="https://its.1c.ru/db/content/hoosn/src/0406045%20%D0%BF_%D0%BC%D0%BE%D0%B4%D0%B5%D1%80%D0%BD%D0%B8%D0%B7%D0%B0%D1%86%D0%B8%D1%8F%20%D0%BC%D0%B0%D0%BB%D0%BE%D1%86%D0%B5%D0%BD%D0%BD%D1%8B%D1%85%20%D0%BE%D1%81_%D1%84%D1%81%D0%B1%D1%836_26_buh30.htm#buh%2030_d1.1" TargetMode="External"/><Relationship Id="rId7" Type="http://schemas.openxmlformats.org/officeDocument/2006/relationships/hyperlink" Target="https://its.1c.ru/db/content/hoosn/src/0406045%20%D0%BF_%D0%BC%D0%BE%D0%B4%D0%B5%D1%80%D0%BD%D0%B8%D0%B7%D0%B0%D1%86%D0%B8%D1%8F%20%D0%BC%D0%B0%D0%BB%D0%BE%D1%86%D0%B5%D0%BD%D0%BD%D1%8B%D1%85%20%D0%BE%D1%81_%D1%84%D1%81%D0%B1%D1%836_26_buh30.htm#buh%2030_d2.4" TargetMode="External"/><Relationship Id="rId2" Type="http://schemas.openxmlformats.org/officeDocument/2006/relationships/hyperlink" Target="https://its.1c.ru/db/content/hoosn/src/0406045%20%D0%BF_%D0%BC%D0%BE%D0%B4%D0%B5%D1%80%D0%BD%D0%B8%D0%B7%D0%B0%D1%86%D0%B8%D1%8F%20%D0%BC%D0%B0%D0%BB%D0%BE%D1%86%D0%B5%D0%BD%D0%BD%D1%8B%D1%85%20%D0%BE%D1%81_%D1%84%D1%81%D0%B1%D1%836_26_buh30.htm#buh%2030_%D1%81%D1%821"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45%20%D0%BF_%D0%BC%D0%BE%D0%B4%D0%B5%D1%80%D0%BD%D0%B8%D0%B7%D0%B0%D1%86%D0%B8%D1%8F%20%D0%BC%D0%B0%D0%BB%D0%BE%D1%86%D0%B5%D0%BD%D0%BD%D1%8B%D1%85%20%D0%BE%D1%81_%D1%84%D1%81%D0%B1%D1%836_26_buh30.htm#buh30_d2.3" TargetMode="External"/><Relationship Id="rId11" Type="http://schemas.openxmlformats.org/officeDocument/2006/relationships/hyperlink" Target="https://its.1c.ru/db/content/hoosn/src/0406045%20%D0%BF_%D0%BC%D0%BE%D0%B4%D0%B5%D1%80%D0%BD%D0%B8%D0%B7%D0%B0%D1%86%D0%B8%D1%8F%20%D0%BC%D0%B0%D0%BB%D0%BE%D1%86%D0%B5%D0%BD%D0%BD%D1%8B%D1%85%20%D0%BE%D1%81_%D1%84%D1%81%D0%B1%D1%836_26_buh30.htm#buh30_d3.3" TargetMode="External"/><Relationship Id="rId5" Type="http://schemas.openxmlformats.org/officeDocument/2006/relationships/hyperlink" Target="https://its.1c.ru/db/content/hoosn/src/0406045%20%D0%BF_%D0%BC%D0%BE%D0%B4%D0%B5%D1%80%D0%BD%D0%B8%D0%B7%D0%B0%D1%86%D0%B8%D1%8F%20%D0%BC%D0%B0%D0%BB%D0%BE%D1%86%D0%B5%D0%BD%D0%BD%D1%8B%D1%85%20%D0%BE%D1%81_%D1%84%D1%81%D0%B1%D1%836_26_buh30.htm#buh_30_d2.1-2.2" TargetMode="External"/><Relationship Id="rId10" Type="http://schemas.openxmlformats.org/officeDocument/2006/relationships/hyperlink" Target="https://its.1c.ru/db/content/hoosn/src/0406045%20%D0%BF_%D0%BC%D0%BE%D0%B4%D0%B5%D1%80%D0%BD%D0%B8%D0%B7%D0%B0%D1%86%D0%B8%D1%8F%20%D0%BC%D0%B0%D0%BB%D0%BE%D1%86%D0%B5%D0%BD%D0%BD%D1%8B%D1%85%20%D0%BE%D1%81_%D1%84%D1%81%D0%B1%D1%836_26_buh30.htm#buh_30_d3.2" TargetMode="External"/><Relationship Id="rId4" Type="http://schemas.openxmlformats.org/officeDocument/2006/relationships/hyperlink" Target="https://its.1c.ru/db/content/hoosn/src/0406045%20%D0%BF_%D0%BC%D0%BE%D0%B4%D0%B5%D1%80%D0%BD%D0%B8%D0%B7%D0%B0%D1%86%D0%B8%D1%8F%20%D0%BC%D0%B0%D0%BB%D0%BE%D1%86%D0%B5%D0%BD%D0%BD%D1%8B%D1%85%20%D0%BE%D1%81_%D1%84%D1%81%D0%B1%D1%836_26_buh30.htm#buh_30_ct2" TargetMode="External"/><Relationship Id="rId9" Type="http://schemas.openxmlformats.org/officeDocument/2006/relationships/hyperlink" Target="https://its.1c.ru/db/content/hoosn/src/0406045%20%D0%BF_%D0%BC%D0%BE%D0%B4%D0%B5%D1%80%D0%BD%D0%B8%D0%B7%D0%B0%D1%86%D0%B8%D1%8F%20%D0%BC%D0%B0%D0%BB%D0%BE%D1%86%D0%B5%D0%BD%D0%BD%D1%8B%D1%85%20%D0%BE%D1%81_%D1%84%D1%81%D0%B1%D1%836_26_buh30.htm#buh30_d3.1" TargetMode="External"/></Relationships>
</file>

<file path=ppt/slides/_rels/slide151.xml.rels><?xml version="1.0" encoding="UTF-8" standalone="yes"?>
<Relationships xmlns="http://schemas.openxmlformats.org/package/2006/relationships"><Relationship Id="rId8" Type="http://schemas.openxmlformats.org/officeDocument/2006/relationships/hyperlink" Target="https://its.1c.ru/db/content/hoosn/src/0406045%20%D0%BF_%D0%BC%D0%BE%D0%B4%D0%B5%D1%80%D0%BD%D0%B8%D0%B7%D0%B0%D1%86%D0%B8%D1%8F%20%D0%BC%D0%B0%D0%BB%D0%BE%D1%86%D0%B5%D0%BD%D0%BD%D1%8B%D1%85%20%D0%BE%D1%81_%D1%84%D1%81%D0%B1%D1%836_26_buh30.htm#buh_30_d6.2" TargetMode="External"/><Relationship Id="rId3" Type="http://schemas.openxmlformats.org/officeDocument/2006/relationships/hyperlink" Target="https://its.1c.ru/db/content/hoosn/src/0406045%20%D0%BF_%D0%BC%D0%BE%D0%B4%D0%B5%D1%80%D0%BD%D0%B8%D0%B7%D0%B0%D1%86%D0%B8%D1%8F%20%D0%BC%D0%B0%D0%BB%D0%BE%D1%86%D0%B5%D0%BD%D0%BD%D1%8B%D1%85%20%D0%BE%D1%81_%D1%84%D1%81%D0%B1%D1%836_26_buh30.htm#buh_30_d4.1" TargetMode="External"/><Relationship Id="rId7" Type="http://schemas.openxmlformats.org/officeDocument/2006/relationships/hyperlink" Target="https://its.1c.ru/db/content/hoosn/src/0406045%20%D0%BF_%D0%BC%D0%BE%D0%B4%D0%B5%D1%80%D0%BD%D0%B8%D0%B7%D0%B0%D1%86%D0%B8%D1%8F%20%D0%BC%D0%B0%D0%BB%D0%BE%D1%86%D0%B5%D0%BD%D0%BD%D1%8B%D1%85%20%D0%BE%D1%81_%D1%84%D1%81%D0%B1%D1%836_26_buh30.htm#buh30_r6.2" TargetMode="External"/><Relationship Id="rId2" Type="http://schemas.openxmlformats.org/officeDocument/2006/relationships/hyperlink" Target="https://its.1c.ru/db/content/hoosn/src/0406045%20%D0%BF_%D0%BC%D0%BE%D0%B4%D0%B5%D1%80%D0%BD%D0%B8%D0%B7%D0%B0%D1%86%D0%B8%D1%8F%20%D0%BC%D0%B0%D0%BB%D0%BE%D1%86%D0%B5%D0%BD%D0%BD%D1%8B%D1%85%20%D0%BE%D1%81_%D1%84%D1%81%D0%B1%D1%836_26_buh30.htm#buh30_ct4" TargetMode="External"/><Relationship Id="rId1" Type="http://schemas.openxmlformats.org/officeDocument/2006/relationships/slideLayout" Target="../slideLayouts/slideLayout7.xml"/><Relationship Id="rId6" Type="http://schemas.openxmlformats.org/officeDocument/2006/relationships/hyperlink" Target="https://its.1c.ru/db/content/hoosn/src/0406045%20%D0%BF_%D0%BC%D0%BE%D0%B4%D0%B5%D1%80%D0%BD%D0%B8%D0%B7%D0%B0%D1%86%D0%B8%D1%8F%20%D0%BC%D0%B0%D0%BB%D0%BE%D1%86%D0%B5%D0%BD%D0%BD%D1%8B%D1%85%20%D0%BE%D1%81_%D1%84%D1%81%D0%B1%D1%836_26_buh30.htm#buh30_d5.1" TargetMode="External"/><Relationship Id="rId5" Type="http://schemas.openxmlformats.org/officeDocument/2006/relationships/hyperlink" Target="https://its.1c.ru/db/content/hoosn/src/0406045%20%D0%BF_%D0%BC%D0%BE%D0%B4%D0%B5%D1%80%D0%BD%D0%B8%D0%B7%D0%B0%D1%86%D0%B8%D1%8F%20%D0%BC%D0%B0%D0%BB%D0%BE%D1%86%D0%B5%D0%BD%D0%BD%D1%8B%D1%85%20%D0%BE%D1%81_%D1%84%D1%81%D0%B1%D1%836_26_buh30.htm#buh30_s6.1" TargetMode="External"/><Relationship Id="rId4" Type="http://schemas.openxmlformats.org/officeDocument/2006/relationships/hyperlink" Target="https://its.1c.ru/db/content/hoosn/src/0406045%20%D0%BF_%D0%BC%D0%BE%D0%B4%D0%B5%D1%80%D0%BD%D0%B8%D0%B7%D0%B0%D1%86%D0%B8%D1%8F%20%D0%BC%D0%B0%D0%BB%D0%BE%D1%86%D0%B5%D0%BD%D0%BD%D1%8B%D1%85%20%D0%BE%D1%81_%D1%84%D1%81%D0%B1%D1%836_26_buh30.htm#buh_30_ct6"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2.xml.rels><?xml version="1.0" encoding="UTF-8" standalone="yes"?>
<Relationships xmlns="http://schemas.openxmlformats.org/package/2006/relationships"><Relationship Id="rId3" Type="http://schemas.openxmlformats.org/officeDocument/2006/relationships/hyperlink" Target="consultantplus://offline/ref=76EA5089CCE86D748FD370168E6CB2EFB30C420897B8F637EC9E61B788CF26BB69D6A3E138E557D622562830150CAAEE95577D0CC83F198DgEp0F" TargetMode="External"/><Relationship Id="rId2" Type="http://schemas.openxmlformats.org/officeDocument/2006/relationships/hyperlink" Target="consultantplus://offline/ref=76EA5089CCE86D748FD37F1D906CB2EFB10C440C90B9F637EC9E61B788CF26BB69D6A3E138E557D320562830150CAAEE95577D0CC83F198DgEp0F" TargetMode="External"/><Relationship Id="rId1" Type="http://schemas.openxmlformats.org/officeDocument/2006/relationships/slideLayout" Target="../slideLayouts/slideLayout7.xml"/><Relationship Id="rId5" Type="http://schemas.openxmlformats.org/officeDocument/2006/relationships/hyperlink" Target="consultantplus://offline/ref=76EA5089CCE86D748FD370168E6CB2EFB309410E94B5F637EC9E61B788CF26BB69D6A3E13CEE0382630871615247A6EF884B7C0FgDp7F" TargetMode="External"/><Relationship Id="rId4" Type="http://schemas.openxmlformats.org/officeDocument/2006/relationships/hyperlink" Target="consultantplus://offline/ref=76EA5089CCE86D748FD36C15906CB2EFB209450C95BFF637EC9E61B788CF26BB69D6A3E138E557D227562830150CAAEE95577D0CC83F198DgEp0F"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consultantplus://offline/ref=76EA5089CCE86D748FD370168E6CB2EFB30B430E94B4F637EC9E61B788CF26BB69D6A3E138E556D424562830150CAAEE95577D0CC83F198DgEp0F" TargetMode="External"/><Relationship Id="rId2" Type="http://schemas.openxmlformats.org/officeDocument/2006/relationships/hyperlink" Target="consultantplus://offline/ref=76EA5089CCE86D748FD370168E6CB2EFB30B430E94B4F637EC9E61B788CF26BB69D6A3E138E555D125562830150CAAEE95577D0CC83F198DgEp0F" TargetMode="External"/><Relationship Id="rId1" Type="http://schemas.openxmlformats.org/officeDocument/2006/relationships/slideLayout" Target="../slideLayouts/slideLayout7.xml"/><Relationship Id="rId6" Type="http://schemas.openxmlformats.org/officeDocument/2006/relationships/hyperlink" Target="consultantplus://offline/ref=76EA5089CCE86D748FD370168E6CB2EFB30B400B90BFF637EC9E61B788CF26BB69D6A3E138E557D22F562830150CAAEE95577D0CC83F198DgEp0F" TargetMode="External"/><Relationship Id="rId5" Type="http://schemas.openxmlformats.org/officeDocument/2006/relationships/hyperlink" Target="consultantplus://offline/ref=76EA5089CCE86D748FD370168E6CB2EFB30B430E94B4F637EC9E61B788CF26BB69D6A3E138E557D12F562830150CAAEE95577D0CC83F198DgEp0F" TargetMode="External"/><Relationship Id="rId4" Type="http://schemas.openxmlformats.org/officeDocument/2006/relationships/hyperlink" Target="consultantplus://offline/ref=76EA5089CCE86D748FD370168E6CB2EFB30B400B90B8F637EC9E61B788CF26BB69D6A3E138E557D221562830150CAAEE95577D0CC83F198DgEp0F"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consultantplus://offline/ref=76EA5089CCE86D748FD370168E6CB2EFB30B430E94B4F637EC9E61B788CF26BB69D6A3E138E557D12F562830150CAAEE95577D0CC83F198DgEp0F" TargetMode="External"/><Relationship Id="rId13" Type="http://schemas.openxmlformats.org/officeDocument/2006/relationships/hyperlink" Target="consultantplus://offline/ref=76EA5089CCE86D748FD370168E6CB2EFB30B430E94B4F637EC9E61B788CF26BB69D6A3E138E557DA22562830150CAAEE95577D0CC83F198DgEp0F" TargetMode="External"/><Relationship Id="rId18" Type="http://schemas.openxmlformats.org/officeDocument/2006/relationships/hyperlink" Target="consultantplus://offline/ref=76EA5089CCE86D748FD370168E6CB2EFB30B430E94B4F637EC9E61B788CF26BB69D6A3E138E556D22F562830150CAAEE95577D0CC83F198DgEp0F" TargetMode="External"/><Relationship Id="rId3" Type="http://schemas.openxmlformats.org/officeDocument/2006/relationships/hyperlink" Target="consultantplus://offline/ref=76EA5089CCE86D748FD370168E6CB2EFB30B430E94B4F637EC9E61B788CF26BB69D6A3E138E556DB27562830150CAAEE95577D0CC83F198DgEp0F" TargetMode="External"/><Relationship Id="rId7" Type="http://schemas.openxmlformats.org/officeDocument/2006/relationships/hyperlink" Target="consultantplus://offline/ref=76EA5089CCE86D748FD370168E6CB2EFB30B430E94B4F637EC9E61B788CF26BB69D6A3E138E555D125562830150CAAEE95577D0CC83F198DgEp0F" TargetMode="External"/><Relationship Id="rId12" Type="http://schemas.openxmlformats.org/officeDocument/2006/relationships/hyperlink" Target="consultantplus://offline/ref=76EA5089CCE86D748FD370168E6CB2EFB30B430E94B4F637EC9E61B788CF26BB69D6A3E138E557DB26562830150CAAEE95577D0CC83F198DgEp0F" TargetMode="External"/><Relationship Id="rId17" Type="http://schemas.openxmlformats.org/officeDocument/2006/relationships/hyperlink" Target="consultantplus://offline/ref=76EA5089CCE86D748FD370168E6CB2EFB30B430E94B4F637EC9E61B788CF26BB69D6A3E138E556D124562830150CAAEE95577D0CC83F198DgEp0F" TargetMode="External"/><Relationship Id="rId2" Type="http://schemas.openxmlformats.org/officeDocument/2006/relationships/hyperlink" Target="consultantplus://offline/ref=76EA5089CCE86D748FD370168E6CB2EFB10D410490BEF637EC9E61B788CF26BB69D6A3E138E552D021562830150CAAEE95577D0CC83F198DgEp0F" TargetMode="External"/><Relationship Id="rId16" Type="http://schemas.openxmlformats.org/officeDocument/2006/relationships/hyperlink" Target="consultantplus://offline/ref=76EA5089CCE86D748FD370168E6CB2EFB309410E94B5F637EC9E61B788CF26BB69D6A3E13AEE0382630871615247A6EF884B7C0FgDp7F" TargetMode="External"/><Relationship Id="rId20" Type="http://schemas.openxmlformats.org/officeDocument/2006/relationships/hyperlink" Target="consultantplus://offline/ref=76EA5089CCE86D748FD370168E6CB2EFB10A4F0C9EB5F637EC9E61B788CF26BB69D6A3E138E557D521562830150CAAEE95577D0CC83F198DgEp0F" TargetMode="External"/><Relationship Id="rId1" Type="http://schemas.openxmlformats.org/officeDocument/2006/relationships/slideLayout" Target="../slideLayouts/slideLayout7.xml"/><Relationship Id="rId6" Type="http://schemas.openxmlformats.org/officeDocument/2006/relationships/hyperlink" Target="consultantplus://offline/ref=76EA5089CCE86D748FD370168E6CB2EFB10D410490BEF637EC9E61B788CF26BB69D6A3E138E554DA26562830150CAAEE95577D0CC83F198DgEp0F" TargetMode="External"/><Relationship Id="rId11" Type="http://schemas.openxmlformats.org/officeDocument/2006/relationships/hyperlink" Target="consultantplus://offline/ref=76EA5089CCE86D748FD370168E6CB2EFB30B430E94B4F637EC9E61B788CF26BB69D6A3E138E557D726562830150CAAEE95577D0CC83F198DgEp0F" TargetMode="External"/><Relationship Id="rId5" Type="http://schemas.openxmlformats.org/officeDocument/2006/relationships/hyperlink" Target="consultantplus://offline/ref=76EA5089CCE86D748FD370168E6CB2EFB30B430E94B4F637EC9E61B788CF26BB69D6A3E138E556DA24562830150CAAEE95577D0CC83F198DgEp0F" TargetMode="External"/><Relationship Id="rId15" Type="http://schemas.openxmlformats.org/officeDocument/2006/relationships/hyperlink" Target="consultantplus://offline/ref=76EA5089CCE86D748FD370168E6CB2EFB309410E94B5F637EC9E61B788CF26BB69D6A3E138E557D124562830150CAAEE95577D0CC83F198DgEp0F" TargetMode="External"/><Relationship Id="rId10" Type="http://schemas.openxmlformats.org/officeDocument/2006/relationships/hyperlink" Target="consultantplus://offline/ref=76EA5089CCE86D748FD370168E6CB2EFB30B400B90BFF637EC9E61B788CF26BB69D6A3E138E557D22F562830150CAAEE95577D0CC83F198DgEp0F" TargetMode="External"/><Relationship Id="rId19" Type="http://schemas.openxmlformats.org/officeDocument/2006/relationships/hyperlink" Target="consultantplus://offline/ref=76EA5089CCE86D748FD370168E6CB2EFB30B430E94B4F637EC9E61B788CF26BB69D6A3E138E556D126562830150CAAEE95577D0CC83F198DgEp0F" TargetMode="External"/><Relationship Id="rId4" Type="http://schemas.openxmlformats.org/officeDocument/2006/relationships/hyperlink" Target="consultantplus://offline/ref=76EA5089CCE86D748FD370168E6CB2EFB30B430E94B4F637EC9E61B788CF26BB69D6A3E138E556DB24562830150CAAEE95577D0CC83F198DgEp0F" TargetMode="External"/><Relationship Id="rId9" Type="http://schemas.openxmlformats.org/officeDocument/2006/relationships/hyperlink" Target="consultantplus://offline/ref=76EA5089CCE86D748FD370168E6CB2EFB30B430E94B4F637EC9E61B788CF26BB69D6A3E138E557D627562830150CAAEE95577D0CC83F198DgEp0F" TargetMode="External"/><Relationship Id="rId14" Type="http://schemas.openxmlformats.org/officeDocument/2006/relationships/hyperlink" Target="consultantplus://offline/ref=76EA5089CCE86D748FD370168E6CB2EFB30B400B90BFF637EC9E61B788CF26BB69D6A3E138E557D021562830150CAAEE95577D0CC83F198DgEp0F"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consultantplus://offline/ref=3E242040EA2EC58016261FEA5EB4EAFE3D8F3C2334BECBEE74345648591D6F2868B03B91C96A0D32691677BB7C798447B3B3C043A21CC657T8t5F" TargetMode="External"/><Relationship Id="rId13" Type="http://schemas.openxmlformats.org/officeDocument/2006/relationships/hyperlink" Target="consultantplus://offline/ref=3E242040EA2EC58016261FEA5EB4EAFE388E3B2B30B796E47C6D5A4A5E12303F6FF93790C9680E3A644972AE6D218944AEACC05CBE1EC4T5t4F" TargetMode="External"/><Relationship Id="rId3" Type="http://schemas.openxmlformats.org/officeDocument/2006/relationships/hyperlink" Target="consultantplus://offline/ref=3E242040EA2EC58016261FEA5EB4EAFE3D8F3C2334BECBEE74345648591D6F2868B03B91C96B0F32691677BB7C798447B3B3C043A21CC657T8t5F" TargetMode="External"/><Relationship Id="rId7" Type="http://schemas.openxmlformats.org/officeDocument/2006/relationships/hyperlink" Target="consultantplus://offline/ref=3E242040EA2EC58016261FEA5EB4EAFE3888392D37B796E47C6D5A4A5E12303F6FF93790C9690C3B644972AE6D218944AEACC05CBE1EC4T5t4F" TargetMode="External"/><Relationship Id="rId12" Type="http://schemas.openxmlformats.org/officeDocument/2006/relationships/hyperlink" Target="consultantplus://offline/ref=3E242040EA2EC58016261FEA5EB4EAFE388E3B2B30B796E47C6D5A4A5E12303F6FF93790C96B0B3F644972AE6D218944AEACC05CBE1EC4T5t4F" TargetMode="External"/><Relationship Id="rId2" Type="http://schemas.openxmlformats.org/officeDocument/2006/relationships/hyperlink" Target="consultantplus://offline/ref=3E242040EA2EC58016261FEA5EB4EAFE3D8F3C2334BECBEE74345648591D6F2868B03B91C96A0F39691677BB7C798447B3B3C043A21CC657T8t5F" TargetMode="External"/><Relationship Id="rId1" Type="http://schemas.openxmlformats.org/officeDocument/2006/relationships/slideLayout" Target="../slideLayouts/slideLayout7.xml"/><Relationship Id="rId6" Type="http://schemas.openxmlformats.org/officeDocument/2006/relationships/hyperlink" Target="consultantplus://offline/ref=3E242040EA2EC58016261FEA5EB4EAFE388E3A2C3BB796E47C6D5A4A5E12303F6FF93790CB6B0B33644972AE6D218944AEACC05CBE1EC4T5t4F" TargetMode="External"/><Relationship Id="rId11" Type="http://schemas.openxmlformats.org/officeDocument/2006/relationships/hyperlink" Target="consultantplus://offline/ref=3E242040EA2EC58016261FEA5EB4EAFE3D8F3C2334BECBEE74345648591D6F2868B03B91C96A09336E1677BB7C798447B3B3C043A21CC657T8t5F" TargetMode="External"/><Relationship Id="rId5" Type="http://schemas.openxmlformats.org/officeDocument/2006/relationships/hyperlink" Target="consultantplus://offline/ref=3E242040EA2EC58016261FEA5EB4EAFE3D8F3C2334BECBEE74345648591D6F2868B03B91C96B0238661677BB7C798447B3B3C043A21CC657T8t5F" TargetMode="External"/><Relationship Id="rId10" Type="http://schemas.openxmlformats.org/officeDocument/2006/relationships/hyperlink" Target="consultantplus://offline/ref=3E242040EA2EC58016261FEA5EB4EAFE3D8F3C2334BECBEE74345648591D6F2868B03B91C96B0D3F6A1677BB7C798447B3B3C043A21CC657T8t5F" TargetMode="External"/><Relationship Id="rId4" Type="http://schemas.openxmlformats.org/officeDocument/2006/relationships/hyperlink" Target="consultantplus://offline/ref=3E242040EA2EC58016261FEA5EB4EAFE3D8F3C2334BECBEE74345648591D6F2868B03B91C96A0C3B6F1677BB7C798447B3B3C043A21CC657T8t5F" TargetMode="External"/><Relationship Id="rId9" Type="http://schemas.openxmlformats.org/officeDocument/2006/relationships/hyperlink" Target="consultantplus://offline/ref=3E242040EA2EC58016261FEA5EB4EAFE3F8739283AB9CBEE74345648591D6F2868B03B97C069016E3E5976E7382F9746B1B3C342BET1tFF" TargetMode="External"/></Relationships>
</file>

<file path=ppt/slides/_rels/slide176.xml.rels><?xml version="1.0" encoding="UTF-8" standalone="yes"?>
<Relationships xmlns="http://schemas.openxmlformats.org/package/2006/relationships"><Relationship Id="rId8" Type="http://schemas.openxmlformats.org/officeDocument/2006/relationships/hyperlink" Target="consultantplus://offline/ref=3E242040EA2EC58016261FEA5EB4EAFE3D8F3C2334BECBEE74345648591D6F2868B03B91C96A09336E1677BB7C798447B3B3C043A21CC657T8t5F" TargetMode="External"/><Relationship Id="rId3" Type="http://schemas.openxmlformats.org/officeDocument/2006/relationships/hyperlink" Target="consultantplus://offline/ref=3E242040EA2EC58016261FEA5EB4EAFE3D8F3C2334BECBEE74345648591D6F2868B03B91C96A033A681677BB7C798447B3B3C043A21CC657T8t5F" TargetMode="External"/><Relationship Id="rId7" Type="http://schemas.openxmlformats.org/officeDocument/2006/relationships/hyperlink" Target="consultantplus://offline/ref=3E242040EA2EC580162603EA59B4EAFE3B89382236B796E47C6D5A4A5E12302D6FA13B90CA740B3B711F23E8T3t9F" TargetMode="External"/><Relationship Id="rId12" Type="http://schemas.openxmlformats.org/officeDocument/2006/relationships/hyperlink" Target="consultantplus://offline/ref=3E242040EA2EC58016261FEA5EB4EAFE3F8739283AB9CBEE74345648591D6F2868B03B97C069016E3E5976E7382F9746B1B3C342BET1tFF" TargetMode="External"/><Relationship Id="rId2" Type="http://schemas.openxmlformats.org/officeDocument/2006/relationships/hyperlink" Target="consultantplus://offline/ref=3E242040EA2EC58016261FEA5EB4EAFE3D8F3C2334BECBEE74345648591D6F2868B03B91C96A023B661677BB7C798447B3B3C043A21CC657T8t5F" TargetMode="External"/><Relationship Id="rId1" Type="http://schemas.openxmlformats.org/officeDocument/2006/relationships/slideLayout" Target="../slideLayouts/slideLayout7.xml"/><Relationship Id="rId6" Type="http://schemas.openxmlformats.org/officeDocument/2006/relationships/hyperlink" Target="consultantplus://offline/ref=3E242040EA2EC58016261FEA5EB4EAFE3D8F3C2334BECBEE74345648591D6F2868B03B91C96A0E3B6D1677BB7C798447B3B3C043A21CC657T8t5F" TargetMode="External"/><Relationship Id="rId11" Type="http://schemas.openxmlformats.org/officeDocument/2006/relationships/hyperlink" Target="consultantplus://offline/ref=3E242040EA2EC58016261FEA5EB4EAFE3D8F3C2334BECBEE74345648591D6F2868B03B91C96B0D3F6A1677BB7C798447B3B3C043A21CC657T8t5F" TargetMode="External"/><Relationship Id="rId5" Type="http://schemas.openxmlformats.org/officeDocument/2006/relationships/hyperlink" Target="consultantplus://offline/ref=3E242040EA2EC58016261FEA5EB4EAFE3D8F3C2334BECBEE74345648591D6F2868B03B91C96B083F6D1677BB7C798447B3B3C043A21CC657T8t5F" TargetMode="External"/><Relationship Id="rId10" Type="http://schemas.openxmlformats.org/officeDocument/2006/relationships/hyperlink" Target="consultantplus://offline/ref=3E242040EA2EC58016261FEA5EB4EAFE3D8F3C2334BECBEE74345648591D6F2868B03B91C968093E6E1677BB7C798447B3B3C043A21CC657T8t5F" TargetMode="External"/><Relationship Id="rId4" Type="http://schemas.openxmlformats.org/officeDocument/2006/relationships/hyperlink" Target="consultantplus://offline/ref=3E242040EA2EC58016261FEA5EB4EAFE3D8F3C2334BECBEE74345648591D6F2868B03B91C96B0A3B6D1677BB7C798447B3B3C043A21CC657T8t5F" TargetMode="External"/><Relationship Id="rId9" Type="http://schemas.openxmlformats.org/officeDocument/2006/relationships/hyperlink" Target="consultantplus://offline/ref=3E242040EA2EC580162603EA59B4EAFE3B89382235B796E47C6D5A4A5E12302D6FA13B90CA740B3B711F23E8T3t9F" TargetMode="External"/></Relationships>
</file>

<file path=ppt/slides/_rels/slide177.xml.rels><?xml version="1.0" encoding="UTF-8" standalone="yes"?>
<Relationships xmlns="http://schemas.openxmlformats.org/package/2006/relationships"><Relationship Id="rId8" Type="http://schemas.openxmlformats.org/officeDocument/2006/relationships/hyperlink" Target="consultantplus://offline/ref=3E242040EA2EC58016261FEA5EB4EAFE3F8739283AB9CBEE74345648591D6F2868B03B97C069016E3E5976E7382F9746B1B3C342BET1tFF" TargetMode="External"/><Relationship Id="rId3" Type="http://schemas.openxmlformats.org/officeDocument/2006/relationships/hyperlink" Target="consultantplus://offline/ref=3E242040EA2EC58016261FEA5EB4EAFE3D8F3C2334BECBEE74345648591D6F2868B03B91C968093E6E1677BB7C798447B3B3C043A21CC657T8t5F" TargetMode="External"/><Relationship Id="rId7" Type="http://schemas.openxmlformats.org/officeDocument/2006/relationships/hyperlink" Target="consultantplus://offline/ref=3E242040EA2EC58016261FEA5EB4EAFE3D8F3C2334BECBEE74345648591D6F2868B03B91C96B0D3F6A1677BB7C798447B3B3C043A21CC657T8t5F" TargetMode="External"/><Relationship Id="rId2" Type="http://schemas.openxmlformats.org/officeDocument/2006/relationships/hyperlink" Target="consultantplus://offline/ref=3E242040EA2EC58016261FEA5EB4EAFE3D8F3C2334BECBEE74345648591D6F2868B03B91C96B03336C1677BB7C798447B3B3C043A21CC657T8t5F" TargetMode="External"/><Relationship Id="rId1" Type="http://schemas.openxmlformats.org/officeDocument/2006/relationships/slideLayout" Target="../slideLayouts/slideLayout7.xml"/><Relationship Id="rId6" Type="http://schemas.openxmlformats.org/officeDocument/2006/relationships/hyperlink" Target="consultantplus://offline/ref=3E242040EA2EC580162603EA59B4EAFE3B89382235B796E47C6D5A4A5E12302D6FA13B90CA740B3B711F23E8T3t9F" TargetMode="External"/><Relationship Id="rId5" Type="http://schemas.openxmlformats.org/officeDocument/2006/relationships/hyperlink" Target="consultantplus://offline/ref=3E242040EA2EC58016261FEA5EB4EAFE3D8F3C2334BECBEE74345648591D6F2868B03B91C96A09336E1677BB7C798447B3B3C043A21CC657T8t5F" TargetMode="External"/><Relationship Id="rId4" Type="http://schemas.openxmlformats.org/officeDocument/2006/relationships/hyperlink" Target="consultantplus://offline/ref=3E242040EA2EC58016261FEA5EB4EAFE3D8F3C2334BECBEE74345648591D6F2868B03B91C96A0E3B6D1677BB7C798447B3B3C043A21CC657T8t5F" TargetMode="External"/><Relationship Id="rId9" Type="http://schemas.openxmlformats.org/officeDocument/2006/relationships/hyperlink" Target="consultantplus://offline/ref=3E242040EA2EC58016261FEA5EB4EAFE3D8F3C2334BECBEE74345648591D6F2868B03B91C96B09326A1677BB7C798447B3B3C043A21CC657T8t5F" TargetMode="Externa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E9113B5D-9FA0-4192-9D1A-107429951C17}"/>
              </a:ext>
            </a:extLst>
          </p:cNvPr>
          <p:cNvSpPr/>
          <p:nvPr/>
        </p:nvSpPr>
        <p:spPr>
          <a:xfrm>
            <a:off x="1127792" y="3958947"/>
            <a:ext cx="5469895" cy="1107996"/>
          </a:xfrm>
          <a:prstGeom prst="rect">
            <a:avLst/>
          </a:prstGeom>
        </p:spPr>
        <p:txBody>
          <a:bodyPr wrap="none">
            <a:spAutoFit/>
          </a:bodyPr>
          <a:lstStyle/>
          <a:p>
            <a:r>
              <a:rPr lang="ru-RU" dirty="0">
                <a:latin typeface="Arial" panose="020B0604020202020204" pitchFamily="34" charset="0"/>
                <a:cs typeface="Arial" panose="020B0604020202020204" pitchFamily="34" charset="0"/>
              </a:rPr>
              <a:t>Лектор: Самкова Надежда Александровна</a:t>
            </a:r>
          </a:p>
          <a:p>
            <a:endParaRPr lang="ru-RU" sz="1600" i="1" dirty="0">
              <a:latin typeface="Arial" panose="020B0604020202020204" pitchFamily="34" charset="0"/>
              <a:cs typeface="Arial" panose="020B0604020202020204" pitchFamily="34" charset="0"/>
            </a:endParaRPr>
          </a:p>
          <a:p>
            <a:r>
              <a:rPr lang="ru-RU" sz="1600" i="1" dirty="0">
                <a:latin typeface="Arial" panose="020B0604020202020204" pitchFamily="34" charset="0"/>
                <a:cs typeface="Arial" panose="020B0604020202020204" pitchFamily="34" charset="0"/>
              </a:rPr>
              <a:t>ведущий эксперт-консультант по налогообложению, </a:t>
            </a:r>
          </a:p>
          <a:p>
            <a:r>
              <a:rPr lang="ru-RU" sz="1600" i="1" dirty="0">
                <a:latin typeface="Arial" panose="020B0604020202020204" pitchFamily="34" charset="0"/>
                <a:cs typeface="Arial" panose="020B0604020202020204" pitchFamily="34" charset="0"/>
              </a:rPr>
              <a:t>преподаватель группы компаний «ЭЛКОД»</a:t>
            </a:r>
            <a:endParaRPr lang="ru-RU" sz="1600" i="1" dirty="0"/>
          </a:p>
        </p:txBody>
      </p:sp>
      <p:sp>
        <p:nvSpPr>
          <p:cNvPr id="8" name="Прямоугольник 7">
            <a:extLst>
              <a:ext uri="{FF2B5EF4-FFF2-40B4-BE49-F238E27FC236}">
                <a16:creationId xmlns:a16="http://schemas.microsoft.com/office/drawing/2014/main" id="{E5C59881-462C-BCA4-329C-BF3E625C798D}"/>
              </a:ext>
            </a:extLst>
          </p:cNvPr>
          <p:cNvSpPr/>
          <p:nvPr/>
        </p:nvSpPr>
        <p:spPr>
          <a:xfrm>
            <a:off x="331695" y="1505283"/>
            <a:ext cx="7298062" cy="1371262"/>
          </a:xfrm>
          <a:prstGeom prst="rect">
            <a:avLst/>
          </a:prstGeom>
          <a:solidFill>
            <a:srgbClr val="C9A8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TextBox 9">
            <a:extLst>
              <a:ext uri="{FF2B5EF4-FFF2-40B4-BE49-F238E27FC236}">
                <a16:creationId xmlns:a16="http://schemas.microsoft.com/office/drawing/2014/main" id="{659B5A84-D347-E5E3-FD52-12E3CCE1C3E4}"/>
              </a:ext>
            </a:extLst>
          </p:cNvPr>
          <p:cNvSpPr txBox="1"/>
          <p:nvPr/>
        </p:nvSpPr>
        <p:spPr>
          <a:xfrm>
            <a:off x="772160" y="1543764"/>
            <a:ext cx="7207025" cy="1600438"/>
          </a:xfrm>
          <a:prstGeom prst="rect">
            <a:avLst/>
          </a:prstGeom>
          <a:noFill/>
        </p:spPr>
        <p:txBody>
          <a:bodyPr wrap="square">
            <a:spAutoFit/>
          </a:bodyPr>
          <a:lstStyle/>
          <a:p>
            <a:r>
              <a:rPr lang="ru-RU" sz="2600" b="1" dirty="0">
                <a:latin typeface="Arial" panose="020B0604020202020204" pitchFamily="34" charset="0"/>
                <a:cs typeface="Arial" panose="020B0604020202020204" pitchFamily="34" charset="0"/>
              </a:rPr>
              <a:t>Учет основных средств:</a:t>
            </a:r>
          </a:p>
          <a:p>
            <a:r>
              <a:rPr lang="ru-RU" sz="2600" b="1" dirty="0">
                <a:latin typeface="Arial" panose="020B0604020202020204" pitchFamily="34" charset="0"/>
                <a:cs typeface="Arial" panose="020B0604020202020204" pitchFamily="34" charset="0"/>
              </a:rPr>
              <a:t>бухгалтерские тонкости </a:t>
            </a:r>
          </a:p>
          <a:p>
            <a:r>
              <a:rPr lang="ru-RU" sz="2600" b="1" dirty="0">
                <a:latin typeface="Arial" panose="020B0604020202020204" pitchFamily="34" charset="0"/>
                <a:cs typeface="Arial" panose="020B0604020202020204" pitchFamily="34" charset="0"/>
              </a:rPr>
              <a:t>и налоговые нюансы</a:t>
            </a:r>
          </a:p>
          <a:p>
            <a:endParaRPr lang="ru-RU" sz="2000" dirty="0"/>
          </a:p>
        </p:txBody>
      </p:sp>
    </p:spTree>
    <p:extLst>
      <p:ext uri="{BB962C8B-B14F-4D97-AF65-F5344CB8AC3E}">
        <p14:creationId xmlns:p14="http://schemas.microsoft.com/office/powerpoint/2010/main" val="2153399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271463" y="260350"/>
            <a:ext cx="11920537" cy="660400"/>
          </a:xfrm>
        </p:spPr>
        <p:txBody>
          <a:bodyPr>
            <a:normAutofit fontScale="90000"/>
          </a:bodyPr>
          <a:lstStyle/>
          <a:p>
            <a:r>
              <a:rPr lang="ru-RU" dirty="0"/>
              <a:t>Изменения по ФСБУ 26/2020 с 2024 года</a:t>
            </a:r>
          </a:p>
        </p:txBody>
      </p:sp>
      <p:sp>
        <p:nvSpPr>
          <p:cNvPr id="7" name="TextBox 6">
            <a:extLst>
              <a:ext uri="{FF2B5EF4-FFF2-40B4-BE49-F238E27FC236}">
                <a16:creationId xmlns:a16="http://schemas.microsoft.com/office/drawing/2014/main" id="{7BD9434B-E9D9-EDE3-AFC5-066E11D00F08}"/>
              </a:ext>
            </a:extLst>
          </p:cNvPr>
          <p:cNvSpPr txBox="1"/>
          <p:nvPr/>
        </p:nvSpPr>
        <p:spPr>
          <a:xfrm>
            <a:off x="150470" y="920322"/>
            <a:ext cx="11667281" cy="5632311"/>
          </a:xfrm>
          <a:prstGeom prst="rect">
            <a:avLst/>
          </a:prstGeom>
          <a:solidFill>
            <a:schemeClr val="bg1"/>
          </a:solidFill>
          <a:ln>
            <a:solidFill>
              <a:schemeClr val="tx1"/>
            </a:solidFill>
          </a:ln>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a:ea typeface="+mn-ea"/>
                <a:cs typeface="+mn-cs"/>
              </a:rPr>
              <a:t>Расчетная стоимость. </a:t>
            </a:r>
            <a:r>
              <a:rPr kumimoji="0" lang="ru-RU" sz="1800" b="0" i="0" u="none" strike="noStrike" kern="1200" cap="none" spc="0" normalizeH="0" baseline="0" noProof="0" dirty="0">
                <a:ln>
                  <a:noFill/>
                </a:ln>
                <a:solidFill>
                  <a:prstClr val="black"/>
                </a:solidFill>
                <a:effectLst/>
                <a:uLnTx/>
                <a:uFillTx/>
                <a:latin typeface="Calibri"/>
                <a:ea typeface="+mn-ea"/>
                <a:cs typeface="+mn-cs"/>
              </a:rPr>
              <a:t>Уточнили порядок определения расчетной стоимости. По новым правилам стоимость активов формируют фактические затраты на приобретение, создание оцениваемых активов. И только если эти затраты невозможно определить, оценку проводят по справедливой стоимости, чистой стоимости продажи или стоимости аналогичных ценностей.</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любом случае полученная стоимость, как и прежде, не может превышать сумму затрат, из которой она вычитается (</a:t>
            </a:r>
            <a:r>
              <a:rPr kumimoji="0" lang="ru-RU" sz="1800" b="0" i="0" u="none" strike="noStrike" kern="1200" cap="none" spc="0" normalizeH="0" baseline="0" noProof="0" dirty="0" err="1">
                <a:ln>
                  <a:noFill/>
                </a:ln>
                <a:solidFill>
                  <a:prstClr val="black"/>
                </a:solidFill>
                <a:effectLst/>
                <a:uLnTx/>
                <a:uFillTx/>
                <a:latin typeface="Calibri"/>
                <a:ea typeface="+mn-ea"/>
                <a:cs typeface="+mn-cs"/>
              </a:rPr>
              <a:t>абз</a:t>
            </a:r>
            <a:r>
              <a:rPr kumimoji="0" lang="ru-RU" sz="1800" b="0" i="0" u="none" strike="noStrike" kern="1200" cap="none" spc="0" normalizeH="0" baseline="0" noProof="0" dirty="0">
                <a:ln>
                  <a:noFill/>
                </a:ln>
                <a:solidFill>
                  <a:prstClr val="black"/>
                </a:solidFill>
                <a:effectLst/>
                <a:uLnTx/>
                <a:uFillTx/>
                <a:latin typeface="Calibri"/>
                <a:ea typeface="+mn-ea"/>
                <a:cs typeface="+mn-cs"/>
              </a:rPr>
              <a:t>. 2 п. 15 ФСБУ 26/2020, подп. «а» п. 11 изменений).</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Расчетная стоимость применяется для оценки продукции, вторсырья, других материальных ценностей, которые компания намерена продать или иным образом использовать (п. 15 ФСБУ 26/2020). А по новым правилам также для оценки:</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материальных носителей, если такие объекты учитываются обособленно от НМА. Эта сумма уменьшит фактические затраты на капвложения в НМА (</a:t>
            </a:r>
            <a:r>
              <a:rPr kumimoji="0" lang="ru-RU" sz="1800" b="0" i="0" u="none" strike="noStrike" kern="1200" cap="none" spc="0" normalizeH="0" baseline="0" noProof="0" dirty="0" err="1">
                <a:ln>
                  <a:noFill/>
                </a:ln>
                <a:solidFill>
                  <a:prstClr val="black"/>
                </a:solidFill>
                <a:effectLst/>
                <a:uLnTx/>
                <a:uFillTx/>
                <a:latin typeface="Calibri"/>
                <a:ea typeface="+mn-ea"/>
                <a:cs typeface="+mn-cs"/>
              </a:rPr>
              <a:t>абз</a:t>
            </a:r>
            <a:r>
              <a:rPr kumimoji="0" lang="ru-RU" sz="1800" b="0" i="0" u="none" strike="noStrike" kern="1200" cap="none" spc="0" normalizeH="0" baseline="0" noProof="0" dirty="0">
                <a:ln>
                  <a:noFill/>
                </a:ln>
                <a:solidFill>
                  <a:prstClr val="black"/>
                </a:solidFill>
                <a:effectLst/>
                <a:uLnTx/>
                <a:uFillTx/>
                <a:latin typeface="Calibri"/>
                <a:ea typeface="+mn-ea"/>
                <a:cs typeface="+mn-cs"/>
              </a:rPr>
              <a:t>. 5 п. 15 ФСБУ 26/2020);</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капвложений в НМА, если они получены в процессе выполнения работ, оказания услуг заказчику. Расчетную стоимость НМА нужно будет вычесть из себестоимости работ, услуг (п. 15.1 ФСБУ 26/2020).</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a:ea typeface="+mn-ea"/>
                <a:cs typeface="+mn-cs"/>
              </a:rPr>
              <a:t>Капвложения в несколько объектов. </a:t>
            </a:r>
            <a:r>
              <a:rPr kumimoji="0" lang="ru-RU" sz="1800" b="0" i="0" u="none" strike="noStrike" kern="1200" cap="none" spc="0" normalizeH="0" baseline="0" noProof="0" dirty="0">
                <a:ln>
                  <a:noFill/>
                </a:ln>
                <a:solidFill>
                  <a:prstClr val="black"/>
                </a:solidFill>
                <a:effectLst/>
                <a:uLnTx/>
                <a:uFillTx/>
                <a:latin typeface="Calibri"/>
                <a:ea typeface="+mn-ea"/>
                <a:cs typeface="+mn-cs"/>
              </a:rPr>
              <a:t>В настоящее время не урегулирован порядок распределения затрат на капвложения, если они относятся к нескольким объектам. Согласно пункту 14.1 ФСБУ 26/2020, организации определяют такой порядок самостоятельно. Способ распределения нужно обосновать.</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Порядок учета обесценения. Уточнили порядок учета обесценения капвложений. Оно отражается отдельно от суммы фактических затрат, связанных с этими капвложениями, и не изменяет ее (п. 17.1 ФСБУ 26/2020).</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a:ea typeface="+mn-ea"/>
                <a:cs typeface="+mn-cs"/>
              </a:rPr>
              <a:t>Отражение в отчетности. </a:t>
            </a:r>
            <a:r>
              <a:rPr kumimoji="0" lang="ru-RU" sz="1800" b="0" i="0" u="none" strike="noStrike" kern="1200" cap="none" spc="0" normalizeH="0" baseline="0" noProof="0" dirty="0">
                <a:ln>
                  <a:noFill/>
                </a:ln>
                <a:solidFill>
                  <a:prstClr val="black"/>
                </a:solidFill>
                <a:effectLst/>
                <a:uLnTx/>
                <a:uFillTx/>
                <a:latin typeface="Calibri"/>
                <a:ea typeface="+mn-ea"/>
                <a:cs typeface="+mn-cs"/>
              </a:rPr>
              <a:t>В балансе капвложения отражают по балансовой стоимости. Она рассчитывается как сумма фактических затрат на капвложения за вычетом накопленного обесценения (п. 17.2 ФСБУ 26/2020).</a:t>
            </a:r>
          </a:p>
        </p:txBody>
      </p:sp>
    </p:spTree>
    <p:extLst>
      <p:ext uri="{BB962C8B-B14F-4D97-AF65-F5344CB8AC3E}">
        <p14:creationId xmlns:p14="http://schemas.microsoft.com/office/powerpoint/2010/main" val="3438888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271463" y="260350"/>
            <a:ext cx="11920537" cy="660400"/>
          </a:xfrm>
        </p:spPr>
        <p:txBody>
          <a:bodyPr>
            <a:normAutofit fontScale="90000"/>
          </a:bodyPr>
          <a:lstStyle/>
          <a:p>
            <a:r>
              <a:rPr lang="ru-RU" sz="4400" dirty="0"/>
              <a:t>Изменения по бухучету</a:t>
            </a:r>
          </a:p>
        </p:txBody>
      </p:sp>
      <p:sp>
        <p:nvSpPr>
          <p:cNvPr id="4" name="TextBox 3">
            <a:extLst>
              <a:ext uri="{FF2B5EF4-FFF2-40B4-BE49-F238E27FC236}">
                <a16:creationId xmlns:a16="http://schemas.microsoft.com/office/drawing/2014/main" id="{2A07D77C-041B-A90F-3792-A3E160FCDFE1}"/>
              </a:ext>
            </a:extLst>
          </p:cNvPr>
          <p:cNvSpPr txBox="1"/>
          <p:nvPr/>
        </p:nvSpPr>
        <p:spPr>
          <a:xfrm>
            <a:off x="682906" y="920322"/>
            <a:ext cx="11509094" cy="4665188"/>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Переход</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Пропишите в учетной политике способ перехода на ФСБУ 26/2020 в части учета капвложений в НМА. Есть три варианта.</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Ретроспективный переход.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То есть с пересчетом сравнительных показателей (п. 25 ФСБУ 26/2020). В этом случае последствия перехода отражаются так, как если бы организация применяла новые правила с даты капвложений. Для этого проанализируйте остатки на счете 08 и спишите расходы на создание тех НМА, которые по новым правилам не признаются таковыми. Этот способ применяется по умолчанию, поэтому его можно не прописывать в учетной политике.</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Упрощенная ретроспектива</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Упростить переход можно с помощью упрощенной ретроспективы, при которой не надо пересчитывать сравнительные показатели за прошлые годы (п. 25.1 ФСБУ 26/2020). Такой выбор уже надо прописать в учетной политике. Этот способ допустим, если полученные данные не будут существенно отличаться от тех, которые компания получила бы при полной ретроспективе. Если отличия будут существенными, то надо применять полную ретроспективу</a:t>
            </a:r>
            <a:endParaRPr kumimoji="0" lang="ru-RU" sz="20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98823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271463" y="260350"/>
            <a:ext cx="11920537" cy="660400"/>
          </a:xfrm>
        </p:spPr>
        <p:txBody>
          <a:bodyPr>
            <a:normAutofit fontScale="90000"/>
          </a:bodyPr>
          <a:lstStyle/>
          <a:p>
            <a:r>
              <a:rPr lang="ru-RU" sz="4400" dirty="0"/>
              <a:t>Изменения по бухучету</a:t>
            </a:r>
          </a:p>
        </p:txBody>
      </p:sp>
      <p:sp>
        <p:nvSpPr>
          <p:cNvPr id="4" name="TextBox 3">
            <a:extLst>
              <a:ext uri="{FF2B5EF4-FFF2-40B4-BE49-F238E27FC236}">
                <a16:creationId xmlns:a16="http://schemas.microsoft.com/office/drawing/2014/main" id="{2A07D77C-041B-A90F-3792-A3E160FCDFE1}"/>
              </a:ext>
            </a:extLst>
          </p:cNvPr>
          <p:cNvSpPr txBox="1"/>
          <p:nvPr/>
        </p:nvSpPr>
        <p:spPr>
          <a:xfrm>
            <a:off x="578734" y="1186540"/>
            <a:ext cx="11227186" cy="1833643"/>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Пример</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Формулировка для учетной политики при переходе по упрощенной ретроспективе</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Организация переходит на ФСБУ 26/2020 в части учета капитальных вложений в нематериальные активы без пересчета сравнительных показателей.</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Основание: пункт 25.1 ФСБУ 26/2020.</a:t>
            </a:r>
          </a:p>
        </p:txBody>
      </p:sp>
    </p:spTree>
    <p:extLst>
      <p:ext uri="{BB962C8B-B14F-4D97-AF65-F5344CB8AC3E}">
        <p14:creationId xmlns:p14="http://schemas.microsoft.com/office/powerpoint/2010/main" val="2492871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271463" y="260350"/>
            <a:ext cx="11920537" cy="660400"/>
          </a:xfrm>
        </p:spPr>
        <p:txBody>
          <a:bodyPr>
            <a:normAutofit fontScale="90000"/>
          </a:bodyPr>
          <a:lstStyle/>
          <a:p>
            <a:r>
              <a:rPr lang="ru-RU" sz="4400" dirty="0"/>
              <a:t>Изменения по бухучету</a:t>
            </a:r>
          </a:p>
        </p:txBody>
      </p:sp>
      <p:sp>
        <p:nvSpPr>
          <p:cNvPr id="4" name="TextBox 3">
            <a:extLst>
              <a:ext uri="{FF2B5EF4-FFF2-40B4-BE49-F238E27FC236}">
                <a16:creationId xmlns:a16="http://schemas.microsoft.com/office/drawing/2014/main" id="{2A07D77C-041B-A90F-3792-A3E160FCDFE1}"/>
              </a:ext>
            </a:extLst>
          </p:cNvPr>
          <p:cNvSpPr txBox="1"/>
          <p:nvPr/>
        </p:nvSpPr>
        <p:spPr>
          <a:xfrm>
            <a:off x="578734" y="1186540"/>
            <a:ext cx="10333106" cy="3957302"/>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Перспективный переход. В этом случае новые правила учета капвложений в НМА применяются только к тем затратам, которые будут понесены с 1 января 2023 года (п. 26 ФСБУ 26/2020). Остатки по счету 08 на конец 2022 года не корректируются. Перспективный переход может выбрать любая организация, а не только та, у которой есть право на упрощенный бухучет.</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Пример</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Формулировка для учетной политики при перспективном переходе на ФСБУ 26/2020</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Организация отражает последствия изменения учетной политики в связи с началом применения ФСБУ 26/2020 в части учета капитальных вложений в нематериальные активы перспективно.</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Основание: пункты 26 ФСБУ 26/2020.</a:t>
            </a:r>
          </a:p>
        </p:txBody>
      </p:sp>
    </p:spTree>
    <p:extLst>
      <p:ext uri="{BB962C8B-B14F-4D97-AF65-F5344CB8AC3E}">
        <p14:creationId xmlns:p14="http://schemas.microsoft.com/office/powerpoint/2010/main" val="1702961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271463" y="260350"/>
            <a:ext cx="11920537" cy="660400"/>
          </a:xfrm>
        </p:spPr>
        <p:txBody>
          <a:bodyPr>
            <a:normAutofit fontScale="90000"/>
          </a:bodyPr>
          <a:lstStyle/>
          <a:p>
            <a:r>
              <a:rPr lang="ru-RU" sz="4400" dirty="0"/>
              <a:t>Изменения по бухучету</a:t>
            </a:r>
          </a:p>
        </p:txBody>
      </p:sp>
      <p:sp>
        <p:nvSpPr>
          <p:cNvPr id="4" name="TextBox 3">
            <a:extLst>
              <a:ext uri="{FF2B5EF4-FFF2-40B4-BE49-F238E27FC236}">
                <a16:creationId xmlns:a16="http://schemas.microsoft.com/office/drawing/2014/main" id="{2A07D77C-041B-A90F-3792-A3E160FCDFE1}"/>
              </a:ext>
            </a:extLst>
          </p:cNvPr>
          <p:cNvSpPr txBox="1"/>
          <p:nvPr/>
        </p:nvSpPr>
        <p:spPr>
          <a:xfrm>
            <a:off x="578734" y="1186540"/>
            <a:ext cx="11509094" cy="5019131"/>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Малые компании и НКО</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Малые предприятия и некоммерческие организации без обязательного аудита вправе признавать затраты на приобретение, создание или улучшение НМА сразу по мере их несения (подп. «б» п. 4 ФСБУ 26/2020). Зафиксируйте такой порядок в учетной политике. В этом случае стоимость капвложений включите в состав расходов по обычным видам деятельности, что упростит бухучет. Также пропишите, как осуществляете контроль за ними: за балансом или в отдельном регистре.</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Пример</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Формулировка для учетной политики по упрощенному бухучету капвложений</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Организация признает затраты на приобретение, создание, улучшение объектов, которые подлежат принятию к бухгалтерскому учету в качестве нематериальных активов, в составе расходов по обычным видам деятельности в полной сумме по мере их осуществления. Контроль наличия и движения таких активов осуществляется на забалансовом счете 013 «НМА в эксплуатации» рабочего плана счетов, утвержденного в приложении N.</a:t>
            </a:r>
          </a:p>
          <a:p>
            <a:pPr marL="0" marR="0" lvl="0" indent="0" algn="l" defTabSz="914400" rtl="0" eaLnBrk="1" fontAlgn="auto" latinLnBrk="0" hangingPunct="1">
              <a:lnSpc>
                <a:spcPct val="115000"/>
              </a:lnSpc>
              <a:spcBef>
                <a:spcPts val="0"/>
              </a:spcBef>
              <a:spcAft>
                <a:spcPts val="0"/>
              </a:spcAft>
              <a:buClrTx/>
              <a:buSzTx/>
              <a:buFontTx/>
              <a:buNone/>
              <a:tabLst/>
              <a:defRPr/>
            </a:pPr>
            <a:r>
              <a:rPr kumimoji="0" lang="ru-RU" sz="2000" b="0" i="1"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Основание: подпункт «б» пункта 4 ФСБУ 26/2020.</a:t>
            </a:r>
          </a:p>
        </p:txBody>
      </p:sp>
    </p:spTree>
    <p:extLst>
      <p:ext uri="{BB962C8B-B14F-4D97-AF65-F5344CB8AC3E}">
        <p14:creationId xmlns:p14="http://schemas.microsoft.com/office/powerpoint/2010/main" val="2613484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80872" y="93202"/>
            <a:ext cx="9916886" cy="732155"/>
          </a:xfrm>
        </p:spPr>
        <p:txBody>
          <a:bodyPr>
            <a:normAutofit fontScale="90000"/>
          </a:bodyPr>
          <a:lstStyle/>
          <a:p>
            <a:r>
              <a:rPr lang="ru-RU" b="1" dirty="0">
                <a:solidFill>
                  <a:schemeClr val="accent6"/>
                </a:solidFill>
              </a:rPr>
              <a:t>Учет НМА – ФСБУ 14/2022 + ФСБУ 26/2020</a:t>
            </a:r>
          </a:p>
        </p:txBody>
      </p:sp>
      <p:sp>
        <p:nvSpPr>
          <p:cNvPr id="5" name="Номер слайда 4">
            <a:extLst>
              <a:ext uri="{FF2B5EF4-FFF2-40B4-BE49-F238E27FC236}">
                <a16:creationId xmlns:a16="http://schemas.microsoft.com/office/drawing/2014/main" id="{95725325-0622-4A79-A9D5-F71267EA0C2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BA83BEC-1470-B74B-8B4A-051EFFACA430}" type="slidenum">
              <a:rPr kumimoji="0" lang="ru-RU" altLang="ru-RU"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ru-RU" altLang="ru-RU"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Объект 2">
            <a:extLst>
              <a:ext uri="{FF2B5EF4-FFF2-40B4-BE49-F238E27FC236}">
                <a16:creationId xmlns:a16="http://schemas.microsoft.com/office/drawing/2014/main" id="{1A414003-E149-49AE-A990-A8185547C26D}"/>
              </a:ext>
            </a:extLst>
          </p:cNvPr>
          <p:cNvSpPr>
            <a:spLocks noGrp="1"/>
          </p:cNvSpPr>
          <p:nvPr>
            <p:ph idx="1"/>
          </p:nvPr>
        </p:nvSpPr>
        <p:spPr>
          <a:xfrm>
            <a:off x="880872" y="1488726"/>
            <a:ext cx="9685527" cy="487680"/>
          </a:xfrm>
        </p:spPr>
        <p:txBody>
          <a:bodyPr>
            <a:normAutofit/>
          </a:bodyPr>
          <a:lstStyle/>
          <a:p>
            <a:pPr marL="0" indent="0" algn="ctr">
              <a:buNone/>
            </a:pPr>
            <a:r>
              <a:rPr lang="ru-RU" sz="2400" b="1" dirty="0"/>
              <a:t>Лицензия на ПО</a:t>
            </a:r>
          </a:p>
          <a:p>
            <a:pPr marL="0" indent="0" algn="ctr">
              <a:buNone/>
            </a:pPr>
            <a:endParaRPr lang="ru-RU" sz="2400" b="1" dirty="0"/>
          </a:p>
          <a:p>
            <a:pPr marL="0" indent="0" algn="just">
              <a:spcAft>
                <a:spcPts val="1200"/>
              </a:spcAft>
              <a:buNone/>
            </a:pPr>
            <a:endParaRPr lang="ru-RU" sz="2400" dirty="0"/>
          </a:p>
        </p:txBody>
      </p:sp>
      <p:pic>
        <p:nvPicPr>
          <p:cNvPr id="2" name="Рисунок 1">
            <a:extLst>
              <a:ext uri="{FF2B5EF4-FFF2-40B4-BE49-F238E27FC236}">
                <a16:creationId xmlns:a16="http://schemas.microsoft.com/office/drawing/2014/main" id="{8E7FE2FF-71DD-DEDD-565F-475371DD4905}"/>
              </a:ext>
            </a:extLst>
          </p:cNvPr>
          <p:cNvPicPr>
            <a:picLocks noChangeAspect="1"/>
          </p:cNvPicPr>
          <p:nvPr/>
        </p:nvPicPr>
        <p:blipFill>
          <a:blip r:embed="rId2"/>
          <a:stretch>
            <a:fillRect/>
          </a:stretch>
        </p:blipFill>
        <p:spPr>
          <a:xfrm>
            <a:off x="1625601" y="685094"/>
            <a:ext cx="7955279" cy="5811520"/>
          </a:xfrm>
          <a:prstGeom prst="rect">
            <a:avLst/>
          </a:prstGeom>
        </p:spPr>
      </p:pic>
    </p:spTree>
    <p:extLst>
      <p:ext uri="{BB962C8B-B14F-4D97-AF65-F5344CB8AC3E}">
        <p14:creationId xmlns:p14="http://schemas.microsoft.com/office/powerpoint/2010/main" val="575277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402092" y="0"/>
            <a:ext cx="11920537" cy="660400"/>
          </a:xfrm>
        </p:spPr>
        <p:txBody>
          <a:bodyPr>
            <a:normAutofit fontScale="90000"/>
          </a:bodyPr>
          <a:lstStyle/>
          <a:p>
            <a:r>
              <a:rPr lang="ru-RU" sz="4400" dirty="0"/>
              <a:t>Упрощенная ретроспектива</a:t>
            </a:r>
          </a:p>
        </p:txBody>
      </p:sp>
      <p:pic>
        <p:nvPicPr>
          <p:cNvPr id="3" name="Рисунок 2">
            <a:extLst>
              <a:ext uri="{FF2B5EF4-FFF2-40B4-BE49-F238E27FC236}">
                <a16:creationId xmlns:a16="http://schemas.microsoft.com/office/drawing/2014/main" id="{8D9FD496-45B5-08C7-72E8-7D85267E6EB5}"/>
              </a:ext>
            </a:extLst>
          </p:cNvPr>
          <p:cNvPicPr>
            <a:picLocks noChangeAspect="1"/>
          </p:cNvPicPr>
          <p:nvPr/>
        </p:nvPicPr>
        <p:blipFill>
          <a:blip r:embed="rId2"/>
          <a:stretch>
            <a:fillRect/>
          </a:stretch>
        </p:blipFill>
        <p:spPr>
          <a:xfrm>
            <a:off x="185633" y="284480"/>
            <a:ext cx="11920537" cy="6339840"/>
          </a:xfrm>
          <a:prstGeom prst="rect">
            <a:avLst/>
          </a:prstGeom>
        </p:spPr>
      </p:pic>
    </p:spTree>
    <p:extLst>
      <p:ext uri="{BB962C8B-B14F-4D97-AF65-F5344CB8AC3E}">
        <p14:creationId xmlns:p14="http://schemas.microsoft.com/office/powerpoint/2010/main" val="1736341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D52AEC-3D1E-84EB-8679-04EB19C68735}"/>
              </a:ext>
            </a:extLst>
          </p:cNvPr>
          <p:cNvSpPr>
            <a:spLocks noGrp="1"/>
          </p:cNvSpPr>
          <p:nvPr>
            <p:ph type="title" idx="4294967295"/>
          </p:nvPr>
        </p:nvSpPr>
        <p:spPr>
          <a:xfrm>
            <a:off x="402092" y="0"/>
            <a:ext cx="11920537" cy="660400"/>
          </a:xfrm>
        </p:spPr>
        <p:txBody>
          <a:bodyPr>
            <a:normAutofit fontScale="90000"/>
          </a:bodyPr>
          <a:lstStyle/>
          <a:p>
            <a:r>
              <a:rPr lang="ru-RU" sz="4400" dirty="0"/>
              <a:t>Упрощенная ретроспектива</a:t>
            </a:r>
          </a:p>
        </p:txBody>
      </p:sp>
      <p:pic>
        <p:nvPicPr>
          <p:cNvPr id="3" name="Рисунок 2">
            <a:extLst>
              <a:ext uri="{FF2B5EF4-FFF2-40B4-BE49-F238E27FC236}">
                <a16:creationId xmlns:a16="http://schemas.microsoft.com/office/drawing/2014/main" id="{8D9FD496-45B5-08C7-72E8-7D85267E6EB5}"/>
              </a:ext>
            </a:extLst>
          </p:cNvPr>
          <p:cNvPicPr>
            <a:picLocks noChangeAspect="1"/>
          </p:cNvPicPr>
          <p:nvPr/>
        </p:nvPicPr>
        <p:blipFill>
          <a:blip r:embed="rId2"/>
          <a:stretch>
            <a:fillRect/>
          </a:stretch>
        </p:blipFill>
        <p:spPr>
          <a:xfrm>
            <a:off x="185633" y="284480"/>
            <a:ext cx="11920537" cy="6339840"/>
          </a:xfrm>
          <a:prstGeom prst="rect">
            <a:avLst/>
          </a:prstGeom>
        </p:spPr>
      </p:pic>
    </p:spTree>
    <p:extLst>
      <p:ext uri="{BB962C8B-B14F-4D97-AF65-F5344CB8AC3E}">
        <p14:creationId xmlns:p14="http://schemas.microsoft.com/office/powerpoint/2010/main" val="364723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E4CF797E-F411-4E39-896F-941BBEB313B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463550"/>
            <a:ext cx="9386888" cy="5673725"/>
          </a:xfrm>
          <a:prstGeom prst="rect">
            <a:avLst/>
          </a:prstGeom>
          <a:solidFill>
            <a:schemeClr val="bg1"/>
          </a:solidFill>
        </p:spPr>
      </p:pic>
    </p:spTree>
    <p:extLst>
      <p:ext uri="{BB962C8B-B14F-4D97-AF65-F5344CB8AC3E}">
        <p14:creationId xmlns:p14="http://schemas.microsoft.com/office/powerpoint/2010/main" val="1661955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Заголовок 4">
            <a:extLst>
              <a:ext uri="{FF2B5EF4-FFF2-40B4-BE49-F238E27FC236}">
                <a16:creationId xmlns:a16="http://schemas.microsoft.com/office/drawing/2014/main" id="{1D3896C9-8FEB-4D5D-9253-49CDA020CAB1}"/>
              </a:ext>
            </a:extLst>
          </p:cNvPr>
          <p:cNvSpPr>
            <a:spLocks noGrp="1" noChangeArrowheads="1"/>
          </p:cNvSpPr>
          <p:nvPr>
            <p:ph type="ctrTitle" idx="4294967295"/>
          </p:nvPr>
        </p:nvSpPr>
        <p:spPr>
          <a:xfrm>
            <a:off x="0" y="1120775"/>
            <a:ext cx="5041900" cy="325438"/>
          </a:xfrm>
        </p:spPr>
        <p:txBody>
          <a:bodyPr>
            <a:normAutofit fontScale="90000"/>
          </a:bodyPr>
          <a:lstStyle/>
          <a:p>
            <a:r>
              <a:rPr lang="ru-RU" altLang="ru-RU" sz="1769" b="1" dirty="0"/>
              <a:t>Новые ФСБУ</a:t>
            </a:r>
          </a:p>
        </p:txBody>
      </p:sp>
      <p:sp>
        <p:nvSpPr>
          <p:cNvPr id="29699" name="Подзаголовок 5">
            <a:extLst>
              <a:ext uri="{FF2B5EF4-FFF2-40B4-BE49-F238E27FC236}">
                <a16:creationId xmlns:a16="http://schemas.microsoft.com/office/drawing/2014/main" id="{8AB74333-C2E2-4876-8C1B-BB968FBB469E}"/>
              </a:ext>
            </a:extLst>
          </p:cNvPr>
          <p:cNvSpPr>
            <a:spLocks noGrp="1" noChangeArrowheads="1"/>
          </p:cNvSpPr>
          <p:nvPr>
            <p:ph type="subTitle" idx="4294967295"/>
          </p:nvPr>
        </p:nvSpPr>
        <p:spPr>
          <a:xfrm>
            <a:off x="0" y="1595438"/>
            <a:ext cx="10440988" cy="4141787"/>
          </a:xfrm>
        </p:spPr>
        <p:txBody>
          <a:bodyPr>
            <a:normAutofit fontScale="85000" lnSpcReduction="20000"/>
          </a:bodyPr>
          <a:lstStyle/>
          <a:p>
            <a:r>
              <a:rPr lang="ru-RU" altLang="ru-RU" b="1" dirty="0"/>
              <a:t>Разъяснения Минфина:</a:t>
            </a:r>
          </a:p>
          <a:p>
            <a:pPr marL="224697" indent="-224697">
              <a:buFont typeface="Wingdings" panose="05000000000000000000" pitchFamily="2" charset="2"/>
              <a:buChar char="Ø"/>
            </a:pPr>
            <a:r>
              <a:rPr lang="ru-RU" altLang="ru-RU" dirty="0"/>
              <a:t>Информационное сообщение Минфина России от 10.06.2021 N ИС-учет-33 "Новая редакция правил о документах и документообороте в бухгалтерском учете"</a:t>
            </a:r>
          </a:p>
          <a:p>
            <a:pPr marL="224697" indent="-224697">
              <a:buFont typeface="Wingdings" panose="05000000000000000000" pitchFamily="2" charset="2"/>
              <a:buChar char="Ø"/>
            </a:pPr>
            <a:r>
              <a:rPr lang="ru-RU" altLang="ru-RU" dirty="0"/>
              <a:t>Информационное сообщение Минфина России от 03.11.2020 N ИС-учет-28 «Капитальные вложения»</a:t>
            </a:r>
          </a:p>
          <a:p>
            <a:pPr marL="224697" indent="-224697">
              <a:buFont typeface="Wingdings" panose="05000000000000000000" pitchFamily="2" charset="2"/>
              <a:buChar char="Ø"/>
            </a:pPr>
            <a:r>
              <a:rPr lang="ru-RU" altLang="ru-RU" dirty="0"/>
              <a:t>Информационное сообщение Минфина России от 03.11.2020 N ИС-учет-29» Основные средства»</a:t>
            </a:r>
          </a:p>
          <a:p>
            <a:pPr marL="224697" indent="-224697">
              <a:buFont typeface="Wingdings" panose="05000000000000000000" pitchFamily="2" charset="2"/>
              <a:buChar char="Ø"/>
            </a:pPr>
            <a:r>
              <a:rPr lang="ru-RU" altLang="ru-RU" dirty="0"/>
              <a:t>Информационное сообщение Минфина России от 10.04.2020 N ИС-учет-27 «Запасы»</a:t>
            </a:r>
          </a:p>
          <a:p>
            <a:pPr marL="224697" indent="-224697">
              <a:buFont typeface="Wingdings" panose="05000000000000000000" pitchFamily="2" charset="2"/>
              <a:buChar char="Ø"/>
            </a:pPr>
            <a:r>
              <a:rPr lang="ru-RU" altLang="ru-RU" dirty="0"/>
              <a:t>Информационное сообщение Минфина России от 25.01.2019 N ИС-учет-15 «О Федеральном стандарте бухгалтерского учета ФСБУ 25/2018 "Бухгалтерский учет аренды«»</a:t>
            </a:r>
          </a:p>
          <a:p>
            <a:endParaRPr lang="ru-RU" altLang="ru-RU" dirty="0"/>
          </a:p>
          <a:p>
            <a:endParaRPr lang="ru-RU" altLang="ru-RU" dirty="0"/>
          </a:p>
        </p:txBody>
      </p:sp>
    </p:spTree>
    <p:extLst>
      <p:ext uri="{BB962C8B-B14F-4D97-AF65-F5344CB8AC3E}">
        <p14:creationId xmlns:p14="http://schemas.microsoft.com/office/powerpoint/2010/main" val="842050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Заголовок 4">
            <a:extLst>
              <a:ext uri="{FF2B5EF4-FFF2-40B4-BE49-F238E27FC236}">
                <a16:creationId xmlns:a16="http://schemas.microsoft.com/office/drawing/2014/main" id="{9D0B96EE-D5F2-4ECA-9FA0-7958312A24E7}"/>
              </a:ext>
            </a:extLst>
          </p:cNvPr>
          <p:cNvSpPr>
            <a:spLocks noGrp="1" noChangeArrowheads="1"/>
          </p:cNvSpPr>
          <p:nvPr>
            <p:ph type="ctrTitle" idx="4294967295"/>
          </p:nvPr>
        </p:nvSpPr>
        <p:spPr>
          <a:xfrm>
            <a:off x="0" y="663575"/>
            <a:ext cx="7691438" cy="496888"/>
          </a:xfrm>
        </p:spPr>
        <p:txBody>
          <a:bodyPr/>
          <a:lstStyle/>
          <a:p>
            <a:r>
              <a:rPr lang="ru-RU" altLang="ru-RU" sz="2700" b="1"/>
              <a:t>Новые ФСБУ</a:t>
            </a:r>
          </a:p>
        </p:txBody>
      </p:sp>
      <p:sp>
        <p:nvSpPr>
          <p:cNvPr id="30723" name="Подзаголовок 5">
            <a:extLst>
              <a:ext uri="{FF2B5EF4-FFF2-40B4-BE49-F238E27FC236}">
                <a16:creationId xmlns:a16="http://schemas.microsoft.com/office/drawing/2014/main" id="{6AE809BA-80ED-4B7F-8B24-2DB3B89322EF}"/>
              </a:ext>
            </a:extLst>
          </p:cNvPr>
          <p:cNvSpPr>
            <a:spLocks noGrp="1" noChangeArrowheads="1"/>
          </p:cNvSpPr>
          <p:nvPr>
            <p:ph type="subTitle" idx="4294967295"/>
          </p:nvPr>
        </p:nvSpPr>
        <p:spPr>
          <a:xfrm>
            <a:off x="180975" y="1376363"/>
            <a:ext cx="12011025" cy="5105400"/>
          </a:xfrm>
        </p:spPr>
        <p:txBody>
          <a:bodyPr/>
          <a:lstStyle/>
          <a:p>
            <a:pPr indent="0">
              <a:buNone/>
            </a:pPr>
            <a:r>
              <a:rPr lang="ru-RU" altLang="ru-RU" sz="2400" b="1" dirty="0"/>
              <a:t>Установить лимит стоимости для отдельного объекта ОС.</a:t>
            </a:r>
          </a:p>
          <a:p>
            <a:pPr indent="609585"/>
            <a:r>
              <a:rPr lang="ru-RU" altLang="ru-RU" sz="2400" dirty="0"/>
              <a:t>Отметим, Минфин России рекомендует использовать именно этот способ установления лимита (для отдельных объектов ОС, а не для их совокупности) (Письмо от 25.08.2021 N 07-01-09/68312).</a:t>
            </a:r>
          </a:p>
          <a:p>
            <a:pPr indent="609585"/>
            <a:r>
              <a:rPr lang="ru-RU" altLang="ru-RU" sz="2400" dirty="0"/>
              <a:t>При определении лимита важно помнить, что его величина не должна быть для организации существенной. То есть использование лимита не должно приводить к значительному влиянию на показатели отчетности. Других ограничений в отношении суммы лимита нет.</a:t>
            </a:r>
          </a:p>
          <a:p>
            <a:pPr indent="609585"/>
            <a:r>
              <a:rPr lang="ru-RU" altLang="ru-RU" sz="2400" dirty="0"/>
              <a:t>Если первоначальная стоимость отдельного объекта ОС, сформированная по правилам бухгалтерского учета, ниже установленного организацией лимита (например, 100 000 руб.) 1, то ее включают в расходы или в стоимость других активов единовременно (п. 5 ФСБУ 6/2020).</a:t>
            </a:r>
          </a:p>
          <a:p>
            <a:pPr indent="609585" algn="ctr"/>
            <a:r>
              <a:rPr lang="ru-RU" altLang="ru-RU" sz="2400" b="1" dirty="0"/>
              <a:t>Дебет 20(25,23,26,44 и др.) Кредит 60</a:t>
            </a:r>
          </a:p>
          <a:p>
            <a:pPr indent="609585"/>
            <a:endParaRPr lang="ru-RU" altLang="ru-RU" sz="2400" dirty="0"/>
          </a:p>
          <a:p>
            <a:pPr indent="609585"/>
            <a:endParaRPr lang="ru-RU" altLang="ru-RU" sz="2400" dirty="0"/>
          </a:p>
        </p:txBody>
      </p:sp>
    </p:spTree>
    <p:extLst>
      <p:ext uri="{BB962C8B-B14F-4D97-AF65-F5344CB8AC3E}">
        <p14:creationId xmlns:p14="http://schemas.microsoft.com/office/powerpoint/2010/main" val="433509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Заголовок 4">
            <a:extLst>
              <a:ext uri="{FF2B5EF4-FFF2-40B4-BE49-F238E27FC236}">
                <a16:creationId xmlns:a16="http://schemas.microsoft.com/office/drawing/2014/main" id="{9D0B96EE-D5F2-4ECA-9FA0-7958312A24E7}"/>
              </a:ext>
            </a:extLst>
          </p:cNvPr>
          <p:cNvSpPr>
            <a:spLocks noGrp="1" noChangeArrowheads="1"/>
          </p:cNvSpPr>
          <p:nvPr>
            <p:ph type="ctrTitle" idx="4294967295"/>
          </p:nvPr>
        </p:nvSpPr>
        <p:spPr>
          <a:xfrm>
            <a:off x="0" y="652463"/>
            <a:ext cx="7691438" cy="496887"/>
          </a:xfrm>
        </p:spPr>
        <p:txBody>
          <a:bodyPr/>
          <a:lstStyle/>
          <a:p>
            <a:r>
              <a:rPr lang="ru-RU" altLang="ru-RU" sz="2700" b="1" dirty="0"/>
              <a:t>Новые ФСБУ</a:t>
            </a:r>
          </a:p>
        </p:txBody>
      </p:sp>
      <p:sp>
        <p:nvSpPr>
          <p:cNvPr id="30723" name="Подзаголовок 5">
            <a:extLst>
              <a:ext uri="{FF2B5EF4-FFF2-40B4-BE49-F238E27FC236}">
                <a16:creationId xmlns:a16="http://schemas.microsoft.com/office/drawing/2014/main" id="{6AE809BA-80ED-4B7F-8B24-2DB3B89322EF}"/>
              </a:ext>
            </a:extLst>
          </p:cNvPr>
          <p:cNvSpPr>
            <a:spLocks noGrp="1" noChangeArrowheads="1"/>
          </p:cNvSpPr>
          <p:nvPr>
            <p:ph type="subTitle" idx="4294967295"/>
          </p:nvPr>
        </p:nvSpPr>
        <p:spPr>
          <a:xfrm>
            <a:off x="825500" y="1376363"/>
            <a:ext cx="11366500" cy="5105400"/>
          </a:xfrm>
        </p:spPr>
        <p:txBody>
          <a:bodyPr/>
          <a:lstStyle/>
          <a:p>
            <a:r>
              <a:rPr lang="ru-RU" altLang="ru-RU" sz="2400" i="1" dirty="0"/>
              <a:t>2.1.1. Актив, удовлетворяющий условиям п. 4 ФСБУ 6/2020, относится к объектам ОС, если его стоимость больше                                                                      тыс. руб.</a:t>
            </a:r>
          </a:p>
          <a:p>
            <a:r>
              <a:rPr lang="ru-RU" altLang="ru-RU" sz="2400" i="1" dirty="0"/>
              <a:t>Если его стоимость не превышает установленного лимита, то актив не признается, а затраты на приобретение, создание такого актива отражаются в составе расходов периода, в котором они понесены.</a:t>
            </a:r>
          </a:p>
          <a:p>
            <a:r>
              <a:rPr lang="ru-RU" altLang="ru-RU" sz="2400" i="1" dirty="0"/>
              <a:t>(Основание: п. 5 ФСБУ 6/2020)</a:t>
            </a:r>
          </a:p>
          <a:p>
            <a:r>
              <a:rPr lang="ru-RU" altLang="ru-RU" sz="2400" i="1" dirty="0"/>
              <a:t>2.1.2. Для обеспечения контроля за сохранностью активов со сроком использования более 12 месяцев, не отнесенных в состав ОС, стоимость таких активов принимается на забалансовый учет.</a:t>
            </a:r>
          </a:p>
          <a:p>
            <a:endParaRPr lang="ru-RU" altLang="ru-RU" sz="2400" dirty="0"/>
          </a:p>
          <a:p>
            <a:endParaRPr lang="ru-RU" altLang="ru-RU" sz="2400" dirty="0"/>
          </a:p>
        </p:txBody>
      </p:sp>
    </p:spTree>
    <p:extLst>
      <p:ext uri="{BB962C8B-B14F-4D97-AF65-F5344CB8AC3E}">
        <p14:creationId xmlns:p14="http://schemas.microsoft.com/office/powerpoint/2010/main" val="44684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Заголовок 4">
            <a:extLst>
              <a:ext uri="{FF2B5EF4-FFF2-40B4-BE49-F238E27FC236}">
                <a16:creationId xmlns:a16="http://schemas.microsoft.com/office/drawing/2014/main" id="{9D0B96EE-D5F2-4ECA-9FA0-7958312A24E7}"/>
              </a:ext>
            </a:extLst>
          </p:cNvPr>
          <p:cNvSpPr>
            <a:spLocks noGrp="1" noChangeArrowheads="1"/>
          </p:cNvSpPr>
          <p:nvPr>
            <p:ph type="title" idx="4294967295"/>
          </p:nvPr>
        </p:nvSpPr>
        <p:spPr>
          <a:xfrm>
            <a:off x="0" y="212725"/>
            <a:ext cx="11920538" cy="660400"/>
          </a:xfrm>
        </p:spPr>
        <p:txBody>
          <a:bodyPr/>
          <a:lstStyle/>
          <a:p>
            <a:r>
              <a:rPr lang="ru-RU" altLang="ru-RU" sz="2700" b="1"/>
              <a:t>Новые ФСБУ</a:t>
            </a:r>
          </a:p>
        </p:txBody>
      </p:sp>
      <p:sp>
        <p:nvSpPr>
          <p:cNvPr id="30723" name="Подзаголовок 5">
            <a:extLst>
              <a:ext uri="{FF2B5EF4-FFF2-40B4-BE49-F238E27FC236}">
                <a16:creationId xmlns:a16="http://schemas.microsoft.com/office/drawing/2014/main" id="{6AE809BA-80ED-4B7F-8B24-2DB3B89322EF}"/>
              </a:ext>
            </a:extLst>
          </p:cNvPr>
          <p:cNvSpPr>
            <a:spLocks noGrp="1" noChangeArrowheads="1"/>
          </p:cNvSpPr>
          <p:nvPr>
            <p:ph type="body" sz="quarter" idx="4294967295"/>
          </p:nvPr>
        </p:nvSpPr>
        <p:spPr>
          <a:xfrm>
            <a:off x="0" y="987425"/>
            <a:ext cx="11201400" cy="5064125"/>
          </a:xfrm>
          <a:solidFill>
            <a:schemeClr val="accent1">
              <a:lumMod val="20000"/>
              <a:lumOff val="80000"/>
            </a:schemeClr>
          </a:solidFill>
          <a:ln>
            <a:solidFill>
              <a:schemeClr val="tx1"/>
            </a:solidFill>
          </a:ln>
        </p:spPr>
        <p:txBody>
          <a:bodyPr/>
          <a:lstStyle/>
          <a:p>
            <a:pPr indent="609585"/>
            <a:r>
              <a:rPr lang="ru-RU" altLang="ru-RU" sz="1867" dirty="0"/>
              <a:t>На практике часто используют показатель существенности в размере 5 процентов. Например, существенным считается доход или расход, который составляет 5 и более процентов от общей суммы доходов за отчетный период (п. 18.1 ПБУ 9/99 «Доходы организации», п. 21.1 ПБУ 10/99 «Расходы организации»). В отношении основных средств уровень существенности можно установить в размере определенного процента от строки баланса «Основные средства».</a:t>
            </a:r>
          </a:p>
          <a:p>
            <a:pPr indent="609585"/>
            <a:r>
              <a:rPr lang="ru-RU" altLang="ru-RU" sz="1867" dirty="0"/>
              <a:t> При определении уровня существенности важно оценить и состав основных средств. К примеру, не стоит устанавливать этот уровень выше стоимости объектов, без которых организация не сможет в принципе вести свою деятельность. Иначе организация их спишет в составе </a:t>
            </a:r>
            <a:r>
              <a:rPr lang="ru-RU" altLang="ru-RU" sz="1867" dirty="0" err="1"/>
              <a:t>малоценки</a:t>
            </a:r>
            <a:r>
              <a:rPr lang="ru-RU" altLang="ru-RU" sz="1867" dirty="0"/>
              <a:t>. Тогда может сложиться ситуация, когда у транспортной компании, например, на балансе не числятся машины, которые на нее зарегистрированы в ГИБДД.</a:t>
            </a:r>
          </a:p>
          <a:p>
            <a:pPr indent="609585"/>
            <a:r>
              <a:rPr lang="ru-RU" altLang="ru-RU" sz="1867" dirty="0"/>
              <a:t>При сомнениях, какой установить уровень существенности, безопаснее и полезнее для пользователя </a:t>
            </a:r>
            <a:r>
              <a:rPr lang="ru-RU" altLang="ru-RU" sz="1867" dirty="0" err="1"/>
              <a:t>бухотчетности</a:t>
            </a:r>
            <a:r>
              <a:rPr lang="ru-RU" altLang="ru-RU" sz="1867" dirty="0"/>
              <a:t> выбрать меньший уровень, чем больший. Также учтите динамику движения основных средств. Чем чаще компания покупает новые ОС, тем выше может быть уровень существенности.</a:t>
            </a:r>
          </a:p>
          <a:p>
            <a:pPr indent="609585"/>
            <a:r>
              <a:rPr lang="ru-RU" altLang="ru-RU" sz="1867" dirty="0"/>
              <a:t>Обоснование уровня существенности для лимита основных средств пропишите в специальном расчете. Его приложите к учетной политике для целей бухучета.</a:t>
            </a:r>
          </a:p>
          <a:p>
            <a:pPr indent="609585"/>
            <a:endParaRPr lang="ru-RU" altLang="ru-RU" sz="1867" dirty="0"/>
          </a:p>
        </p:txBody>
      </p:sp>
    </p:spTree>
    <p:extLst>
      <p:ext uri="{BB962C8B-B14F-4D97-AF65-F5344CB8AC3E}">
        <p14:creationId xmlns:p14="http://schemas.microsoft.com/office/powerpoint/2010/main" val="234546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48452C-DE41-43B0-AA40-73DAF353D735}"/>
              </a:ext>
            </a:extLst>
          </p:cNvPr>
          <p:cNvSpPr>
            <a:spLocks noGrp="1"/>
          </p:cNvSpPr>
          <p:nvPr>
            <p:ph type="title" idx="4294967295"/>
          </p:nvPr>
        </p:nvSpPr>
        <p:spPr>
          <a:xfrm>
            <a:off x="0" y="0"/>
            <a:ext cx="11918950" cy="658813"/>
          </a:xfrm>
        </p:spPr>
        <p:txBody>
          <a:bodyPr>
            <a:normAutofit fontScale="90000"/>
          </a:bodyPr>
          <a:lstStyle/>
          <a:p>
            <a:pPr algn="ctr"/>
            <a:br>
              <a:rPr lang="ru-RU" dirty="0"/>
            </a:br>
            <a:br>
              <a:rPr lang="ru-RU" dirty="0"/>
            </a:br>
            <a:r>
              <a:rPr lang="ru-RU" dirty="0" err="1"/>
              <a:t>Малоценка</a:t>
            </a:r>
            <a:br>
              <a:rPr lang="ru-RU" dirty="0"/>
            </a:br>
            <a:endParaRPr lang="ru-RU" dirty="0"/>
          </a:p>
        </p:txBody>
      </p:sp>
      <p:graphicFrame>
        <p:nvGraphicFramePr>
          <p:cNvPr id="5" name="Таблица 4">
            <a:extLst>
              <a:ext uri="{FF2B5EF4-FFF2-40B4-BE49-F238E27FC236}">
                <a16:creationId xmlns:a16="http://schemas.microsoft.com/office/drawing/2014/main" id="{B79EBB02-6146-4ECB-BCF0-03F33DC64EFA}"/>
              </a:ext>
            </a:extLst>
          </p:cNvPr>
          <p:cNvGraphicFramePr>
            <a:graphicFrameLocks noGrp="1"/>
          </p:cNvGraphicFramePr>
          <p:nvPr/>
        </p:nvGraphicFramePr>
        <p:xfrm>
          <a:off x="517703" y="1013437"/>
          <a:ext cx="10273141" cy="4172781"/>
        </p:xfrm>
        <a:graphic>
          <a:graphicData uri="http://schemas.openxmlformats.org/drawingml/2006/table">
            <a:tbl>
              <a:tblPr/>
              <a:tblGrid>
                <a:gridCol w="6421707">
                  <a:extLst>
                    <a:ext uri="{9D8B030D-6E8A-4147-A177-3AD203B41FA5}">
                      <a16:colId xmlns:a16="http://schemas.microsoft.com/office/drawing/2014/main" val="1914472871"/>
                    </a:ext>
                  </a:extLst>
                </a:gridCol>
                <a:gridCol w="1925717">
                  <a:extLst>
                    <a:ext uri="{9D8B030D-6E8A-4147-A177-3AD203B41FA5}">
                      <a16:colId xmlns:a16="http://schemas.microsoft.com/office/drawing/2014/main" val="3673461350"/>
                    </a:ext>
                  </a:extLst>
                </a:gridCol>
                <a:gridCol w="1925717">
                  <a:extLst>
                    <a:ext uri="{9D8B030D-6E8A-4147-A177-3AD203B41FA5}">
                      <a16:colId xmlns:a16="http://schemas.microsoft.com/office/drawing/2014/main" val="3781438766"/>
                    </a:ext>
                  </a:extLst>
                </a:gridCol>
              </a:tblGrid>
              <a:tr h="371433">
                <a:tc>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операций</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3384094"/>
                  </a:ext>
                </a:extLst>
              </a:tr>
              <a:tr h="632376">
                <a:tc gridSpan="3">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Если применяется 1-й способ либо применяется 2-ой способ, но изначально очевидно, что лимит не будет превышен</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601041626"/>
                  </a:ext>
                </a:extLst>
              </a:tr>
              <a:tr h="632376">
                <a:tc>
                  <a:txBody>
                    <a:bodyPr/>
                    <a:lstStyle/>
                    <a:p>
                      <a:pP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Отражена задолженность перед продавцом ОС в сумме договорной стоимости (без НДС)</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20 (25,23,26,44и др.)</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60</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7962951"/>
                  </a:ext>
                </a:extLst>
              </a:tr>
              <a:tr h="371433">
                <a:tc gridSpan="3">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Если применяется 2-й способ, но нет уверенности в том, что лимит не будет превышен</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585484696"/>
                  </a:ext>
                </a:extLst>
              </a:tr>
              <a:tr h="632376">
                <a:tc>
                  <a:txBody>
                    <a:bodyPr/>
                    <a:lstStyle/>
                    <a:p>
                      <a:pP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Отражена задолженность перед продавцом ОС в сумме договорной стоимости (без НДС)</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08</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60</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8280738"/>
                  </a:ext>
                </a:extLst>
              </a:tr>
              <a:tr h="632376">
                <a:tc>
                  <a:txBody>
                    <a:bodyPr/>
                    <a:lstStyle/>
                    <a:p>
                      <a:pP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Отражены дополнительные затраты, включаемые в капитальные вложения (без НДС)</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08</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60 (23</a:t>
                      </a:r>
                    </a:p>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7081320"/>
                  </a:ext>
                </a:extLst>
              </a:tr>
              <a:tr h="900411">
                <a:tc>
                  <a:txBody>
                    <a:bodyPr/>
                    <a:lstStyle/>
                    <a:p>
                      <a:pPr>
                        <a:lnSpc>
                          <a:spcPct val="107000"/>
                        </a:lnSpc>
                      </a:pPr>
                      <a:r>
                        <a:rPr lang="ru-RU" sz="1600">
                          <a:effectLst/>
                          <a:latin typeface="Calibri" panose="020F0502020204030204" pitchFamily="34" charset="0"/>
                          <a:ea typeface="Times New Roman" panose="02020603050405020304" pitchFamily="18" charset="0"/>
                          <a:cs typeface="Times New Roman" panose="02020603050405020304" pitchFamily="18" charset="0"/>
                        </a:rPr>
                        <a:t>Сформированная первоначальная стоимость ОС списана на расходы или включена в стоимость других активов</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20 (25, 23,26,44</a:t>
                      </a:r>
                    </a:p>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600" dirty="0">
                          <a:effectLst/>
                          <a:latin typeface="Calibri" panose="020F0502020204030204" pitchFamily="34" charset="0"/>
                          <a:ea typeface="Times New Roman" panose="02020603050405020304" pitchFamily="18" charset="0"/>
                          <a:cs typeface="Times New Roman" panose="02020603050405020304" pitchFamily="18" charset="0"/>
                        </a:rPr>
                        <a:t>08</a:t>
                      </a:r>
                    </a:p>
                  </a:txBody>
                  <a:tcPr marL="37080" marR="37080" marT="61003" marB="6100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90993"/>
                  </a:ext>
                </a:extLst>
              </a:tr>
            </a:tbl>
          </a:graphicData>
        </a:graphic>
      </p:graphicFrame>
      <p:sp>
        <p:nvSpPr>
          <p:cNvPr id="8" name="TextBox 7">
            <a:extLst>
              <a:ext uri="{FF2B5EF4-FFF2-40B4-BE49-F238E27FC236}">
                <a16:creationId xmlns:a16="http://schemas.microsoft.com/office/drawing/2014/main" id="{C32AF655-9306-453A-9580-0AEB6E40C8F6}"/>
              </a:ext>
            </a:extLst>
          </p:cNvPr>
          <p:cNvSpPr txBox="1"/>
          <p:nvPr/>
        </p:nvSpPr>
        <p:spPr>
          <a:xfrm>
            <a:off x="517703" y="5306512"/>
            <a:ext cx="11050905" cy="1221168"/>
          </a:xfrm>
          <a:prstGeom prst="rect">
            <a:avLst/>
          </a:prstGeom>
          <a:solidFill>
            <a:schemeClr val="accent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Независимо от применяемого способа обеспечьте контроль за наличием и движением "малоценных" ОС (п. 5 ФСБУ 6/2020). Минфин России считает целесообразным вести их учет по правилам, установленным для запасов (Письмо от 15.12.2021 N 07-01-09/102450). То есть вы можете отражать их на забалансовом счете, что предусмотрено п. 8 ФСБУ 5/2019 "Запасы". Другой способ - ограничиться складским учетом. В таком случае контроль ведется с помощью документов, в которых фиксируется вверенное работнику количество объектов в натуральных единицах (п. 10 Рекомендации Р-126/2021-КпР "Стоимостной лимит для основных средств").</a:t>
            </a:r>
          </a:p>
        </p:txBody>
      </p:sp>
    </p:spTree>
    <p:extLst>
      <p:ext uri="{BB962C8B-B14F-4D97-AF65-F5344CB8AC3E}">
        <p14:creationId xmlns:p14="http://schemas.microsoft.com/office/powerpoint/2010/main" val="11622151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2A4F20B-2A87-1E7E-C855-7AA4F73AEFA4}"/>
              </a:ext>
            </a:extLst>
          </p:cNvPr>
          <p:cNvSpPr txBox="1"/>
          <p:nvPr/>
        </p:nvSpPr>
        <p:spPr>
          <a:xfrm>
            <a:off x="601884" y="615738"/>
            <a:ext cx="11590116" cy="369331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Пример</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ООО "Швейная фабрика" приобрела инструмент – дрель-шуруповерт (2 шт.) по цене 12 143,00 руб. за шт. общей стоимостью 24 286,00 руб. (в т. ч. НДС 20 % – 4 047,67 руб.). Один инструмент передан в эксплуатацию сотруднику.</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По учетной политике организации:</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с 01.01.2021 применяется </a:t>
            </a:r>
            <a:r>
              <a:rPr kumimoji="0" lang="ru-RU" sz="1800" b="0" i="0" u="none" strike="noStrike" kern="1200" cap="none" spc="0" normalizeH="0" baseline="0" noProof="0" dirty="0">
                <a:ln>
                  <a:noFill/>
                </a:ln>
                <a:solidFill>
                  <a:srgbClr val="16489B"/>
                </a:solidFill>
                <a:effectLst/>
                <a:uLnTx/>
                <a:uFillTx/>
                <a:latin typeface="Roboto" panose="02000000000000000000" pitchFamily="2" charset="0"/>
                <a:ea typeface="+mn-ea"/>
                <a:cs typeface="+mn-cs"/>
              </a:rPr>
              <a:t>ФСБУ 6/2020</a:t>
            </a: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в бухгалтерском учете лимит для учета активов со сроком использования более 12 месяцев в составе основных средств составляет 100 тыс. руб.;</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используется общая система налогообложения, применяется метод начисления и </a:t>
            </a:r>
            <a:r>
              <a:rPr kumimoji="0" lang="ru-RU" sz="1800" b="0" i="0" u="none" strike="noStrike" kern="1200" cap="none" spc="0" normalizeH="0" baseline="0" noProof="0" dirty="0">
                <a:ln>
                  <a:noFill/>
                </a:ln>
                <a:solidFill>
                  <a:srgbClr val="16489B"/>
                </a:solidFill>
                <a:effectLst/>
                <a:uLnTx/>
                <a:uFillTx/>
                <a:latin typeface="Roboto" panose="02000000000000000000" pitchFamily="2" charset="0"/>
                <a:ea typeface="+mn-ea"/>
                <a:cs typeface="+mn-cs"/>
              </a:rPr>
              <a:t>ПБУ 18/02</a:t>
            </a: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(балансовый метод).</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Обратите внимание, что таким же образом учитываются малоценные основные средства, если организация при применении ПБУ 6/02 относит их к несущественной группе (по рекомендации Фонда "НРБУ "БМЦ" Р-100/2019-КпР "Реализация требования рациональности").</a:t>
            </a:r>
          </a:p>
        </p:txBody>
      </p:sp>
    </p:spTree>
    <p:extLst>
      <p:ext uri="{BB962C8B-B14F-4D97-AF65-F5344CB8AC3E}">
        <p14:creationId xmlns:p14="http://schemas.microsoft.com/office/powerpoint/2010/main" val="404721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973782B4-25A6-23F8-18E2-A33B46383993}"/>
              </a:ext>
            </a:extLst>
          </p:cNvPr>
          <p:cNvGraphicFramePr>
            <a:graphicFrameLocks noGrp="1"/>
          </p:cNvGraphicFramePr>
          <p:nvPr/>
        </p:nvGraphicFramePr>
        <p:xfrm>
          <a:off x="0" y="515269"/>
          <a:ext cx="11991374" cy="6160985"/>
        </p:xfrm>
        <a:graphic>
          <a:graphicData uri="http://schemas.openxmlformats.org/drawingml/2006/table">
            <a:tbl>
              <a:tblPr firstRow="1" firstCol="1" bandRow="1"/>
              <a:tblGrid>
                <a:gridCol w="443669">
                  <a:extLst>
                    <a:ext uri="{9D8B030D-6E8A-4147-A177-3AD203B41FA5}">
                      <a16:colId xmlns:a16="http://schemas.microsoft.com/office/drawing/2014/main" val="4285585950"/>
                    </a:ext>
                  </a:extLst>
                </a:gridCol>
                <a:gridCol w="956868">
                  <a:extLst>
                    <a:ext uri="{9D8B030D-6E8A-4147-A177-3AD203B41FA5}">
                      <a16:colId xmlns:a16="http://schemas.microsoft.com/office/drawing/2014/main" val="3910436162"/>
                    </a:ext>
                  </a:extLst>
                </a:gridCol>
                <a:gridCol w="1597306">
                  <a:extLst>
                    <a:ext uri="{9D8B030D-6E8A-4147-A177-3AD203B41FA5}">
                      <a16:colId xmlns:a16="http://schemas.microsoft.com/office/drawing/2014/main" val="3317273615"/>
                    </a:ext>
                  </a:extLst>
                </a:gridCol>
                <a:gridCol w="1498922">
                  <a:extLst>
                    <a:ext uri="{9D8B030D-6E8A-4147-A177-3AD203B41FA5}">
                      <a16:colId xmlns:a16="http://schemas.microsoft.com/office/drawing/2014/main" val="1317934713"/>
                    </a:ext>
                  </a:extLst>
                </a:gridCol>
                <a:gridCol w="966486">
                  <a:extLst>
                    <a:ext uri="{9D8B030D-6E8A-4147-A177-3AD203B41FA5}">
                      <a16:colId xmlns:a16="http://schemas.microsoft.com/office/drawing/2014/main" val="596842463"/>
                    </a:ext>
                  </a:extLst>
                </a:gridCol>
                <a:gridCol w="532436">
                  <a:extLst>
                    <a:ext uri="{9D8B030D-6E8A-4147-A177-3AD203B41FA5}">
                      <a16:colId xmlns:a16="http://schemas.microsoft.com/office/drawing/2014/main" val="4272932458"/>
                    </a:ext>
                  </a:extLst>
                </a:gridCol>
                <a:gridCol w="787078">
                  <a:extLst>
                    <a:ext uri="{9D8B030D-6E8A-4147-A177-3AD203B41FA5}">
                      <a16:colId xmlns:a16="http://schemas.microsoft.com/office/drawing/2014/main" val="2721823250"/>
                    </a:ext>
                  </a:extLst>
                </a:gridCol>
                <a:gridCol w="711844">
                  <a:extLst>
                    <a:ext uri="{9D8B030D-6E8A-4147-A177-3AD203B41FA5}">
                      <a16:colId xmlns:a16="http://schemas.microsoft.com/office/drawing/2014/main" val="778845243"/>
                    </a:ext>
                  </a:extLst>
                </a:gridCol>
                <a:gridCol w="970011">
                  <a:extLst>
                    <a:ext uri="{9D8B030D-6E8A-4147-A177-3AD203B41FA5}">
                      <a16:colId xmlns:a16="http://schemas.microsoft.com/office/drawing/2014/main" val="2259385897"/>
                    </a:ext>
                  </a:extLst>
                </a:gridCol>
                <a:gridCol w="528910">
                  <a:extLst>
                    <a:ext uri="{9D8B030D-6E8A-4147-A177-3AD203B41FA5}">
                      <a16:colId xmlns:a16="http://schemas.microsoft.com/office/drawing/2014/main" val="2092214234"/>
                    </a:ext>
                  </a:extLst>
                </a:gridCol>
                <a:gridCol w="1498922">
                  <a:extLst>
                    <a:ext uri="{9D8B030D-6E8A-4147-A177-3AD203B41FA5}">
                      <a16:colId xmlns:a16="http://schemas.microsoft.com/office/drawing/2014/main" val="3567933810"/>
                    </a:ext>
                  </a:extLst>
                </a:gridCol>
                <a:gridCol w="1498922">
                  <a:extLst>
                    <a:ext uri="{9D8B030D-6E8A-4147-A177-3AD203B41FA5}">
                      <a16:colId xmlns:a16="http://schemas.microsoft.com/office/drawing/2014/main" val="2730670169"/>
                    </a:ext>
                  </a:extLst>
                </a:gridCol>
              </a:tblGrid>
              <a:tr h="264152">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Дата</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hMerge="1">
                  <a:txBody>
                    <a:bodyPr/>
                    <a:lstStyle/>
                    <a:p>
                      <a:endParaRPr lang="ru-RU"/>
                    </a:p>
                  </a:txBody>
                  <a:tcPr/>
                </a:tc>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Операция</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Дт</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h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rgbClr val="F2F2F2"/>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Кт</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h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rgbClr val="F2F2F2"/>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Сумма</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h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rgbClr val="F2F2F2"/>
                    </a:solidFill>
                  </a:tcPr>
                </a:tc>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Документ 1С</a:t>
                      </a:r>
                      <a:endParaRPr lang="ru-RU" sz="1600">
                        <a:effectLst/>
                        <a:latin typeface="Times New Roman" panose="02020603050405020304" pitchFamily="18" charset="0"/>
                        <a:ea typeface="Times New Roman" panose="02020603050405020304" pitchFamily="18" charset="0"/>
                      </a:endParaRPr>
                    </a:p>
                    <a:p>
                      <a:pPr>
                        <a:lnSpc>
                          <a:spcPct val="115000"/>
                        </a:lnSpc>
                      </a:pPr>
                      <a:r>
                        <a:rPr lang="ru-RU" sz="1400">
                          <a:solidFill>
                            <a:srgbClr val="000000"/>
                          </a:solidFill>
                          <a:effectLst/>
                          <a:latin typeface="Arial" panose="020B0604020202020204" pitchFamily="34" charset="0"/>
                          <a:ea typeface="Times New Roman" panose="02020603050405020304" pitchFamily="18" charset="0"/>
                        </a:rPr>
                        <a:t> </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Пакет документов</a:t>
                      </a:r>
                      <a:endParaRPr lang="ru-RU" sz="1600">
                        <a:effectLst/>
                        <a:latin typeface="Times New Roman" panose="02020603050405020304" pitchFamily="18" charset="0"/>
                        <a:ea typeface="Times New Roman" panose="02020603050405020304" pitchFamily="18" charset="0"/>
                      </a:endParaRPr>
                    </a:p>
                  </a:txBody>
                  <a:tcPr marL="26461" marR="26461" marT="17641" marB="26461" anchor="ctr">
                    <a:lnL>
                      <a:noFill/>
                    </a:lnL>
                    <a:lnR>
                      <a:noFill/>
                    </a:lnR>
                    <a:lnT>
                      <a:noFill/>
                    </a:lnT>
                    <a:lnB>
                      <a:noFill/>
                    </a:lnB>
                    <a:solidFill>
                      <a:schemeClr val="bg1"/>
                    </a:solidFill>
                  </a:tcPr>
                </a:tc>
                <a:extLst>
                  <a:ext uri="{0D108BD9-81ED-4DB2-BD59-A6C34878D82A}">
                    <a16:rowId xmlns:a16="http://schemas.microsoft.com/office/drawing/2014/main" val="849797951"/>
                  </a:ext>
                </a:extLst>
              </a:tr>
              <a:tr h="155094">
                <a:tc>
                  <a:txBody>
                    <a:bodyPr/>
                    <a:lstStyle/>
                    <a:p>
                      <a:pPr>
                        <a:lnSpc>
                          <a:spcPct val="115000"/>
                        </a:lnSpc>
                      </a:pPr>
                      <a:r>
                        <a:rPr lang="ru-RU" sz="1400" b="1">
                          <a:effectLst/>
                          <a:latin typeface="Arial" panose="020B0604020202020204" pitchFamily="34" charset="0"/>
                          <a:ea typeface="Times New Roman" panose="02020603050405020304" pitchFamily="18" charset="0"/>
                        </a:rPr>
                        <a:t>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11">
                  <a:txBody>
                    <a:bodyPr/>
                    <a:lstStyle/>
                    <a:p>
                      <a:pPr>
                        <a:lnSpc>
                          <a:spcPct val="115000"/>
                        </a:lnSpc>
                      </a:pPr>
                      <a:r>
                        <a:rPr lang="ru-RU" sz="1400" b="1" u="sng" dirty="0">
                          <a:solidFill>
                            <a:srgbClr val="0000FF"/>
                          </a:solidFill>
                          <a:effectLst/>
                          <a:latin typeface="Arial" panose="020B0604020202020204" pitchFamily="34" charset="0"/>
                          <a:ea typeface="Times New Roman" panose="02020603050405020304" pitchFamily="18" charset="0"/>
                        </a:rPr>
                        <a:t>Учет поступления малоценного имущества</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36082822"/>
                  </a:ext>
                </a:extLst>
              </a:tr>
              <a:tr h="450648">
                <a:tc>
                  <a:txBody>
                    <a:bodyPr/>
                    <a:lstStyle/>
                    <a:p>
                      <a:pPr>
                        <a:lnSpc>
                          <a:spcPct val="115000"/>
                        </a:lnSpc>
                      </a:pPr>
                      <a:r>
                        <a:rPr lang="ru-RU" sz="1400">
                          <a:effectLst/>
                          <a:latin typeface="Arial" panose="020B0604020202020204" pitchFamily="34" charset="0"/>
                          <a:ea typeface="Times New Roman" panose="02020603050405020304" pitchFamily="18" charset="0"/>
                        </a:rPr>
                        <a:t>1.1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20.04.2021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Принято к учету малоценное имущество</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Принято к учету малоценное имущество</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10.21.1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60.01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60.01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20 238,33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20 238,33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rowSpan="3" gridSpan="2">
                  <a:txBody>
                    <a:bodyPr/>
                    <a:lstStyle/>
                    <a:p>
                      <a:pPr>
                        <a:lnSpc>
                          <a:spcPct val="115000"/>
                        </a:lnSpc>
                      </a:pPr>
                      <a:r>
                        <a:rPr lang="ru-RU" sz="1400" u="sng" dirty="0">
                          <a:solidFill>
                            <a:srgbClr val="0000FF"/>
                          </a:solidFill>
                          <a:effectLst/>
                          <a:latin typeface="Arial" panose="020B0604020202020204" pitchFamily="34" charset="0"/>
                          <a:ea typeface="Times New Roman" panose="02020603050405020304" pitchFamily="18" charset="0"/>
                        </a:rPr>
                        <a:t>Поступление (акт, накладная, УПД)</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rowSpan="3" hMerge="1">
                  <a:txBody>
                    <a:bodyPr/>
                    <a:lstStyle/>
                    <a:p>
                      <a:pPr>
                        <a:lnSpc>
                          <a:spcPct val="115000"/>
                        </a:lnSpc>
                      </a:pPr>
                      <a:r>
                        <a:rPr lang="ru-RU" sz="1400" u="sng">
                          <a:solidFill>
                            <a:srgbClr val="0000FF"/>
                          </a:solidFill>
                          <a:effectLst/>
                          <a:latin typeface="Arial" panose="020B0604020202020204" pitchFamily="34" charset="0"/>
                          <a:ea typeface="Times New Roman" panose="02020603050405020304" pitchFamily="18" charset="0"/>
                          <a:hlinkClick r:id="" action="ppaction://noaction"/>
                        </a:rPr>
                        <a:t>Поступление (акт, накладная, УПД)</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rowSpan="3">
                  <a:txBody>
                    <a:bodyPr/>
                    <a:lstStyle/>
                    <a:p>
                      <a:pPr>
                        <a:lnSpc>
                          <a:spcPct val="115000"/>
                        </a:lnSpc>
                      </a:pPr>
                      <a:r>
                        <a:rPr lang="ru-RU" sz="1400">
                          <a:effectLst/>
                          <a:latin typeface="Arial" panose="020B0604020202020204" pitchFamily="34" charset="0"/>
                          <a:ea typeface="Times New Roman" panose="02020603050405020304" pitchFamily="18" charset="0"/>
                        </a:rPr>
                        <a:t> Товарная накладная (ТОРГ-12)</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extLst>
                  <a:ext uri="{0D108BD9-81ED-4DB2-BD59-A6C34878D82A}">
                    <a16:rowId xmlns:a16="http://schemas.microsoft.com/office/drawing/2014/main" val="3537745536"/>
                  </a:ext>
                </a:extLst>
              </a:tr>
              <a:tr h="652626">
                <a:tc>
                  <a:txBody>
                    <a:bodyPr/>
                    <a:lstStyle/>
                    <a:p>
                      <a:pPr>
                        <a:lnSpc>
                          <a:spcPct val="115000"/>
                        </a:lnSpc>
                      </a:pPr>
                      <a:r>
                        <a:rPr lang="ru-RU" sz="1400">
                          <a:effectLst/>
                          <a:latin typeface="Arial" panose="020B0604020202020204" pitchFamily="34" charset="0"/>
                          <a:ea typeface="Times New Roman" panose="02020603050405020304" pitchFamily="18" charset="0"/>
                        </a:rPr>
                        <a:t>1.2</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20.04.2021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Учтена в расходах в БУ стоимость малоценного имущества</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Учтена в расходах в БУ стоимость малоценного имущества</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26</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10.21.2</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10.21.2</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20 238,33</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0,00</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20 238,33</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0,00</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v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2871259083"/>
                  </a:ext>
                </a:extLst>
              </a:tr>
              <a:tr h="349658">
                <a:tc>
                  <a:txBody>
                    <a:bodyPr/>
                    <a:lstStyle/>
                    <a:p>
                      <a:pPr>
                        <a:lnSpc>
                          <a:spcPct val="115000"/>
                        </a:lnSpc>
                      </a:pPr>
                      <a:r>
                        <a:rPr lang="ru-RU" sz="1400">
                          <a:effectLst/>
                          <a:latin typeface="Arial" panose="020B0604020202020204" pitchFamily="34" charset="0"/>
                          <a:ea typeface="Times New Roman" panose="02020603050405020304" pitchFamily="18" charset="0"/>
                        </a:rPr>
                        <a:t>1.3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20.04.2021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Учтен входной НДС</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Учтен входной НДС</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19.03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60.01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60.01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4 047,67</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4 047,67</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v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815632525"/>
                  </a:ext>
                </a:extLst>
              </a:tr>
              <a:tr h="652626">
                <a:tc>
                  <a:txBody>
                    <a:bodyPr/>
                    <a:lstStyle/>
                    <a:p>
                      <a:pPr>
                        <a:lnSpc>
                          <a:spcPct val="115000"/>
                        </a:lnSpc>
                      </a:pPr>
                      <a:r>
                        <a:rPr lang="ru-RU" sz="1400">
                          <a:effectLst/>
                          <a:latin typeface="Arial" panose="020B0604020202020204" pitchFamily="34" charset="0"/>
                          <a:ea typeface="Times New Roman" panose="02020603050405020304" pitchFamily="18" charset="0"/>
                        </a:rPr>
                        <a:t>1.4</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20.04.2021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НДС принят к вычету</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НДС принят к вычету</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68.02</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19.03</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19.03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4 047,67</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4 047,67</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r>
                        <a:rPr lang="ru-RU" sz="1400" u="sng" dirty="0">
                          <a:solidFill>
                            <a:srgbClr val="0000FF"/>
                          </a:solidFill>
                          <a:effectLst/>
                          <a:latin typeface="Arial" panose="020B0604020202020204" pitchFamily="34" charset="0"/>
                          <a:ea typeface="Times New Roman" panose="02020603050405020304" pitchFamily="18" charset="0"/>
                        </a:rPr>
                        <a:t>Счет-фактура полученный</a:t>
                      </a:r>
                      <a:endParaRPr lang="ru-RU" sz="1600" dirty="0">
                        <a:effectLst/>
                        <a:latin typeface="Times New Roman" panose="02020603050405020304" pitchFamily="18" charset="0"/>
                        <a:ea typeface="Times New Roman" panose="02020603050405020304" pitchFamily="18" charset="0"/>
                      </a:endParaRPr>
                    </a:p>
                    <a:p>
                      <a:pPr>
                        <a:lnSpc>
                          <a:spcPct val="115000"/>
                        </a:lnSpc>
                      </a:pPr>
                      <a:r>
                        <a:rPr lang="ru-RU" sz="1400" dirty="0">
                          <a:effectLst/>
                          <a:latin typeface="Arial" panose="020B0604020202020204" pitchFamily="34" charset="0"/>
                          <a:ea typeface="Times New Roman" panose="02020603050405020304" pitchFamily="18" charset="0"/>
                        </a:rPr>
                        <a:t> Поступление (акт, накладная)</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u="sng">
                          <a:solidFill>
                            <a:srgbClr val="0000FF"/>
                          </a:solidFill>
                          <a:effectLst/>
                          <a:latin typeface="Arial" panose="020B0604020202020204" pitchFamily="34" charset="0"/>
                          <a:ea typeface="Times New Roman" panose="02020603050405020304" pitchFamily="18" charset="0"/>
                          <a:hlinkClick r:id="" action="ppaction://noaction"/>
                        </a:rPr>
                        <a:t>Счет-фактура полученный</a:t>
                      </a:r>
                      <a:endParaRPr lang="ru-RU" sz="1600">
                        <a:effectLst/>
                        <a:latin typeface="Times New Roman" panose="02020603050405020304" pitchFamily="18" charset="0"/>
                        <a:ea typeface="Times New Roman" panose="02020603050405020304" pitchFamily="18" charset="0"/>
                      </a:endParaRPr>
                    </a:p>
                    <a:p>
                      <a:pPr>
                        <a:lnSpc>
                          <a:spcPct val="115000"/>
                        </a:lnSpc>
                      </a:pPr>
                      <a:r>
                        <a:rPr lang="ru-RU" sz="1400">
                          <a:effectLst/>
                          <a:latin typeface="Arial" panose="020B0604020202020204" pitchFamily="34" charset="0"/>
                          <a:ea typeface="Times New Roman" panose="02020603050405020304" pitchFamily="18" charset="0"/>
                        </a:rPr>
                        <a:t> Поступление (акт, накладная)</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 Счет-фактура</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extLst>
                  <a:ext uri="{0D108BD9-81ED-4DB2-BD59-A6C34878D82A}">
                    <a16:rowId xmlns:a16="http://schemas.microsoft.com/office/drawing/2014/main" val="2929066947"/>
                  </a:ext>
                </a:extLst>
              </a:tr>
              <a:tr h="155094">
                <a:tc>
                  <a:txBody>
                    <a:bodyPr/>
                    <a:lstStyle/>
                    <a:p>
                      <a:pPr>
                        <a:lnSpc>
                          <a:spcPct val="115000"/>
                        </a:lnSpc>
                      </a:pPr>
                      <a:r>
                        <a:rPr lang="ru-RU" sz="1400" b="1">
                          <a:effectLst/>
                          <a:latin typeface="Arial" panose="020B0604020202020204" pitchFamily="34" charset="0"/>
                          <a:ea typeface="Times New Roman" panose="02020603050405020304" pitchFamily="18" charset="0"/>
                        </a:rPr>
                        <a:t>2</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11">
                  <a:txBody>
                    <a:bodyPr/>
                    <a:lstStyle/>
                    <a:p>
                      <a:pPr>
                        <a:lnSpc>
                          <a:spcPct val="115000"/>
                        </a:lnSpc>
                      </a:pPr>
                      <a:r>
                        <a:rPr lang="ru-RU" sz="1400" b="1" u="sng" dirty="0">
                          <a:solidFill>
                            <a:srgbClr val="0000FF"/>
                          </a:solidFill>
                          <a:effectLst/>
                          <a:latin typeface="Arial" panose="020B0604020202020204" pitchFamily="34" charset="0"/>
                          <a:ea typeface="Times New Roman" panose="02020603050405020304" pitchFamily="18" charset="0"/>
                        </a:rPr>
                        <a:t>Передача малоценного имущества в эксплуатацию</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344498280"/>
                  </a:ext>
                </a:extLst>
              </a:tr>
              <a:tr h="753616">
                <a:tc>
                  <a:txBody>
                    <a:bodyPr/>
                    <a:lstStyle/>
                    <a:p>
                      <a:pPr>
                        <a:lnSpc>
                          <a:spcPct val="115000"/>
                        </a:lnSpc>
                      </a:pPr>
                      <a:r>
                        <a:rPr lang="ru-RU" sz="1400">
                          <a:effectLst/>
                          <a:latin typeface="Arial" panose="020B0604020202020204" pitchFamily="34" charset="0"/>
                          <a:ea typeface="Times New Roman" panose="02020603050405020304" pitchFamily="18" charset="0"/>
                        </a:rPr>
                        <a:t>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21.04.2021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Отражена в БУ передача в эксплуатацию малоценного имущества</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Отражена в БУ передача в эксплуатацию малоценного имущества</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10.21.2</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10.21.1</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10.21.1</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10 119,17</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0,00</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10 119,17</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0,00</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rowSpan="3" gridSpan="2">
                  <a:txBody>
                    <a:bodyPr/>
                    <a:lstStyle/>
                    <a:p>
                      <a:pPr>
                        <a:lnSpc>
                          <a:spcPct val="115000"/>
                        </a:lnSpc>
                      </a:pPr>
                      <a:r>
                        <a:rPr lang="ru-RU" sz="1400" u="sng" dirty="0">
                          <a:solidFill>
                            <a:srgbClr val="0000FF"/>
                          </a:solidFill>
                          <a:effectLst/>
                          <a:latin typeface="Arial" panose="020B0604020202020204" pitchFamily="34" charset="0"/>
                          <a:ea typeface="Times New Roman" panose="02020603050405020304" pitchFamily="18" charset="0"/>
                        </a:rPr>
                        <a:t>Расход материалов (требование-накладная)</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rowSpan="3" hMerge="1">
                  <a:txBody>
                    <a:bodyPr/>
                    <a:lstStyle/>
                    <a:p>
                      <a:pPr>
                        <a:lnSpc>
                          <a:spcPct val="115000"/>
                        </a:lnSpc>
                      </a:pPr>
                      <a:r>
                        <a:rPr lang="ru-RU" sz="1400" u="sng">
                          <a:solidFill>
                            <a:srgbClr val="0000FF"/>
                          </a:solidFill>
                          <a:effectLst/>
                          <a:latin typeface="Arial" panose="020B0604020202020204" pitchFamily="34" charset="0"/>
                          <a:ea typeface="Times New Roman" panose="02020603050405020304" pitchFamily="18" charset="0"/>
                          <a:hlinkClick r:id="" action="ppaction://noaction"/>
                        </a:rPr>
                        <a:t>Расход материалов (требование-накладная)</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rowSpan="3">
                  <a:txBody>
                    <a:bodyPr/>
                    <a:lstStyle/>
                    <a:p>
                      <a:pPr>
                        <a:lnSpc>
                          <a:spcPct val="115000"/>
                        </a:lnSpc>
                      </a:pPr>
                      <a:r>
                        <a:rPr lang="ru-RU" sz="1400">
                          <a:effectLst/>
                          <a:latin typeface="Arial" panose="020B0604020202020204" pitchFamily="34" charset="0"/>
                          <a:ea typeface="Times New Roman" panose="02020603050405020304" pitchFamily="18" charset="0"/>
                        </a:rPr>
                        <a:t> Требование-накладная (М-11)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extLst>
                  <a:ext uri="{0D108BD9-81ED-4DB2-BD59-A6C34878D82A}">
                    <a16:rowId xmlns:a16="http://schemas.microsoft.com/office/drawing/2014/main" val="3127792792"/>
                  </a:ext>
                </a:extLst>
              </a:tr>
              <a:tr h="421888">
                <a:tc>
                  <a:txBody>
                    <a:bodyPr/>
                    <a:lstStyle/>
                    <a:p>
                      <a:pPr>
                        <a:lnSpc>
                          <a:spcPct val="115000"/>
                        </a:lnSpc>
                      </a:pPr>
                      <a:r>
                        <a:rPr lang="ru-RU" sz="1400">
                          <a:effectLst/>
                          <a:latin typeface="Arial" panose="020B0604020202020204" pitchFamily="34" charset="0"/>
                          <a:ea typeface="Times New Roman" panose="02020603050405020304" pitchFamily="18" charset="0"/>
                        </a:rPr>
                        <a:t>2.2</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21.04.2021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Учтена в расходах в НУ стоимость малоценного имущества, переданного в эксплуатацию</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Учтена в расходах в НУ стоимость малоценного имущества, переданного в эксплуатацию</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26</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10.21.1</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10.21.1</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0,00</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10 119,17</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0,00</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10 119,17</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vMerge="1">
                  <a:txBody>
                    <a:bodyPr/>
                    <a:lstStyle/>
                    <a:p>
                      <a:pPr>
                        <a:lnSpc>
                          <a:spcPct val="115000"/>
                        </a:lnSpc>
                      </a:pP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2045680241"/>
                  </a:ext>
                </a:extLst>
              </a:tr>
              <a:tr h="955595">
                <a:tc>
                  <a:txBody>
                    <a:bodyPr/>
                    <a:lstStyle/>
                    <a:p>
                      <a:pPr>
                        <a:lnSpc>
                          <a:spcPct val="115000"/>
                        </a:lnSpc>
                      </a:pPr>
                      <a:r>
                        <a:rPr lang="ru-RU" sz="1400">
                          <a:effectLst/>
                          <a:latin typeface="Arial" panose="020B0604020202020204" pitchFamily="34" charset="0"/>
                          <a:ea typeface="Times New Roman" panose="02020603050405020304" pitchFamily="18" charset="0"/>
                        </a:rPr>
                        <a:t>2.3</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21.04.2021</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Переданное в эксплуатацию малоценное имущество учтено на забалансовом счете</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000">
                          <a:effectLst/>
                          <a:latin typeface="Arial" panose="020B0604020202020204" pitchFamily="34" charset="0"/>
                          <a:ea typeface="Times New Roman" panose="02020603050405020304" pitchFamily="18" charset="0"/>
                        </a:rPr>
                        <a:t>Переданное в эксплуатацию малоценное имущество учтено на забалансовом счете</a:t>
                      </a:r>
                      <a:endParaRPr lang="ru-RU" sz="105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МЦ.04</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a:effectLst/>
                          <a:latin typeface="Arial" panose="020B0604020202020204" pitchFamily="34" charset="0"/>
                          <a:ea typeface="Times New Roman" panose="02020603050405020304" pitchFamily="18" charset="0"/>
                        </a:rPr>
                        <a:t>---</a:t>
                      </a:r>
                      <a:endParaRPr lang="ru-RU" sz="160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10 119,17</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solidFill>
                      <a:schemeClr val="bg1"/>
                    </a:solidFill>
                  </a:tcPr>
                </a:tc>
                <a:tc hMerge="1">
                  <a:txBody>
                    <a:bodyPr/>
                    <a:lstStyle/>
                    <a:p>
                      <a:pPr>
                        <a:lnSpc>
                          <a:spcPct val="115000"/>
                        </a:lnSpc>
                      </a:pPr>
                      <a:r>
                        <a:rPr lang="ru-RU" sz="1400" dirty="0">
                          <a:effectLst/>
                          <a:latin typeface="Arial" panose="020B0604020202020204" pitchFamily="34" charset="0"/>
                          <a:ea typeface="Times New Roman" panose="02020603050405020304" pitchFamily="18" charset="0"/>
                        </a:rPr>
                        <a:t>10 119,17</a:t>
                      </a: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gridSpan="2" vMerge="1">
                  <a:txBody>
                    <a:bodyPr/>
                    <a:lstStyle/>
                    <a:p>
                      <a:pPr>
                        <a:lnSpc>
                          <a:spcPct val="115000"/>
                        </a:lnSpc>
                      </a:pPr>
                      <a:endParaRPr lang="ru-RU" sz="1600" dirty="0">
                        <a:effectLst/>
                        <a:latin typeface="Times New Roman" panose="02020603050405020304" pitchFamily="18" charset="0"/>
                        <a:ea typeface="Times New Roman" panose="02020603050405020304" pitchFamily="18" charset="0"/>
                      </a:endParaRPr>
                    </a:p>
                  </a:txBody>
                  <a:tcPr marL="26461" marR="26461" marT="17641" marB="26461">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3882584796"/>
                  </a:ext>
                </a:extLst>
              </a:tr>
            </a:tbl>
          </a:graphicData>
        </a:graphic>
      </p:graphicFrame>
      <p:pic>
        <p:nvPicPr>
          <p:cNvPr id="9217" name="Рисунок 92">
            <a:extLst>
              <a:ext uri="{FF2B5EF4-FFF2-40B4-BE49-F238E27FC236}">
                <a16:creationId xmlns:a16="http://schemas.microsoft.com/office/drawing/2014/main" id="{78F22332-2EB0-1CCC-3ACF-8E9766012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89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04788"/>
            <a:ext cx="11674475" cy="6448425"/>
          </a:xfrm>
          <a:solidFill>
            <a:schemeClr val="bg1"/>
          </a:solidFill>
          <a:ln>
            <a:solidFill>
              <a:schemeClr val="tx1"/>
            </a:solidFill>
            <a:miter lim="800000"/>
            <a:headEnd/>
            <a:tailEnd/>
          </a:ln>
        </p:spPr>
        <p:txBody>
          <a:bodyPr/>
          <a:lstStyle/>
          <a:p>
            <a:pPr marL="0" indent="609585" algn="just">
              <a:buNone/>
            </a:pPr>
            <a:r>
              <a:rPr lang="ru-RU" sz="1867" dirty="0">
                <a:latin typeface="Times New Roman" panose="02020603050405020304" pitchFamily="18" charset="0"/>
              </a:rPr>
              <a:t>Учет несущественных активов ведется на счете 10.21 "Малоценное оборудование и запасы« по субсчетам:</a:t>
            </a:r>
          </a:p>
          <a:p>
            <a:pPr marL="0" indent="609585" algn="just">
              <a:buNone/>
            </a:pPr>
            <a:r>
              <a:rPr lang="ru-RU" sz="1867" dirty="0">
                <a:latin typeface="Times New Roman" panose="02020603050405020304" pitchFamily="18" charset="0"/>
              </a:rPr>
              <a:t> 10.21.1 "Приобретение малоценного оборудования и запасов";</a:t>
            </a:r>
          </a:p>
          <a:p>
            <a:pPr marL="0" indent="609585" algn="just">
              <a:buNone/>
            </a:pPr>
            <a:r>
              <a:rPr lang="ru-RU" sz="1867" dirty="0">
                <a:latin typeface="Times New Roman" panose="02020603050405020304" pitchFamily="18" charset="0"/>
              </a:rPr>
              <a:t> 10.21.2 "Выбытие малоценного оборудования и запасов".</a:t>
            </a:r>
          </a:p>
          <a:p>
            <a:pPr marL="0" indent="609585" algn="just">
              <a:buNone/>
            </a:pPr>
            <a:r>
              <a:rPr lang="ru-RU" sz="1867" dirty="0">
                <a:latin typeface="Times New Roman" panose="02020603050405020304" pitchFamily="18" charset="0"/>
              </a:rPr>
              <a:t>В момент приобретения (создания) активов:</a:t>
            </a:r>
          </a:p>
          <a:p>
            <a:pPr marL="0" indent="609585" algn="just">
              <a:buNone/>
            </a:pPr>
            <a:r>
              <a:rPr lang="ru-RU" sz="1867" dirty="0">
                <a:latin typeface="Times New Roman" panose="02020603050405020304" pitchFamily="18" charset="0"/>
              </a:rPr>
              <a:t> </a:t>
            </a:r>
            <a:r>
              <a:rPr lang="ru-RU" sz="1867" dirty="0" err="1">
                <a:latin typeface="Times New Roman" panose="02020603050405020304" pitchFamily="18" charset="0"/>
              </a:rPr>
              <a:t>Дт</a:t>
            </a:r>
            <a:r>
              <a:rPr lang="ru-RU" sz="1867" dirty="0">
                <a:latin typeface="Times New Roman" panose="02020603050405020304" pitchFamily="18" charset="0"/>
              </a:rPr>
              <a:t> 10.21.1 </a:t>
            </a:r>
            <a:r>
              <a:rPr lang="ru-RU" sz="1867" dirty="0" err="1">
                <a:latin typeface="Times New Roman" panose="02020603050405020304" pitchFamily="18" charset="0"/>
              </a:rPr>
              <a:t>Кт</a:t>
            </a:r>
            <a:r>
              <a:rPr lang="ru-RU" sz="1867" dirty="0">
                <a:latin typeface="Times New Roman" panose="02020603050405020304" pitchFamily="18" charset="0"/>
              </a:rPr>
              <a:t> 60 - оприходование активов;</a:t>
            </a:r>
          </a:p>
          <a:p>
            <a:pPr marL="0" indent="609585" algn="just">
              <a:buNone/>
            </a:pPr>
            <a:r>
              <a:rPr lang="ru-RU" sz="1867" dirty="0">
                <a:latin typeface="Times New Roman" panose="02020603050405020304" pitchFamily="18" charset="0"/>
              </a:rPr>
              <a:t> </a:t>
            </a:r>
            <a:r>
              <a:rPr lang="ru-RU" sz="1867" dirty="0" err="1">
                <a:latin typeface="Times New Roman" panose="02020603050405020304" pitchFamily="18" charset="0"/>
              </a:rPr>
              <a:t>Дт</a:t>
            </a:r>
            <a:r>
              <a:rPr lang="ru-RU" sz="1867" dirty="0">
                <a:latin typeface="Times New Roman" panose="02020603050405020304" pitchFamily="18" charset="0"/>
              </a:rPr>
              <a:t> счета расходов </a:t>
            </a:r>
            <a:r>
              <a:rPr lang="ru-RU" sz="1867" dirty="0" err="1">
                <a:latin typeface="Times New Roman" panose="02020603050405020304" pitchFamily="18" charset="0"/>
              </a:rPr>
              <a:t>Кт</a:t>
            </a:r>
            <a:r>
              <a:rPr lang="ru-RU" sz="1867" dirty="0">
                <a:latin typeface="Times New Roman" panose="02020603050405020304" pitchFamily="18" charset="0"/>
              </a:rPr>
              <a:t> 10.21.2 – признание в расходах стоимости активов;</a:t>
            </a:r>
          </a:p>
          <a:p>
            <a:pPr marL="0" indent="609585" algn="just">
              <a:buNone/>
            </a:pPr>
            <a:r>
              <a:rPr lang="ru-RU" sz="1867" dirty="0">
                <a:latin typeface="Times New Roman" panose="02020603050405020304" pitchFamily="18" charset="0"/>
              </a:rPr>
              <a:t>Счет расходов соответствует счету расходов, куда включалась бы амортизация несущественных активов.</a:t>
            </a:r>
          </a:p>
          <a:p>
            <a:pPr marL="0" indent="609585" algn="just">
              <a:buNone/>
            </a:pPr>
            <a:r>
              <a:rPr lang="ru-RU" sz="1867" dirty="0">
                <a:latin typeface="Times New Roman" panose="02020603050405020304" pitchFamily="18" charset="0"/>
              </a:rPr>
              <a:t>В момент передачи в эксплуатацию несущественных активов:</a:t>
            </a:r>
          </a:p>
          <a:p>
            <a:pPr marL="0" indent="609585" algn="just">
              <a:buNone/>
            </a:pPr>
            <a:r>
              <a:rPr lang="ru-RU" sz="1867" dirty="0">
                <a:latin typeface="Times New Roman" panose="02020603050405020304" pitchFamily="18" charset="0"/>
              </a:rPr>
              <a:t> </a:t>
            </a:r>
            <a:r>
              <a:rPr lang="ru-RU" sz="1867" dirty="0" err="1">
                <a:latin typeface="Times New Roman" panose="02020603050405020304" pitchFamily="18" charset="0"/>
              </a:rPr>
              <a:t>Дт</a:t>
            </a:r>
            <a:r>
              <a:rPr lang="ru-RU" sz="1867" dirty="0">
                <a:latin typeface="Times New Roman" panose="02020603050405020304" pitchFamily="18" charset="0"/>
              </a:rPr>
              <a:t> 10.21.2 </a:t>
            </a:r>
            <a:r>
              <a:rPr lang="ru-RU" sz="1867" dirty="0" err="1">
                <a:latin typeface="Times New Roman" panose="02020603050405020304" pitchFamily="18" charset="0"/>
              </a:rPr>
              <a:t>Кт</a:t>
            </a:r>
            <a:r>
              <a:rPr lang="ru-RU" sz="1867" dirty="0">
                <a:latin typeface="Times New Roman" panose="02020603050405020304" pitchFamily="18" charset="0"/>
              </a:rPr>
              <a:t> 10.21.1 – передача в эксплуатацию активов;</a:t>
            </a:r>
          </a:p>
          <a:p>
            <a:pPr marL="0" indent="609585" algn="just">
              <a:buNone/>
            </a:pPr>
            <a:r>
              <a:rPr lang="ru-RU" sz="1867" dirty="0">
                <a:latin typeface="Times New Roman" panose="02020603050405020304" pitchFamily="18" charset="0"/>
              </a:rPr>
              <a:t> </a:t>
            </a:r>
            <a:r>
              <a:rPr lang="ru-RU" sz="1867" dirty="0" err="1">
                <a:latin typeface="Times New Roman" panose="02020603050405020304" pitchFamily="18" charset="0"/>
              </a:rPr>
              <a:t>Дт</a:t>
            </a:r>
            <a:r>
              <a:rPr lang="ru-RU" sz="1867" dirty="0">
                <a:latin typeface="Times New Roman" panose="02020603050405020304" pitchFamily="18" charset="0"/>
              </a:rPr>
              <a:t> МЦ.ХХХ – оприходование за балансом активов.</a:t>
            </a: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548665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648452C-DE41-43B0-AA40-73DAF353D735}"/>
              </a:ext>
            </a:extLst>
          </p:cNvPr>
          <p:cNvSpPr>
            <a:spLocks noGrp="1"/>
          </p:cNvSpPr>
          <p:nvPr>
            <p:ph type="title" idx="4294967295"/>
          </p:nvPr>
        </p:nvSpPr>
        <p:spPr>
          <a:xfrm>
            <a:off x="273050" y="0"/>
            <a:ext cx="11918950" cy="658813"/>
          </a:xfrm>
        </p:spPr>
        <p:txBody>
          <a:bodyPr>
            <a:normAutofit fontScale="90000"/>
          </a:bodyPr>
          <a:lstStyle/>
          <a:p>
            <a:br>
              <a:rPr lang="ru-RU" dirty="0"/>
            </a:br>
            <a:br>
              <a:rPr lang="ru-RU" dirty="0"/>
            </a:br>
            <a:br>
              <a:rPr lang="ru-RU" dirty="0"/>
            </a:br>
            <a:r>
              <a:rPr lang="ru-RU" dirty="0"/>
              <a:t>Капитальные вложения в основные средства</a:t>
            </a:r>
            <a:br>
              <a:rPr lang="ru-RU" dirty="0"/>
            </a:br>
            <a:endParaRPr lang="ru-RU" dirty="0"/>
          </a:p>
        </p:txBody>
      </p:sp>
      <p:sp>
        <p:nvSpPr>
          <p:cNvPr id="3075" name="Rectangle 3"/>
          <p:cNvSpPr>
            <a:spLocks noGrp="1" noChangeArrowheads="1"/>
          </p:cNvSpPr>
          <p:nvPr>
            <p:ph type="body" sz="quarter" idx="4294967295"/>
          </p:nvPr>
        </p:nvSpPr>
        <p:spPr>
          <a:xfrm>
            <a:off x="0" y="1052513"/>
            <a:ext cx="10637838" cy="5064125"/>
          </a:xfrm>
          <a:solidFill>
            <a:schemeClr val="bg1"/>
          </a:solidFill>
          <a:ln>
            <a:solidFill>
              <a:schemeClr val="tx1"/>
            </a:solidFill>
            <a:miter lim="800000"/>
            <a:headEnd/>
            <a:tailEnd/>
          </a:ln>
        </p:spPr>
        <p:txBody>
          <a:bodyPr/>
          <a:lstStyle/>
          <a:p>
            <a:pPr indent="609585" algn="just"/>
            <a:r>
              <a:rPr lang="ru-RU" sz="2133" dirty="0">
                <a:latin typeface="Times New Roman" panose="02020603050405020304" pitchFamily="18" charset="0"/>
              </a:rPr>
              <a:t>Капитальные вложения в основные средства - это затраты организации на приобретение и создание, а также на улучшение и восстановление объектов основных средств - при выполнении определенных условий (п. 5 ФСБУ 26/2020).</a:t>
            </a:r>
          </a:p>
          <a:p>
            <a:pPr indent="609585" algn="just"/>
            <a:r>
              <a:rPr lang="ru-RU" sz="2133" dirty="0">
                <a:latin typeface="Times New Roman" panose="02020603050405020304" pitchFamily="18" charset="0"/>
              </a:rPr>
              <a:t>Как правило, такие затраты учитывают на счете 08.</a:t>
            </a:r>
          </a:p>
          <a:p>
            <a:pPr indent="609585" algn="just"/>
            <a:r>
              <a:rPr lang="ru-RU" sz="2133" dirty="0">
                <a:latin typeface="Times New Roman" panose="02020603050405020304" pitchFamily="18" charset="0"/>
              </a:rPr>
              <a:t>Но капитальные вложения включают в себя в том числе стоимость еще не использованных материальных ценностей, приобретенных для создания, улучшения или восстановления объектов ОС, - независимо от счета, на котором она учтена (</a:t>
            </a:r>
            <a:r>
              <a:rPr lang="ru-RU" sz="2133" dirty="0" err="1">
                <a:latin typeface="Times New Roman" panose="02020603050405020304" pitchFamily="18" charset="0"/>
              </a:rPr>
              <a:t>пп</a:t>
            </a:r>
            <a:r>
              <a:rPr lang="ru-RU" sz="2133" dirty="0">
                <a:latin typeface="Times New Roman" panose="02020603050405020304" pitchFamily="18" charset="0"/>
              </a:rPr>
              <a:t>. "а" п. 5 ФСБУ 26/2020, </a:t>
            </a:r>
            <a:r>
              <a:rPr lang="ru-RU" sz="2133" dirty="0" err="1">
                <a:latin typeface="Times New Roman" panose="02020603050405020304" pitchFamily="18" charset="0"/>
              </a:rPr>
              <a:t>пп</a:t>
            </a:r>
            <a:r>
              <a:rPr lang="ru-RU" sz="2133" dirty="0">
                <a:latin typeface="Times New Roman" panose="02020603050405020304" pitchFamily="18" charset="0"/>
              </a:rPr>
              <a:t>. "а" п. 2 Информационного сообщения Минфина России от 03.11.2020 N ИС-учет-28).</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451123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709613" y="204788"/>
            <a:ext cx="11482387" cy="6448425"/>
          </a:xfrm>
          <a:solidFill>
            <a:schemeClr val="bg1"/>
          </a:solidFill>
          <a:ln>
            <a:solidFill>
              <a:schemeClr val="tx1"/>
            </a:solidFill>
            <a:miter lim="800000"/>
            <a:headEnd/>
            <a:tailEnd/>
          </a:ln>
        </p:spPr>
        <p:txBody>
          <a:bodyPr>
            <a:normAutofit lnSpcReduction="10000"/>
          </a:bodyPr>
          <a:lstStyle/>
          <a:p>
            <a:pPr marL="0" indent="609585" algn="just">
              <a:buNone/>
            </a:pPr>
            <a:r>
              <a:rPr lang="ru-RU" sz="1867" dirty="0">
                <a:latin typeface="Times New Roman" panose="02020603050405020304" pitchFamily="18" charset="0"/>
              </a:rPr>
              <a:t>При признании в бухгалтерском учете объекты основных средств оценивают по первоначальной стоимости, которой считают сумму капитальных вложений в соответствующий объект (п. 12 ФСБУ 6/2020, п. 18 ФСБУ 26/2020).</a:t>
            </a:r>
          </a:p>
          <a:p>
            <a:pPr marL="0" indent="609585" algn="just">
              <a:buNone/>
            </a:pPr>
            <a:r>
              <a:rPr lang="ru-RU" sz="1867" dirty="0">
                <a:latin typeface="Times New Roman" panose="02020603050405020304" pitchFamily="18" charset="0"/>
              </a:rPr>
              <a:t>К капитальным вложениям относят фактические затраты на приобретение ОС, их приведение в состояние и местоположение, необходимые для использования (п. 9 ФСБУ 26/2020).</a:t>
            </a:r>
          </a:p>
          <a:p>
            <a:pPr marL="0" indent="609585" algn="just">
              <a:buNone/>
            </a:pPr>
            <a:r>
              <a:rPr lang="ru-RU" sz="1867" dirty="0">
                <a:latin typeface="Times New Roman" panose="02020603050405020304" pitchFamily="18" charset="0"/>
              </a:rPr>
              <a:t>В частности, в капитальные вложения включают:</a:t>
            </a:r>
          </a:p>
          <a:p>
            <a:pPr indent="609585" algn="just"/>
            <a:r>
              <a:rPr lang="ru-RU" sz="1867" dirty="0">
                <a:latin typeface="Times New Roman" panose="02020603050405020304" pitchFamily="18" charset="0"/>
              </a:rPr>
              <a:t>суммы, уплачиваемые продавцу при приобретении объекта (</a:t>
            </a:r>
            <a:r>
              <a:rPr lang="ru-RU" sz="1867" dirty="0" err="1">
                <a:latin typeface="Times New Roman" panose="02020603050405020304" pitchFamily="18" charset="0"/>
              </a:rPr>
              <a:t>пп</a:t>
            </a:r>
            <a:r>
              <a:rPr lang="ru-RU" sz="1867" dirty="0">
                <a:latin typeface="Times New Roman" panose="02020603050405020304" pitchFamily="18" charset="0"/>
              </a:rPr>
              <a:t>. "а" п. 5 ФСБУ 26/2020);</a:t>
            </a:r>
          </a:p>
          <a:p>
            <a:pPr indent="609585" algn="just"/>
            <a:r>
              <a:rPr lang="ru-RU" sz="1867" dirty="0">
                <a:latin typeface="Times New Roman" panose="02020603050405020304" pitchFamily="18" charset="0"/>
              </a:rPr>
              <a:t>затраты на доставку основных средств к месту использования (</a:t>
            </a:r>
            <a:r>
              <a:rPr lang="ru-RU" sz="1867" dirty="0" err="1">
                <a:latin typeface="Times New Roman" panose="02020603050405020304" pitchFamily="18" charset="0"/>
              </a:rPr>
              <a:t>пп</a:t>
            </a:r>
            <a:r>
              <a:rPr lang="ru-RU" sz="1867" dirty="0">
                <a:latin typeface="Times New Roman" panose="02020603050405020304" pitchFamily="18" charset="0"/>
              </a:rPr>
              <a:t>. "з" п. 5 ФСБУ 26/2020);</a:t>
            </a:r>
          </a:p>
          <a:p>
            <a:pPr indent="609585" algn="just"/>
            <a:r>
              <a:rPr lang="ru-RU" sz="1867" dirty="0">
                <a:latin typeface="Times New Roman" panose="02020603050405020304" pitchFamily="18" charset="0"/>
              </a:rPr>
              <a:t>затраты на монтаж, установку основных средств (</a:t>
            </a:r>
            <a:r>
              <a:rPr lang="ru-RU" sz="1867" dirty="0" err="1">
                <a:latin typeface="Times New Roman" panose="02020603050405020304" pitchFamily="18" charset="0"/>
              </a:rPr>
              <a:t>пп</a:t>
            </a:r>
            <a:r>
              <a:rPr lang="ru-RU" sz="1867" dirty="0">
                <a:latin typeface="Times New Roman" panose="02020603050405020304" pitchFamily="18" charset="0"/>
              </a:rPr>
              <a:t>. "з" п. 5 ФСБУ 26/2020);</a:t>
            </a:r>
          </a:p>
          <a:p>
            <a:pPr indent="609585" algn="just"/>
            <a:r>
              <a:rPr lang="ru-RU" sz="1867" dirty="0">
                <a:latin typeface="Times New Roman" panose="02020603050405020304" pitchFamily="18" charset="0"/>
              </a:rPr>
              <a:t>проценты по займам, если основное средство относится к инвестиционным активам (</a:t>
            </a:r>
            <a:r>
              <a:rPr lang="ru-RU" sz="1867" dirty="0" err="1">
                <a:latin typeface="Times New Roman" panose="02020603050405020304" pitchFamily="18" charset="0"/>
              </a:rPr>
              <a:t>пп</a:t>
            </a:r>
            <a:r>
              <a:rPr lang="ru-RU" sz="1867" dirty="0">
                <a:latin typeface="Times New Roman" panose="02020603050405020304" pitchFamily="18" charset="0"/>
              </a:rPr>
              <a:t>. "е" п. 10 ФСБУ 26/2020);</a:t>
            </a:r>
          </a:p>
          <a:p>
            <a:pPr indent="609585" algn="just"/>
            <a:r>
              <a:rPr lang="ru-RU" sz="1867" dirty="0">
                <a:latin typeface="Times New Roman" panose="02020603050405020304" pitchFamily="18" charset="0"/>
              </a:rPr>
              <a:t>суммы оценочных обязательств на демонтаж, утилизацию основных средств и восстановление окружающей среды (</a:t>
            </a:r>
            <a:r>
              <a:rPr lang="ru-RU" sz="1867" dirty="0" err="1">
                <a:latin typeface="Times New Roman" panose="02020603050405020304" pitchFamily="18" charset="0"/>
              </a:rPr>
              <a:t>пп</a:t>
            </a:r>
            <a:r>
              <a:rPr lang="ru-RU" sz="1867" dirty="0">
                <a:latin typeface="Times New Roman" panose="02020603050405020304" pitchFamily="18" charset="0"/>
              </a:rPr>
              <a:t>. "ж" п. 10 ФСБУ 26/2020);</a:t>
            </a:r>
          </a:p>
          <a:p>
            <a:pPr indent="609585" algn="just"/>
            <a:r>
              <a:rPr lang="ru-RU" sz="1867" dirty="0">
                <a:latin typeface="Times New Roman" panose="02020603050405020304" pitchFamily="18" charset="0"/>
              </a:rPr>
              <a:t>затраты на пусконаладочные работы за вычетом расчетной стоимости произведенной продукции (</a:t>
            </a:r>
            <a:r>
              <a:rPr lang="ru-RU" sz="1867" dirty="0" err="1">
                <a:latin typeface="Times New Roman" panose="02020603050405020304" pitchFamily="18" charset="0"/>
              </a:rPr>
              <a:t>пп</a:t>
            </a:r>
            <a:r>
              <a:rPr lang="ru-RU" sz="1867" dirty="0">
                <a:latin typeface="Times New Roman" panose="02020603050405020304" pitchFamily="18" charset="0"/>
              </a:rPr>
              <a:t>. "и" п. 5, п. 15 ФСБУ 26/2020).</a:t>
            </a:r>
          </a:p>
          <a:p>
            <a:pPr marL="0" indent="609585" algn="just">
              <a:buNone/>
            </a:pPr>
            <a:r>
              <a:rPr lang="ru-RU" sz="1867" b="1" dirty="0">
                <a:latin typeface="Times New Roman" panose="02020603050405020304" pitchFamily="18" charset="0"/>
              </a:rPr>
              <a:t>Важно!</a:t>
            </a:r>
            <a:r>
              <a:rPr lang="ru-RU" sz="1867" dirty="0">
                <a:latin typeface="Times New Roman" panose="02020603050405020304" pitchFamily="18" charset="0"/>
              </a:rPr>
              <a:t> Суммы, уплачиваемые продавцу основного средства, а также иным организациям за его доставку, установку, монтаж, пусконаладку, включайте в капитальные вложения за вычетом (п. 11 ФСБУ 26/2020):</a:t>
            </a:r>
          </a:p>
          <a:p>
            <a:pPr indent="609585" algn="just"/>
            <a:r>
              <a:rPr lang="ru-RU" sz="1867" dirty="0">
                <a:latin typeface="Times New Roman" panose="02020603050405020304" pitchFamily="18" charset="0"/>
              </a:rPr>
              <a:t>всех предоставленных вам скидок, уступок, премий и т.п.;</a:t>
            </a:r>
          </a:p>
          <a:p>
            <a:pPr indent="609585" algn="just"/>
            <a:r>
              <a:rPr lang="ru-RU" sz="1867" dirty="0">
                <a:latin typeface="Times New Roman" panose="02020603050405020304" pitchFamily="18" charset="0"/>
              </a:rPr>
              <a:t>НДС, предъявленного вам и подлежащего вычету.</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71020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549275"/>
            <a:ext cx="11523663" cy="5856288"/>
          </a:xfrm>
          <a:solidFill>
            <a:schemeClr val="bg1"/>
          </a:solidFill>
          <a:ln>
            <a:solidFill>
              <a:schemeClr val="tx1"/>
            </a:solidFill>
            <a:miter lim="800000"/>
            <a:headEnd/>
            <a:tailEnd/>
          </a:ln>
        </p:spPr>
        <p:txBody>
          <a:bodyPr/>
          <a:lstStyle/>
          <a:p>
            <a:pPr indent="609585" algn="just"/>
            <a:r>
              <a:rPr lang="ru-RU" sz="2133" b="1" dirty="0">
                <a:latin typeface="Times New Roman" panose="02020603050405020304" pitchFamily="18" charset="0"/>
              </a:rPr>
              <a:t>Объект основных средств принимайте к бухгалтерскому учету на дату завершения капитальных вложений</a:t>
            </a:r>
            <a:r>
              <a:rPr lang="ru-RU" sz="2133" dirty="0">
                <a:latin typeface="Times New Roman" panose="02020603050405020304" pitchFamily="18" charset="0"/>
              </a:rPr>
              <a:t>, связанных с его приобретением или созданием (п. 18 ФСБУ 26/2020). Это значит, что:</a:t>
            </a:r>
          </a:p>
          <a:p>
            <a:pPr marL="380990" indent="-380990" algn="just">
              <a:buFont typeface="Arial" panose="020B0604020202020204" pitchFamily="34" charset="0"/>
              <a:buChar char="•"/>
            </a:pPr>
            <a:r>
              <a:rPr lang="ru-RU" sz="2133" dirty="0">
                <a:latin typeface="Times New Roman" panose="02020603050405020304" pitchFamily="18" charset="0"/>
              </a:rPr>
              <a:t>понесены все затраты в целях приобретения (создания) объекта ОС и их сумма определена;</a:t>
            </a:r>
          </a:p>
          <a:p>
            <a:pPr marL="380990" indent="-380990" algn="just">
              <a:buFont typeface="Arial" panose="020B0604020202020204" pitchFamily="34" charset="0"/>
              <a:buChar char="•"/>
            </a:pPr>
            <a:r>
              <a:rPr lang="ru-RU" sz="2133" dirty="0">
                <a:latin typeface="Times New Roman" panose="02020603050405020304" pitchFamily="18" charset="0"/>
              </a:rPr>
              <a:t>объект ОС находится в месте и состоянии, в котором организация намерена его использовать, то есть готов к эксплуатации.</a:t>
            </a:r>
          </a:p>
          <a:p>
            <a:pPr indent="609585" algn="just"/>
            <a:r>
              <a:rPr lang="ru-RU" sz="2133" dirty="0">
                <a:latin typeface="Times New Roman" panose="02020603050405020304" pitchFamily="18" charset="0"/>
              </a:rPr>
              <a:t>Если вы начали эксплуатацию части объекта капитальных вложений до полного их завершения, то признайте объектом ОС используемую часть капитальных вложений (п. 18 ФСБУ 26/2020). Стоимость капитальных вложений распределите между используемой и незавершенной частями обоснованным и рациональным способом, установленным в вашей учетной политике. Например, пропорционально физическому показателю, характерному для данного объекта (для здания - площадь; для системы, состоящей из ряда однородных элементов, - количество таких элементов и т.д.).</a:t>
            </a:r>
          </a:p>
          <a:p>
            <a:pPr indent="609585" algn="just"/>
            <a:r>
              <a:rPr lang="ru-RU" sz="2133" dirty="0">
                <a:latin typeface="Times New Roman" panose="02020603050405020304" pitchFamily="18" charset="0"/>
              </a:rPr>
              <a:t>При признании основного средства в бухгалтерском учете сделайте запись по дебету счета 01 "Основные средства" (03 "Доходные вложения в материальные ценности") и кредиту счета 08 "Вложения во внеоборотные активы" на сумму его первоначальной стоимости.</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472723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271463" y="549275"/>
            <a:ext cx="11920537" cy="5856288"/>
          </a:xfrm>
          <a:solidFill>
            <a:schemeClr val="bg1"/>
          </a:solidFill>
          <a:ln>
            <a:solidFill>
              <a:schemeClr val="tx1"/>
            </a:solidFill>
            <a:miter lim="800000"/>
            <a:headEnd/>
            <a:tailEnd/>
          </a:ln>
        </p:spPr>
        <p:txBody>
          <a:bodyPr>
            <a:normAutofit fontScale="70000" lnSpcReduction="20000"/>
          </a:bodyPr>
          <a:lstStyle/>
          <a:p>
            <a:pPr marL="0" indent="0" algn="l">
              <a:buNone/>
            </a:pPr>
            <a:r>
              <a:rPr lang="ru-RU" b="0" i="0" dirty="0">
                <a:solidFill>
                  <a:srgbClr val="000000"/>
                </a:solidFill>
                <a:effectLst/>
                <a:latin typeface="Roboto" panose="02000000000000000000" pitchFamily="2" charset="0"/>
              </a:rPr>
              <a:t>Приобретение объектов основных средств отражается по одному из двух вариантов:</a:t>
            </a:r>
          </a:p>
          <a:p>
            <a:pPr marL="0" indent="0" algn="l">
              <a:buNone/>
            </a:pPr>
            <a:r>
              <a:rPr lang="ru-RU" b="1" i="0" dirty="0">
                <a:solidFill>
                  <a:srgbClr val="000000"/>
                </a:solidFill>
                <a:effectLst/>
                <a:latin typeface="Roboto" panose="02000000000000000000" pitchFamily="2" charset="0"/>
              </a:rPr>
              <a:t>Документ "Поступление оборудования" </a:t>
            </a:r>
            <a:r>
              <a:rPr lang="ru-RU" b="0" i="0" dirty="0">
                <a:solidFill>
                  <a:srgbClr val="000000"/>
                </a:solidFill>
                <a:effectLst/>
                <a:latin typeface="Roboto" panose="02000000000000000000" pitchFamily="2" charset="0"/>
              </a:rPr>
              <a:t>(документ "Поступление (акт, накладная, УПД)" с видом операции "Оборудование") с последующим вводом в эксплуатацию документом "Принятие к учету ОС" (стоимость формируется на счете 08.04.1 "Приобретение компонентов основных средств"), дополнительные расходы на приобретение основного средства отражаются документом "Поступление доп. расходов". Этот вариант используется для объектов, которые:</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вводятся в эксплуатацию не одновременно с приобретением;</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имеют дополнительные расходы на приобретение (доставка, сборка, монтаж и т.п.);</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состоят из нескольких номенклатурных позиций;</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имеют разную первоначальную стоимость и/или разный срок полезного использования в бухгалтерском и налоговом учете;</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имеют не нулевую ликвидационную стоимость.</a:t>
            </a:r>
          </a:p>
          <a:p>
            <a:pPr marL="0" indent="0" algn="l">
              <a:buNone/>
            </a:pPr>
            <a:r>
              <a:rPr lang="ru-RU" b="1" i="0" dirty="0">
                <a:solidFill>
                  <a:srgbClr val="000000"/>
                </a:solidFill>
                <a:effectLst/>
                <a:latin typeface="Roboto" panose="02000000000000000000" pitchFamily="2" charset="0"/>
              </a:rPr>
              <a:t>Документ "Поступление основных средств" </a:t>
            </a:r>
            <a:r>
              <a:rPr lang="ru-RU" b="0" i="0" dirty="0">
                <a:solidFill>
                  <a:srgbClr val="000000"/>
                </a:solidFill>
                <a:effectLst/>
                <a:latin typeface="Roboto" panose="02000000000000000000" pitchFamily="2" charset="0"/>
              </a:rPr>
              <a:t>(документ "Поступление (акт, накладная, УПД)" с видом операции "Основные средства") с одновременным вводом в эксплуатацию (стоимость формируется на счете 08.04.2 "Приобретение основных средств"). Этот вариант используется для объектов, которые одновременно:</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не требуют сборки;</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состоят из одного элемента справочника "Основные средства";</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не имеют дополнительных расходов на приобретение;</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вводятся в эксплуатацию одновременно с принятием к учету;</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имеют одинаковую первоначальную стоимость и одинаковый срок полезного использования в бухгалтерском и налоговом учете;</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имеют нулевую ликвидационную стоимость.</a:t>
            </a:r>
          </a:p>
          <a:p>
            <a:pPr indent="0"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792834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1052513"/>
            <a:ext cx="11361738" cy="5064125"/>
          </a:xfrm>
          <a:solidFill>
            <a:schemeClr val="bg1"/>
          </a:solidFill>
          <a:ln>
            <a:solidFill>
              <a:schemeClr val="tx1"/>
            </a:solidFill>
            <a:miter lim="800000"/>
            <a:headEnd/>
            <a:tailEnd/>
          </a:ln>
        </p:spPr>
        <p:txBody>
          <a:bodyPr/>
          <a:lstStyle/>
          <a:p>
            <a:pPr indent="609585"/>
            <a:r>
              <a:rPr lang="ru-RU" sz="2133" b="1" dirty="0">
                <a:latin typeface="Times New Roman" panose="02020603050405020304" pitchFamily="18" charset="0"/>
                <a:ea typeface="Times New Roman" panose="02020603050405020304" pitchFamily="18" charset="0"/>
              </a:rPr>
              <a:t>Единицей бухучета</a:t>
            </a:r>
            <a:r>
              <a:rPr lang="ru-RU" sz="2133" dirty="0">
                <a:latin typeface="Times New Roman" panose="02020603050405020304" pitchFamily="18" charset="0"/>
                <a:ea typeface="Times New Roman" panose="02020603050405020304" pitchFamily="18" charset="0"/>
              </a:rPr>
              <a:t> остается инвентарный объект, как это предусмотрено и ПБУ 6/01. Однако теперь самостоятельным инвентарным объектом признаются существенные по величине затраты организации на проведение ремонта, техосмотра, техобслуживания ОС с частотой более чем 1 раз в 12 месяцев или более чем 1 раз в течение обычного операционного цикла, превышающего год.</a:t>
            </a:r>
          </a:p>
          <a:p>
            <a:pPr indent="609585"/>
            <a:r>
              <a:rPr lang="ru-RU" sz="2133" dirty="0">
                <a:latin typeface="Times New Roman" panose="02020603050405020304" pitchFamily="18" charset="0"/>
                <a:ea typeface="Times New Roman" panose="02020603050405020304" pitchFamily="18" charset="0"/>
              </a:rPr>
              <a:t>Согласно ФСБУ 6/2020 организация обязана классифицировать ОС по видам (недвижимость, машины и оборудование, транспорт, производственный и хозяйственный инвентарь и т.д.) и по группам. В группы включают объекты одного вида.</a:t>
            </a:r>
          </a:p>
          <a:p>
            <a:pPr indent="609585"/>
            <a:r>
              <a:rPr lang="ru-RU" sz="2133" dirty="0">
                <a:latin typeface="Times New Roman" panose="02020603050405020304" pitchFamily="18" charset="0"/>
                <a:ea typeface="Times New Roman" panose="02020603050405020304" pitchFamily="18" charset="0"/>
              </a:rPr>
              <a:t>Обращаем внимание, что отдельную группу составляет инвестиционная недвижимость. Это недвижимость, которая предназначена для предоставления за плату во временное пользование или для получения дохода от прироста ее стоимости.</a:t>
            </a:r>
          </a:p>
          <a:p>
            <a:pPr indent="609585"/>
            <a:endParaRPr lang="ru-RU" sz="2133" dirty="0">
              <a:latin typeface="Times New Roman" panose="02020603050405020304" pitchFamily="18" charset="0"/>
              <a:ea typeface="Times New Roman" panose="02020603050405020304" pitchFamily="18" charset="0"/>
            </a:endParaRP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4228029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normAutofit fontScale="90000"/>
          </a:bodyPr>
          <a:lstStyle/>
          <a:p>
            <a:r>
              <a:rPr lang="ru-RU" dirty="0"/>
              <a:t>Инвентарный объект</a:t>
            </a:r>
          </a:p>
        </p:txBody>
      </p:sp>
      <p:graphicFrame>
        <p:nvGraphicFramePr>
          <p:cNvPr id="5" name="Таблица 4">
            <a:extLst>
              <a:ext uri="{FF2B5EF4-FFF2-40B4-BE49-F238E27FC236}">
                <a16:creationId xmlns:a16="http://schemas.microsoft.com/office/drawing/2014/main" id="{AD35EB8C-AAB4-4407-B4A8-775CFB5792B3}"/>
              </a:ext>
            </a:extLst>
          </p:cNvPr>
          <p:cNvGraphicFramePr>
            <a:graphicFrameLocks noGrp="1"/>
          </p:cNvGraphicFramePr>
          <p:nvPr/>
        </p:nvGraphicFramePr>
        <p:xfrm>
          <a:off x="272031" y="920322"/>
          <a:ext cx="11488599" cy="4323030"/>
        </p:xfrm>
        <a:graphic>
          <a:graphicData uri="http://schemas.openxmlformats.org/drawingml/2006/table">
            <a:tbl>
              <a:tblPr firstRow="1" firstCol="1" bandRow="1">
                <a:tableStyleId>{5C22544A-7EE6-4342-B048-85BDC9FD1C3A}</a:tableStyleId>
              </a:tblPr>
              <a:tblGrid>
                <a:gridCol w="9408472">
                  <a:extLst>
                    <a:ext uri="{9D8B030D-6E8A-4147-A177-3AD203B41FA5}">
                      <a16:colId xmlns:a16="http://schemas.microsoft.com/office/drawing/2014/main" val="2188301047"/>
                    </a:ext>
                  </a:extLst>
                </a:gridCol>
                <a:gridCol w="1216031">
                  <a:extLst>
                    <a:ext uri="{9D8B030D-6E8A-4147-A177-3AD203B41FA5}">
                      <a16:colId xmlns:a16="http://schemas.microsoft.com/office/drawing/2014/main" val="2833600070"/>
                    </a:ext>
                  </a:extLst>
                </a:gridCol>
                <a:gridCol w="864096">
                  <a:extLst>
                    <a:ext uri="{9D8B030D-6E8A-4147-A177-3AD203B41FA5}">
                      <a16:colId xmlns:a16="http://schemas.microsoft.com/office/drawing/2014/main" val="2546794455"/>
                    </a:ext>
                  </a:extLst>
                </a:gridCol>
              </a:tblGrid>
              <a:tr h="883920">
                <a:tc>
                  <a:txBody>
                    <a:bodyPr/>
                    <a:lstStyle/>
                    <a:p>
                      <a:r>
                        <a:rPr lang="ru-RU" sz="1600" dirty="0">
                          <a:effectLst/>
                        </a:rPr>
                        <a:t>Единица учета – инвентарный объект</a:t>
                      </a:r>
                      <a:endParaRPr lang="ru-RU" sz="1600" dirty="0">
                        <a:effectLst/>
                        <a:latin typeface="Times New Roman" panose="02020603050405020304" pitchFamily="18" charset="0"/>
                        <a:ea typeface="Times New Roman" panose="02020603050405020304" pitchFamily="18" charset="0"/>
                      </a:endParaRPr>
                    </a:p>
                  </a:txBody>
                  <a:tcPr marL="76200" marR="76200" marT="76200" marB="76200"/>
                </a:tc>
                <a:tc>
                  <a:txBody>
                    <a:bodyPr/>
                    <a:lstStyle/>
                    <a:p>
                      <a:r>
                        <a:rPr lang="ru-RU" sz="1600">
                          <a:effectLst/>
                        </a:rPr>
                        <a:t>пункт 10 ФСБУ 6/2020</a:t>
                      </a:r>
                      <a:endParaRPr lang="ru-RU" sz="1600">
                        <a:effectLst/>
                        <a:latin typeface="Times New Roman" panose="02020603050405020304" pitchFamily="18" charset="0"/>
                        <a:ea typeface="Times New Roman" panose="02020603050405020304" pitchFamily="18" charset="0"/>
                      </a:endParaRPr>
                    </a:p>
                  </a:txBody>
                  <a:tcPr marL="76200" marR="76200" marT="76200" marB="76200"/>
                </a:tc>
                <a:tc>
                  <a:txBody>
                    <a:bodyPr/>
                    <a:lstStyle/>
                    <a:p>
                      <a:r>
                        <a:rPr lang="ru-RU" sz="1600">
                          <a:effectLst/>
                        </a:rPr>
                        <a:t>пункт 6 ПБУ 6/01</a:t>
                      </a:r>
                      <a:endParaRPr lang="ru-RU" sz="1600">
                        <a:effectLst/>
                        <a:latin typeface="Times New Roman" panose="02020603050405020304" pitchFamily="18" charset="0"/>
                        <a:ea typeface="Times New Roman" panose="02020603050405020304" pitchFamily="18" charset="0"/>
                      </a:endParaRPr>
                    </a:p>
                  </a:txBody>
                  <a:tcPr marL="76200" marR="76200" marT="76200" marB="76200"/>
                </a:tc>
                <a:extLst>
                  <a:ext uri="{0D108BD9-81ED-4DB2-BD59-A6C34878D82A}">
                    <a16:rowId xmlns:a16="http://schemas.microsoft.com/office/drawing/2014/main" val="869271084"/>
                  </a:ext>
                </a:extLst>
              </a:tr>
              <a:tr h="637263">
                <a:tc>
                  <a:txBody>
                    <a:bodyPr/>
                    <a:lstStyle/>
                    <a:p>
                      <a:r>
                        <a:rPr lang="ru-RU" sz="1600">
                          <a:effectLst/>
                        </a:rPr>
                        <a:t>Отдельный конструктивно обособленный предмет имущества, предназначенный для выполнения определенных самостоятельных функций</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extLst>
                  <a:ext uri="{0D108BD9-81ED-4DB2-BD59-A6C34878D82A}">
                    <a16:rowId xmlns:a16="http://schemas.microsoft.com/office/drawing/2014/main" val="1868053696"/>
                  </a:ext>
                </a:extLst>
              </a:tr>
              <a:tr h="384464">
                <a:tc>
                  <a:txBody>
                    <a:bodyPr/>
                    <a:lstStyle/>
                    <a:p>
                      <a:r>
                        <a:rPr lang="ru-RU" sz="1600">
                          <a:effectLst/>
                        </a:rPr>
                        <a:t>Объект основных средств со всеми приспособлениями и принадлежностями</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extLst>
                  <a:ext uri="{0D108BD9-81ED-4DB2-BD59-A6C34878D82A}">
                    <a16:rowId xmlns:a16="http://schemas.microsoft.com/office/drawing/2014/main" val="414101760"/>
                  </a:ext>
                </a:extLst>
              </a:tr>
              <a:tr h="637263">
                <a:tc>
                  <a:txBody>
                    <a:bodyPr/>
                    <a:lstStyle/>
                    <a:p>
                      <a:r>
                        <a:rPr lang="ru-RU" sz="1600" dirty="0">
                          <a:effectLst/>
                        </a:rPr>
                        <a:t>Обособленный комплекс конструктивно сочлененных предметов</a:t>
                      </a:r>
                      <a:r>
                        <a:rPr lang="ru-RU" sz="1600" u="sng" dirty="0">
                          <a:effectLst/>
                        </a:rPr>
                        <a:t>*</a:t>
                      </a:r>
                      <a:r>
                        <a:rPr lang="ru-RU" sz="1600" dirty="0">
                          <a:effectLst/>
                        </a:rPr>
                        <a:t>, представляющих собой единое целое и предназначенных для выполнения определенной работы</a:t>
                      </a:r>
                      <a:endParaRPr lang="ru-RU" sz="1600" dirty="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extLst>
                  <a:ext uri="{0D108BD9-81ED-4DB2-BD59-A6C34878D82A}">
                    <a16:rowId xmlns:a16="http://schemas.microsoft.com/office/drawing/2014/main" val="4193598433"/>
                  </a:ext>
                </a:extLst>
              </a:tr>
              <a:tr h="890060">
                <a:tc>
                  <a:txBody>
                    <a:bodyPr/>
                    <a:lstStyle/>
                    <a:p>
                      <a:r>
                        <a:rPr lang="ru-RU" sz="1600">
                          <a:effectLst/>
                        </a:rPr>
                        <a:t>Часть объекта основных средств, стоимость и срок полезного использования которой существенно отличается от стоимости и срока полезного использования объекта в целом</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extLst>
                  <a:ext uri="{0D108BD9-81ED-4DB2-BD59-A6C34878D82A}">
                    <a16:rowId xmlns:a16="http://schemas.microsoft.com/office/drawing/2014/main" val="1832019009"/>
                  </a:ext>
                </a:extLst>
              </a:tr>
              <a:tr h="890060">
                <a:tc>
                  <a:txBody>
                    <a:bodyPr/>
                    <a:lstStyle/>
                    <a:p>
                      <a:r>
                        <a:rPr lang="ru-RU" sz="1600" dirty="0">
                          <a:effectLst/>
                        </a:rPr>
                        <a:t>Существенные по величине затраты организации на проведение ремонта, техосмотра, техобслуживания объектов основных средств с частотой более 12 месяцев или более обычного операционного цикла, превышающего год</a:t>
                      </a:r>
                      <a:endParaRPr lang="ru-RU" sz="1600" dirty="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a:effectLst/>
                        </a:rPr>
                        <a:t> ✓</a:t>
                      </a:r>
                      <a:endParaRPr lang="ru-RU" sz="160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r>
                        <a:rPr lang="ru-RU" sz="1600" dirty="0">
                          <a:effectLst/>
                        </a:rPr>
                        <a:t> нет</a:t>
                      </a:r>
                      <a:endParaRPr lang="ru-RU" sz="1600" dirty="0">
                        <a:effectLst/>
                        <a:latin typeface="Times New Roman" panose="02020603050405020304" pitchFamily="18" charset="0"/>
                        <a:ea typeface="Times New Roman" panose="02020603050405020304" pitchFamily="18" charset="0"/>
                      </a:endParaRPr>
                    </a:p>
                  </a:txBody>
                  <a:tcPr marL="127000" marR="127000" marT="63500" marB="63500"/>
                </a:tc>
                <a:extLst>
                  <a:ext uri="{0D108BD9-81ED-4DB2-BD59-A6C34878D82A}">
                    <a16:rowId xmlns:a16="http://schemas.microsoft.com/office/drawing/2014/main" val="2513631573"/>
                  </a:ext>
                </a:extLst>
              </a:tr>
            </a:tbl>
          </a:graphicData>
        </a:graphic>
      </p:graphicFrame>
      <p:sp>
        <p:nvSpPr>
          <p:cNvPr id="6" name="Rectangle 1">
            <a:extLst>
              <a:ext uri="{FF2B5EF4-FFF2-40B4-BE49-F238E27FC236}">
                <a16:creationId xmlns:a16="http://schemas.microsoft.com/office/drawing/2014/main" id="{8FF7A010-5D37-4F5D-83B5-A1B5F08D02A9}"/>
              </a:ext>
            </a:extLst>
          </p:cNvPr>
          <p:cNvSpPr>
            <a:spLocks noChangeArrowheads="1"/>
          </p:cNvSpPr>
          <p:nvPr/>
        </p:nvSpPr>
        <p:spPr bwMode="auto">
          <a:xfrm>
            <a:off x="272031" y="704369"/>
            <a:ext cx="1291273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prstClr val="black"/>
              </a:solidFill>
              <a:effectLst/>
              <a:uLnTx/>
              <a:uFillTx/>
              <a:latin typeface="Calibri"/>
              <a:ea typeface="+mn-ea"/>
              <a:cs typeface="+mn-cs"/>
            </a:endParaRPr>
          </a:p>
        </p:txBody>
      </p:sp>
      <p:sp>
        <p:nvSpPr>
          <p:cNvPr id="9" name="TextBox 8">
            <a:extLst>
              <a:ext uri="{FF2B5EF4-FFF2-40B4-BE49-F238E27FC236}">
                <a16:creationId xmlns:a16="http://schemas.microsoft.com/office/drawing/2014/main" id="{549C0AC0-CD05-44D9-9D85-DA4833872864}"/>
              </a:ext>
            </a:extLst>
          </p:cNvPr>
          <p:cNvSpPr txBox="1"/>
          <p:nvPr/>
        </p:nvSpPr>
        <p:spPr>
          <a:xfrm>
            <a:off x="447711" y="5327793"/>
            <a:ext cx="11137237" cy="1241622"/>
          </a:xfrm>
          <a:prstGeom prst="rect">
            <a:avLst/>
          </a:prstGeom>
          <a:solidFill>
            <a:schemeClr val="accent1">
              <a:lumMod val="20000"/>
              <a:lumOff val="80000"/>
            </a:schemeClr>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Комплекс конструктивно сочлененных предметов – это один или несколько предметов одного или разного назначения с общими приспособлениями и принадлежностями, общим управлением, смонтированные на одном фундаменте. Каждый входящий в комплекс предмет может выполнять свои функции только в составе комплекса, а не самостоятельно</a:t>
            </a:r>
            <a:endParaRPr kumimoji="0" lang="ru-RU" sz="2667"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46478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549275"/>
            <a:ext cx="11229975" cy="5064125"/>
          </a:xfrm>
          <a:solidFill>
            <a:schemeClr val="bg1"/>
          </a:solidFill>
          <a:ln>
            <a:solidFill>
              <a:schemeClr val="tx1"/>
            </a:solidFill>
            <a:miter lim="800000"/>
            <a:headEnd/>
            <a:tailEnd/>
          </a:ln>
        </p:spPr>
        <p:txBody>
          <a:bodyPr>
            <a:normAutofit lnSpcReduction="10000"/>
          </a:bodyPr>
          <a:lstStyle/>
          <a:p>
            <a:pPr indent="609585"/>
            <a:r>
              <a:rPr lang="ru-RU" sz="2133" dirty="0">
                <a:latin typeface="Times New Roman" panose="02020603050405020304" pitchFamily="18" charset="0"/>
                <a:ea typeface="Times New Roman" panose="02020603050405020304" pitchFamily="18" charset="0"/>
              </a:rPr>
              <a:t>При определении единицы учета основных средств рекомендуется руководствоваться следующим (п. 4 Рекомендации Р-45/2013-ОК Связь "Комплексные основные средства (ЛЭП, ВОЛС)"):</a:t>
            </a:r>
          </a:p>
          <a:p>
            <a:pPr indent="609585"/>
            <a:r>
              <a:rPr lang="ru-RU" sz="2133" dirty="0">
                <a:latin typeface="Times New Roman" panose="02020603050405020304" pitchFamily="18" charset="0"/>
                <a:ea typeface="Times New Roman" panose="02020603050405020304" pitchFamily="18" charset="0"/>
              </a:rPr>
              <a:t>рациональностью ведения бухгалтерского учета. Затраты на учет разукрупненных объектов должны покрываться выгодами от получения информации о наличии и движении таких единиц учета ОС;</a:t>
            </a:r>
          </a:p>
          <a:p>
            <a:pPr indent="609585"/>
            <a:r>
              <a:rPr lang="ru-RU" sz="2133" dirty="0">
                <a:latin typeface="Times New Roman" panose="02020603050405020304" pitchFamily="18" charset="0"/>
                <a:ea typeface="Times New Roman" panose="02020603050405020304" pitchFamily="18" charset="0"/>
              </a:rPr>
              <a:t>существенностью формируемой информации. Существенность единицы учета определяется на основе профессионального суждения;</a:t>
            </a:r>
          </a:p>
          <a:p>
            <a:pPr indent="609585"/>
            <a:r>
              <a:rPr lang="ru-RU" sz="2133" dirty="0">
                <a:latin typeface="Times New Roman" panose="02020603050405020304" pitchFamily="18" charset="0"/>
                <a:ea typeface="Times New Roman" panose="02020603050405020304" pitchFamily="18" charset="0"/>
              </a:rPr>
              <a:t>необходимостью определения срока полезного использования единицы учета основных средств. Существенно отличающиеся сроки использования частей объекта являются основанием для выделения двух и более единиц учета ОС (п. 10 ФСБУ 6/2020);</a:t>
            </a:r>
          </a:p>
          <a:p>
            <a:pPr indent="609585"/>
            <a:r>
              <a:rPr lang="ru-RU" sz="2133" dirty="0">
                <a:latin typeface="Times New Roman" panose="02020603050405020304" pitchFamily="18" charset="0"/>
                <a:ea typeface="Times New Roman" panose="02020603050405020304" pitchFamily="18" charset="0"/>
              </a:rPr>
              <a:t>функциями единицы учета ОС. Если объект состоит из частей, которые по своему характеру и функциям различны, следует выделять отдельные единицы учета ОС. Например, трансформаторная подстанция, состоящая из земельного участка, технологического оборудования, подъездных путей и элементов ограждения, должна состоять как минимум из четырех единиц учета.</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558672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Заголовок 4">
            <a:extLst>
              <a:ext uri="{FF2B5EF4-FFF2-40B4-BE49-F238E27FC236}">
                <a16:creationId xmlns:a16="http://schemas.microsoft.com/office/drawing/2014/main" id="{9D0B96EE-D5F2-4ECA-9FA0-7958312A24E7}"/>
              </a:ext>
            </a:extLst>
          </p:cNvPr>
          <p:cNvSpPr>
            <a:spLocks noGrp="1" noChangeArrowheads="1"/>
          </p:cNvSpPr>
          <p:nvPr>
            <p:ph type="ctrTitle" idx="4294967295"/>
          </p:nvPr>
        </p:nvSpPr>
        <p:spPr>
          <a:xfrm>
            <a:off x="4500563" y="376238"/>
            <a:ext cx="7691437" cy="496887"/>
          </a:xfrm>
        </p:spPr>
        <p:txBody>
          <a:bodyPr/>
          <a:lstStyle/>
          <a:p>
            <a:r>
              <a:rPr lang="ru-RU" altLang="ru-RU" sz="2700" b="1" dirty="0"/>
              <a:t>Новые ФСБУ</a:t>
            </a:r>
          </a:p>
        </p:txBody>
      </p:sp>
      <p:sp>
        <p:nvSpPr>
          <p:cNvPr id="30723" name="Подзаголовок 5">
            <a:extLst>
              <a:ext uri="{FF2B5EF4-FFF2-40B4-BE49-F238E27FC236}">
                <a16:creationId xmlns:a16="http://schemas.microsoft.com/office/drawing/2014/main" id="{6AE809BA-80ED-4B7F-8B24-2DB3B89322EF}"/>
              </a:ext>
            </a:extLst>
          </p:cNvPr>
          <p:cNvSpPr>
            <a:spLocks noGrp="1" noChangeArrowheads="1"/>
          </p:cNvSpPr>
          <p:nvPr>
            <p:ph type="subTitle" idx="4294967295"/>
          </p:nvPr>
        </p:nvSpPr>
        <p:spPr>
          <a:xfrm>
            <a:off x="958850" y="873125"/>
            <a:ext cx="11233150" cy="5608638"/>
          </a:xfrm>
        </p:spPr>
        <p:txBody>
          <a:bodyPr/>
          <a:lstStyle/>
          <a:p>
            <a:r>
              <a:rPr lang="ru-RU" altLang="ru-RU" sz="2400" b="1" dirty="0"/>
              <a:t>•критерий существенности величины затрат на ремонты, технические осмотры, техническое обслуживание ОС, проводимые с периодичностью более 12 месяцев (более обычного операционного цикла, если он превышает 12 месяцев) (п. 10 ФСБУ 6/2020)</a:t>
            </a:r>
          </a:p>
          <a:p>
            <a:r>
              <a:rPr lang="ru-RU" altLang="ru-RU" sz="2400" dirty="0"/>
              <a:t>Затраты на ремонт признаются капитальными вложениями, если эти затраты обеспечат получение в будущем экономических выгод в течение периода более 12 месяцев или обычного операционного цикла, превышающего 12 месяцев (</a:t>
            </a:r>
            <a:r>
              <a:rPr lang="ru-RU" altLang="ru-RU" sz="2400" dirty="0" err="1"/>
              <a:t>пп</a:t>
            </a:r>
            <a:r>
              <a:rPr lang="ru-RU" altLang="ru-RU" sz="2400" dirty="0"/>
              <a:t>. "а" п. 6, </a:t>
            </a:r>
            <a:r>
              <a:rPr lang="ru-RU" altLang="ru-RU" sz="2400" dirty="0" err="1"/>
              <a:t>пп</a:t>
            </a:r>
            <a:r>
              <a:rPr lang="ru-RU" altLang="ru-RU" sz="2400" dirty="0"/>
              <a:t>. "ж" п. 5 ФСБУ 26/2020). Затраты на ремонт, признаваемые капитальными вложениями:</a:t>
            </a:r>
          </a:p>
          <a:p>
            <a:r>
              <a:rPr lang="ru-RU" altLang="ru-RU" sz="2400" dirty="0"/>
              <a:t>•	увеличивают первоначальную стоимость объекта ОС, если межремонтный период ("срок службы" ремонта) существенно не отличается от оставшегося СПИ объекта ОС (п. 24 ФСБУ 6/2020);</a:t>
            </a:r>
          </a:p>
          <a:p>
            <a:r>
              <a:rPr lang="ru-RU" altLang="ru-RU" sz="2400" dirty="0"/>
              <a:t>•	учитываются как отдельный объект ОС, если "срок службы" проведенного ремонта существенно отличается от оставшегося СПИ объекта ОС (п. 10 ФСБУ 6/2020)</a:t>
            </a:r>
          </a:p>
          <a:p>
            <a:endParaRPr lang="ru-RU" altLang="ru-RU" sz="2400" dirty="0"/>
          </a:p>
          <a:p>
            <a:endParaRPr lang="ru-RU" altLang="ru-RU" sz="2400" dirty="0"/>
          </a:p>
          <a:p>
            <a:endParaRPr lang="ru-RU" altLang="ru-RU" sz="2400" dirty="0"/>
          </a:p>
        </p:txBody>
      </p:sp>
    </p:spTree>
    <p:extLst>
      <p:ext uri="{BB962C8B-B14F-4D97-AF65-F5344CB8AC3E}">
        <p14:creationId xmlns:p14="http://schemas.microsoft.com/office/powerpoint/2010/main" val="1787141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Заголовок 4">
            <a:extLst>
              <a:ext uri="{FF2B5EF4-FFF2-40B4-BE49-F238E27FC236}">
                <a16:creationId xmlns:a16="http://schemas.microsoft.com/office/drawing/2014/main" id="{9D0B96EE-D5F2-4ECA-9FA0-7958312A24E7}"/>
              </a:ext>
            </a:extLst>
          </p:cNvPr>
          <p:cNvSpPr>
            <a:spLocks noGrp="1" noChangeArrowheads="1"/>
          </p:cNvSpPr>
          <p:nvPr>
            <p:ph type="ctrTitle" idx="4294967295"/>
          </p:nvPr>
        </p:nvSpPr>
        <p:spPr>
          <a:xfrm>
            <a:off x="0" y="525463"/>
            <a:ext cx="7691438" cy="496887"/>
          </a:xfrm>
        </p:spPr>
        <p:txBody>
          <a:bodyPr/>
          <a:lstStyle/>
          <a:p>
            <a:r>
              <a:rPr lang="ru-RU" altLang="ru-RU" sz="2700" b="1" dirty="0"/>
              <a:t>Новые ФСБУ</a:t>
            </a:r>
          </a:p>
        </p:txBody>
      </p:sp>
      <p:sp>
        <p:nvSpPr>
          <p:cNvPr id="30723" name="Подзаголовок 5">
            <a:extLst>
              <a:ext uri="{FF2B5EF4-FFF2-40B4-BE49-F238E27FC236}">
                <a16:creationId xmlns:a16="http://schemas.microsoft.com/office/drawing/2014/main" id="{6AE809BA-80ED-4B7F-8B24-2DB3B89322EF}"/>
              </a:ext>
            </a:extLst>
          </p:cNvPr>
          <p:cNvSpPr>
            <a:spLocks noGrp="1" noChangeArrowheads="1"/>
          </p:cNvSpPr>
          <p:nvPr>
            <p:ph type="subTitle" idx="4294967295"/>
          </p:nvPr>
        </p:nvSpPr>
        <p:spPr>
          <a:xfrm>
            <a:off x="825500" y="1376363"/>
            <a:ext cx="11366500" cy="5105400"/>
          </a:xfrm>
        </p:spPr>
        <p:txBody>
          <a:bodyPr/>
          <a:lstStyle/>
          <a:p>
            <a:r>
              <a:rPr lang="ru-RU" altLang="ru-RU" sz="2400" i="1" dirty="0"/>
              <a:t>•2.1.3. Самостоятельными инвентарными объектами ОС признаются существенные по величине затраты на проведение ремонта, техосмотра, техобслуживания ОС с частотой более 12 месяцев или более обычного операционного цикла, превышающего 12 месяцев. Величина затрат признается существенной, если она превышает                   процентов первоначальной стоимости основного средства. </a:t>
            </a:r>
            <a:r>
              <a:rPr lang="ru-RU" altLang="ru-RU" sz="2400" i="1" u="sng" dirty="0"/>
              <a:t>( или Величина затрат признается существенной, если она превышает             тыс. руб.)</a:t>
            </a:r>
          </a:p>
          <a:p>
            <a:r>
              <a:rPr lang="ru-RU" altLang="ru-RU" sz="2400" i="1" dirty="0"/>
              <a:t>(Основание: п. 10 ФСБУ 6/2020)</a:t>
            </a:r>
          </a:p>
          <a:p>
            <a:endParaRPr lang="ru-RU" altLang="ru-RU" sz="2400" dirty="0"/>
          </a:p>
          <a:p>
            <a:endParaRPr lang="ru-RU" altLang="ru-RU" sz="2400" dirty="0"/>
          </a:p>
          <a:p>
            <a:endParaRPr lang="ru-RU" altLang="ru-RU" sz="2400" dirty="0"/>
          </a:p>
        </p:txBody>
      </p:sp>
    </p:spTree>
    <p:extLst>
      <p:ext uri="{BB962C8B-B14F-4D97-AF65-F5344CB8AC3E}">
        <p14:creationId xmlns:p14="http://schemas.microsoft.com/office/powerpoint/2010/main" val="721569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lstStyle/>
          <a:p>
            <a:r>
              <a:rPr lang="ru-RU" sz="3733" dirty="0"/>
              <a:t>Группировка основных средств по ФСБУ 6/2020</a:t>
            </a:r>
          </a:p>
        </p:txBody>
      </p:sp>
      <p:sp>
        <p:nvSpPr>
          <p:cNvPr id="3075" name="Rectangle 3"/>
          <p:cNvSpPr>
            <a:spLocks noGrp="1" noChangeArrowheads="1"/>
          </p:cNvSpPr>
          <p:nvPr>
            <p:ph type="body" sz="quarter" idx="4294967295"/>
          </p:nvPr>
        </p:nvSpPr>
        <p:spPr>
          <a:xfrm>
            <a:off x="958850" y="1052513"/>
            <a:ext cx="11233150" cy="5545137"/>
          </a:xfrm>
          <a:solidFill>
            <a:schemeClr val="bg1"/>
          </a:solidFill>
          <a:ln>
            <a:solidFill>
              <a:schemeClr val="tx1"/>
            </a:solidFill>
            <a:miter lim="800000"/>
            <a:headEnd/>
            <a:tailEnd/>
          </a:ln>
        </p:spPr>
        <p:txBody>
          <a:bodyPr/>
          <a:lstStyle/>
          <a:p>
            <a:pPr indent="609585"/>
            <a:r>
              <a:rPr lang="ru-RU" sz="2133" dirty="0">
                <a:latin typeface="Times New Roman" panose="02020603050405020304" pitchFamily="18" charset="0"/>
                <a:ea typeface="Times New Roman" panose="02020603050405020304" pitchFamily="18" charset="0"/>
              </a:rPr>
              <a:t>ФСБУ 6/2020 требует классифицировать основные средства по видам: недвижимость, машины и оборудование, транспорт, производственный и хозяйственный инвентарь и т. д. В рамках одного вида выделите группы – это совокупность объектов, объединенных исходя из сходного характера их использования (п. 11 ФСБУ 6/2020).</a:t>
            </a:r>
          </a:p>
          <a:p>
            <a:pPr indent="609585"/>
            <a:r>
              <a:rPr lang="ru-RU" sz="2133" dirty="0">
                <a:latin typeface="Times New Roman" panose="02020603050405020304" pitchFamily="18" charset="0"/>
                <a:ea typeface="Times New Roman" panose="02020603050405020304" pitchFamily="18" charset="0"/>
              </a:rPr>
              <a:t>Для всех объектов одной группы применяется один способ последующей оценки, способ амортизации (п. 13, 34 ФСБУ 6/2020). По разным же группам можно выбирать разные способы. Таким образом, чем больше групп основных средств, тем больше возможности маневра у компании. Виды и группы объектов основных средств закрепите в учетной политике. В случае сомнений выгоднее сделать больше групп, чем меньше.</a:t>
            </a:r>
          </a:p>
          <a:p>
            <a:pPr indent="609585"/>
            <a:r>
              <a:rPr lang="ru-RU" sz="2133" dirty="0">
                <a:latin typeface="Times New Roman" panose="02020603050405020304" pitchFamily="18" charset="0"/>
                <a:ea typeface="Times New Roman" panose="02020603050405020304" pitchFamily="18" charset="0"/>
              </a:rPr>
              <a:t>Отдельную группу по ФСБУ 6/2020 составляет инвестиционная недвижимость</a:t>
            </a: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036266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lstStyle/>
          <a:p>
            <a:r>
              <a:rPr lang="ru-RU" sz="3733" dirty="0"/>
              <a:t>Инвестиционная недвижимость</a:t>
            </a:r>
          </a:p>
        </p:txBody>
      </p:sp>
      <p:sp>
        <p:nvSpPr>
          <p:cNvPr id="3075" name="Rectangle 3"/>
          <p:cNvSpPr>
            <a:spLocks noGrp="1" noChangeArrowheads="1"/>
          </p:cNvSpPr>
          <p:nvPr>
            <p:ph type="body" sz="quarter" idx="4294967295"/>
          </p:nvPr>
        </p:nvSpPr>
        <p:spPr>
          <a:xfrm>
            <a:off x="0" y="1052513"/>
            <a:ext cx="11061700" cy="5545137"/>
          </a:xfrm>
          <a:solidFill>
            <a:schemeClr val="bg1"/>
          </a:solidFill>
          <a:ln>
            <a:solidFill>
              <a:schemeClr val="tx1"/>
            </a:solidFill>
            <a:miter lim="800000"/>
            <a:headEnd/>
            <a:tailEnd/>
          </a:ln>
        </p:spPr>
        <p:txBody>
          <a:bodyPr/>
          <a:lstStyle/>
          <a:p>
            <a:pPr indent="609585"/>
            <a:r>
              <a:rPr lang="ru-RU" sz="2133" dirty="0">
                <a:latin typeface="Times New Roman" panose="02020603050405020304" pitchFamily="18" charset="0"/>
                <a:ea typeface="Times New Roman" panose="02020603050405020304" pitchFamily="18" charset="0"/>
              </a:rPr>
              <a:t>Инвестиционной признают недвижимость, которая предназначена для сдачи в аренду или получения дохода от прироста ее стоимости (</a:t>
            </a:r>
            <a:r>
              <a:rPr lang="ru-RU" sz="2133" dirty="0" err="1">
                <a:latin typeface="Times New Roman" panose="02020603050405020304" pitchFamily="18" charset="0"/>
                <a:ea typeface="Times New Roman" panose="02020603050405020304" pitchFamily="18" charset="0"/>
              </a:rPr>
              <a:t>абз</a:t>
            </a:r>
            <a:r>
              <a:rPr lang="ru-RU" sz="2133" dirty="0">
                <a:latin typeface="Times New Roman" panose="02020603050405020304" pitchFamily="18" charset="0"/>
                <a:ea typeface="Times New Roman" panose="02020603050405020304" pitchFamily="18" charset="0"/>
              </a:rPr>
              <a:t>. 3 п. 11 ФСБУ 6/2020). С введением этого понятия больше не используют термин «доходные вложения в материальные ценности» в отношении основных средств (информационное сообщение Минфина от 03.11.2020 № ИС-учет-29).</a:t>
            </a:r>
          </a:p>
          <a:p>
            <a:pPr indent="609585"/>
            <a:r>
              <a:rPr lang="ru-RU" sz="2133" dirty="0">
                <a:latin typeface="Times New Roman" panose="02020603050405020304" pitchFamily="18" charset="0"/>
                <a:ea typeface="Times New Roman" panose="02020603050405020304" pitchFamily="18" charset="0"/>
              </a:rPr>
              <a:t>Бухгалтерский учет инвестиционной недвижимости зависит от ее назначения. Если недвижимость передали в финансовую аренду, то учтите ее по ФСБУ 25/2018 «Бухгалтерский учет аренды», а именно спишите с баланса и отразите инвестицию в аренду (п. 32 ФСБУ 25/2018). </a:t>
            </a:r>
          </a:p>
          <a:p>
            <a:pPr indent="609585"/>
            <a:r>
              <a:rPr lang="ru-RU" sz="2133" dirty="0">
                <a:latin typeface="Times New Roman" panose="02020603050405020304" pitchFamily="18" charset="0"/>
                <a:ea typeface="Times New Roman" panose="02020603050405020304" pitchFamily="18" charset="0"/>
              </a:rPr>
              <a:t>Если недвижимость сдаете в операционную аренду или используете для прироста стоимости, то такие объекты выделите в группу «Инвестиционная недвижимость». Их арендодатель учитывает на своем балансе, в отличие от объектов финансовой аренды.</a:t>
            </a:r>
          </a:p>
        </p:txBody>
      </p:sp>
    </p:spTree>
    <p:extLst>
      <p:ext uri="{BB962C8B-B14F-4D97-AF65-F5344CB8AC3E}">
        <p14:creationId xmlns:p14="http://schemas.microsoft.com/office/powerpoint/2010/main" val="378967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lstStyle/>
          <a:p>
            <a:r>
              <a:rPr lang="ru-RU" sz="3733" dirty="0"/>
              <a:t>Инвестиционная недвижимость</a:t>
            </a:r>
          </a:p>
        </p:txBody>
      </p:sp>
      <p:sp>
        <p:nvSpPr>
          <p:cNvPr id="3075" name="Rectangle 3"/>
          <p:cNvSpPr>
            <a:spLocks noGrp="1" noChangeArrowheads="1"/>
          </p:cNvSpPr>
          <p:nvPr>
            <p:ph type="body" sz="quarter" idx="4294967295"/>
          </p:nvPr>
        </p:nvSpPr>
        <p:spPr>
          <a:xfrm>
            <a:off x="0" y="1052513"/>
            <a:ext cx="10736263" cy="5545137"/>
          </a:xfrm>
          <a:solidFill>
            <a:schemeClr val="bg1"/>
          </a:solidFill>
          <a:ln>
            <a:solidFill>
              <a:schemeClr val="tx1"/>
            </a:solidFill>
            <a:miter lim="800000"/>
            <a:headEnd/>
            <a:tailEnd/>
          </a:ln>
        </p:spPr>
        <p:txBody>
          <a:bodyPr/>
          <a:lstStyle/>
          <a:p>
            <a:pPr indent="0">
              <a:buNone/>
            </a:pPr>
            <a:r>
              <a:rPr lang="ru-RU" sz="2133" dirty="0">
                <a:latin typeface="Times New Roman" panose="02020603050405020304" pitchFamily="18" charset="0"/>
                <a:ea typeface="Times New Roman" panose="02020603050405020304" pitchFamily="18" charset="0"/>
              </a:rPr>
              <a:t>Чтобы правильно квалифицировать недвижимость – инвестиционная или нет, используйте МСФО (IAS) 40 «Инвестиционная недвижимость». В пункте 5 МСФО (IAS) 40 указано, что к </a:t>
            </a:r>
            <a:r>
              <a:rPr lang="ru-RU" sz="2133" dirty="0" err="1">
                <a:latin typeface="Times New Roman" panose="02020603050405020304" pitchFamily="18" charset="0"/>
                <a:ea typeface="Times New Roman" panose="02020603050405020304" pitchFamily="18" charset="0"/>
              </a:rPr>
              <a:t>инвестнедвижимости</a:t>
            </a:r>
            <a:r>
              <a:rPr lang="ru-RU" sz="2133" dirty="0">
                <a:latin typeface="Times New Roman" panose="02020603050405020304" pitchFamily="18" charset="0"/>
                <a:ea typeface="Times New Roman" panose="02020603050405020304" pitchFamily="18" charset="0"/>
              </a:rPr>
              <a:t> относится земля, здание или его часть, которую удерживает собственник (или арендатор в качестве актива в форме права пользования) с целью получения арендных платежей и/или с целью получения выгоды от прироста стоимости. Главное, чтобы такая недвижимость не использовалась в производстве или поставке товаров, услуг либо в административных целях, а также не была предназначена для продажи в ходе обычной деятельности.</a:t>
            </a:r>
          </a:p>
          <a:p>
            <a:pPr indent="0">
              <a:buNone/>
            </a:pPr>
            <a:r>
              <a:rPr lang="ru-RU" sz="2133" dirty="0">
                <a:latin typeface="Times New Roman" panose="02020603050405020304" pitchFamily="18" charset="0"/>
                <a:ea typeface="Times New Roman" panose="02020603050405020304" pitchFamily="18" charset="0"/>
              </a:rPr>
              <a:t>Возникает вопрос, к какой группе относить недвижимость, если часть ее компания сдает в операционную аренду, а часть использует для своей деятельности. В данном случае можно обратиться к комиссии по оценке намерения использования основных средств. </a:t>
            </a:r>
          </a:p>
        </p:txBody>
      </p:sp>
    </p:spTree>
    <p:extLst>
      <p:ext uri="{BB962C8B-B14F-4D97-AF65-F5344CB8AC3E}">
        <p14:creationId xmlns:p14="http://schemas.microsoft.com/office/powerpoint/2010/main" val="2251098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lstStyle/>
          <a:p>
            <a:r>
              <a:rPr lang="ru-RU" sz="3733" dirty="0"/>
              <a:t>Инвестиционная недвижимость</a:t>
            </a:r>
          </a:p>
        </p:txBody>
      </p:sp>
      <p:sp>
        <p:nvSpPr>
          <p:cNvPr id="3075" name="Rectangle 3"/>
          <p:cNvSpPr>
            <a:spLocks noGrp="1" noChangeArrowheads="1"/>
          </p:cNvSpPr>
          <p:nvPr>
            <p:ph type="body" sz="quarter" idx="4294967295"/>
          </p:nvPr>
        </p:nvSpPr>
        <p:spPr>
          <a:xfrm>
            <a:off x="511175" y="1052513"/>
            <a:ext cx="11680825" cy="5545137"/>
          </a:xfrm>
          <a:solidFill>
            <a:schemeClr val="bg1"/>
          </a:solidFill>
          <a:ln>
            <a:solidFill>
              <a:schemeClr val="tx1"/>
            </a:solidFill>
            <a:miter lim="800000"/>
            <a:headEnd/>
            <a:tailEnd/>
          </a:ln>
        </p:spPr>
        <p:txBody>
          <a:bodyPr/>
          <a:lstStyle/>
          <a:p>
            <a:pPr indent="0">
              <a:buNone/>
            </a:pPr>
            <a:r>
              <a:rPr lang="ru-RU" sz="2133" dirty="0">
                <a:latin typeface="Times New Roman" panose="02020603050405020304" pitchFamily="18" charset="0"/>
                <a:ea typeface="Times New Roman" panose="02020603050405020304" pitchFamily="18" charset="0"/>
              </a:rPr>
              <a:t>Она оценит планы организации по дальнейшему использованию объекта:</a:t>
            </a:r>
          </a:p>
          <a:p>
            <a:pPr indent="609585"/>
            <a:r>
              <a:rPr lang="ru-RU" sz="2133" dirty="0">
                <a:latin typeface="Times New Roman" panose="02020603050405020304" pitchFamily="18" charset="0"/>
                <a:ea typeface="Times New Roman" panose="02020603050405020304" pitchFamily="18" charset="0"/>
              </a:rPr>
              <a:t>•	какая часть площади сдается в аренду;</a:t>
            </a:r>
          </a:p>
          <a:p>
            <a:pPr indent="609585"/>
            <a:r>
              <a:rPr lang="ru-RU" sz="2133" dirty="0">
                <a:latin typeface="Times New Roman" panose="02020603050405020304" pitchFamily="18" charset="0"/>
                <a:ea typeface="Times New Roman" panose="02020603050405020304" pitchFamily="18" charset="0"/>
              </a:rPr>
              <a:t>•	есть ли планы по изменению условий аренды, например, по сдаче в аренду новых площадей или расторжению уже существующих договоров;</a:t>
            </a:r>
          </a:p>
          <a:p>
            <a:pPr indent="609585"/>
            <a:r>
              <a:rPr lang="ru-RU" sz="2133" dirty="0">
                <a:latin typeface="Times New Roman" panose="02020603050405020304" pitchFamily="18" charset="0"/>
                <a:ea typeface="Times New Roman" panose="02020603050405020304" pitchFamily="18" charset="0"/>
              </a:rPr>
              <a:t>•	какую долю доходов от использования недвижимости приносит именно арендная плата;</a:t>
            </a:r>
          </a:p>
          <a:p>
            <a:pPr indent="609585"/>
            <a:r>
              <a:rPr lang="ru-RU" sz="2133" dirty="0">
                <a:latin typeface="Times New Roman" panose="02020603050405020304" pitchFamily="18" charset="0"/>
                <a:ea typeface="Times New Roman" panose="02020603050405020304" pitchFamily="18" charset="0"/>
              </a:rPr>
              <a:t>•	другие факторы.</a:t>
            </a:r>
          </a:p>
          <a:p>
            <a:pPr indent="0">
              <a:buNone/>
            </a:pPr>
            <a:r>
              <a:rPr lang="ru-RU" sz="2133" dirty="0">
                <a:latin typeface="Times New Roman" panose="02020603050405020304" pitchFamily="18" charset="0"/>
                <a:ea typeface="Times New Roman" panose="02020603050405020304" pitchFamily="18" charset="0"/>
              </a:rPr>
              <a:t>Объект относится к инвестиционной недвижимости, только если его часть для использования в производстве или поставке товаров или оказания услуг либо в административных целях будет незначительной. На основе этого комиссия выносит свое суждение, к какой группе отнести объект: инвестиционной недвижимости или иной группе. Решение комиссии оформите отдельным документом. </a:t>
            </a:r>
          </a:p>
        </p:txBody>
      </p:sp>
    </p:spTree>
    <p:extLst>
      <p:ext uri="{BB962C8B-B14F-4D97-AF65-F5344CB8AC3E}">
        <p14:creationId xmlns:p14="http://schemas.microsoft.com/office/powerpoint/2010/main" val="13965531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066C53-95B5-431D-96A8-7BA37ACB0022}"/>
              </a:ext>
            </a:extLst>
          </p:cNvPr>
          <p:cNvSpPr>
            <a:spLocks noGrp="1"/>
          </p:cNvSpPr>
          <p:nvPr>
            <p:ph type="title" idx="4294967295"/>
          </p:nvPr>
        </p:nvSpPr>
        <p:spPr>
          <a:xfrm>
            <a:off x="271463" y="260350"/>
            <a:ext cx="11920537" cy="660400"/>
          </a:xfrm>
        </p:spPr>
        <p:txBody>
          <a:bodyPr/>
          <a:lstStyle/>
          <a:p>
            <a:r>
              <a:rPr lang="ru-RU" sz="3733" dirty="0"/>
              <a:t>Инвестиционная недвижимость</a:t>
            </a:r>
          </a:p>
        </p:txBody>
      </p:sp>
      <p:sp>
        <p:nvSpPr>
          <p:cNvPr id="3075" name="Rectangle 3"/>
          <p:cNvSpPr>
            <a:spLocks noGrp="1" noChangeArrowheads="1"/>
          </p:cNvSpPr>
          <p:nvPr>
            <p:ph type="body" sz="quarter" idx="4294967295"/>
          </p:nvPr>
        </p:nvSpPr>
        <p:spPr>
          <a:xfrm>
            <a:off x="398463" y="920750"/>
            <a:ext cx="11793537" cy="5937250"/>
          </a:xfrm>
          <a:solidFill>
            <a:schemeClr val="bg1"/>
          </a:solidFill>
          <a:ln>
            <a:solidFill>
              <a:schemeClr val="tx1"/>
            </a:solidFill>
            <a:miter lim="800000"/>
            <a:headEnd/>
            <a:tailEnd/>
          </a:ln>
        </p:spPr>
        <p:txBody>
          <a:bodyPr/>
          <a:lstStyle/>
          <a:p>
            <a:pPr indent="0">
              <a:buNone/>
            </a:pPr>
            <a:r>
              <a:rPr lang="ru-RU" sz="2133" dirty="0">
                <a:latin typeface="Times New Roman" panose="02020603050405020304" pitchFamily="18" charset="0"/>
                <a:ea typeface="Times New Roman" panose="02020603050405020304" pitchFamily="18" charset="0"/>
              </a:rPr>
              <a:t>Бухучет инвестиционной недвижимости имеет следующие особенности:</a:t>
            </a:r>
          </a:p>
          <a:p>
            <a:pPr indent="609585"/>
            <a:r>
              <a:rPr lang="ru-RU" sz="2133" dirty="0">
                <a:latin typeface="Times New Roman" panose="02020603050405020304" pitchFamily="18" charset="0"/>
                <a:ea typeface="Times New Roman" panose="02020603050405020304" pitchFamily="18" charset="0"/>
              </a:rPr>
              <a:t>•	для всех объектов, которые входят в группу инвестиционной недвижимости, надо применять один способ учета: по первоначальной или переоцененной стоимости (п. 21 ФСБУ 6/2020);</a:t>
            </a:r>
          </a:p>
          <a:p>
            <a:pPr indent="609585"/>
            <a:r>
              <a:rPr lang="ru-RU" sz="2133" dirty="0">
                <a:latin typeface="Times New Roman" panose="02020603050405020304" pitchFamily="18" charset="0"/>
                <a:ea typeface="Times New Roman" panose="02020603050405020304" pitchFamily="18" charset="0"/>
              </a:rPr>
              <a:t>•	если назначение объекта, который оценивается по переоцененной стоимости, меняется таким образом, что он перестает или начинает относиться к инвестиционной недвижимости, то его балансовая стоимость на дату изменения его назначения считается его первоначальной стоимостью (п. 26 ФСБУ 6/2020);</a:t>
            </a:r>
          </a:p>
          <a:p>
            <a:pPr indent="609585"/>
            <a:r>
              <a:rPr lang="ru-RU" sz="2133" dirty="0">
                <a:latin typeface="Times New Roman" panose="02020603050405020304" pitchFamily="18" charset="0"/>
                <a:ea typeface="Times New Roman" panose="02020603050405020304" pitchFamily="18" charset="0"/>
              </a:rPr>
              <a:t>•	в </a:t>
            </a:r>
            <a:r>
              <a:rPr lang="ru-RU" sz="2133" dirty="0" err="1">
                <a:latin typeface="Times New Roman" panose="02020603050405020304" pitchFamily="18" charset="0"/>
                <a:ea typeface="Times New Roman" panose="02020603050405020304" pitchFamily="18" charset="0"/>
              </a:rPr>
              <a:t>бухотчетности</a:t>
            </a:r>
            <a:r>
              <a:rPr lang="ru-RU" sz="2133" dirty="0">
                <a:latin typeface="Times New Roman" panose="02020603050405020304" pitchFamily="18" charset="0"/>
                <a:ea typeface="Times New Roman" panose="02020603050405020304" pitchFamily="18" charset="0"/>
              </a:rPr>
              <a:t> балансовая стоимость инвестиционной недвижимости и капвложения в нее показывается отдельно от других ОС или капвложений (подп. «а» п. 45 ФСБУ 6/2020, подп. «а» п. 23 ФСБУ 26/2020).</a:t>
            </a:r>
          </a:p>
          <a:p>
            <a:pPr indent="0">
              <a:buNone/>
            </a:pPr>
            <a:r>
              <a:rPr lang="ru-RU" sz="2133" dirty="0">
                <a:latin typeface="Times New Roman" panose="02020603050405020304" pitchFamily="18" charset="0"/>
                <a:ea typeface="Times New Roman" panose="02020603050405020304" pitchFamily="18" charset="0"/>
              </a:rPr>
              <a:t>Отдельно стоит сказать об учете инвестиционной недвижимости, если организация решила учитывать ее по переоцененной стоимости. В этом случае она не амортизируется и переоценивается до справедливой стоимости на каждую отчетную дату (п. 21 и 28 ФСБУ 6/2020). Но зато ее не нужно проверять на обесценение перед составлением отчетности, Результаты дооценки нужно учитывать на счете 91 как финансовый результат текущего периода (информационное сообщение Минфина от 03.11.2020 № ИС-учет-29). </a:t>
            </a:r>
          </a:p>
        </p:txBody>
      </p:sp>
    </p:spTree>
    <p:extLst>
      <p:ext uri="{BB962C8B-B14F-4D97-AF65-F5344CB8AC3E}">
        <p14:creationId xmlns:p14="http://schemas.microsoft.com/office/powerpoint/2010/main" val="28742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757025" cy="6335712"/>
          </a:xfrm>
          <a:solidFill>
            <a:schemeClr val="bg1"/>
          </a:solidFill>
          <a:ln>
            <a:solidFill>
              <a:schemeClr val="tx1"/>
            </a:solidFill>
            <a:miter lim="800000"/>
            <a:headEnd/>
            <a:tailEnd/>
          </a:ln>
        </p:spPr>
        <p:txBody>
          <a:bodyPr/>
          <a:lstStyle/>
          <a:p>
            <a:pPr algn="ctr"/>
            <a:r>
              <a:rPr lang="ru-RU" sz="2133" b="1" dirty="0">
                <a:latin typeface="Times New Roman" panose="02020603050405020304" pitchFamily="18" charset="0"/>
                <a:ea typeface="Times New Roman" panose="02020603050405020304" pitchFamily="18" charset="0"/>
              </a:rPr>
              <a:t>Как оценивают стоимость</a:t>
            </a:r>
            <a:endParaRPr lang="ru-RU" sz="2133" dirty="0">
              <a:latin typeface="Times New Roman" panose="02020603050405020304" pitchFamily="18" charset="0"/>
              <a:ea typeface="Times New Roman" panose="02020603050405020304" pitchFamily="18" charset="0"/>
            </a:endParaRPr>
          </a:p>
          <a:p>
            <a:pPr indent="0">
              <a:buNone/>
            </a:pPr>
            <a:r>
              <a:rPr lang="ru-RU" sz="2133" dirty="0">
                <a:latin typeface="Times New Roman" panose="02020603050405020304" pitchFamily="18" charset="0"/>
                <a:ea typeface="Times New Roman" panose="02020603050405020304" pitchFamily="18" charset="0"/>
              </a:rPr>
              <a:t>При признании в бухучете объект ОС оценивается по первоначальной стоимости, как и предусматривает ПБУ 6/01. Однако ФСБУ 6/2020 не содержит примерного перечня расходов, которые эту стоимость формируют. По стандарту первоначальная стоимость - это общая сумма связанных с объектом капвложений, которые организация осуществила до признания ОС в бухучете.</a:t>
            </a:r>
          </a:p>
          <a:p>
            <a:pPr indent="609585"/>
            <a:r>
              <a:rPr lang="ru-RU" sz="2133" dirty="0">
                <a:latin typeface="Times New Roman" panose="02020603050405020304" pitchFamily="18" charset="0"/>
                <a:ea typeface="Times New Roman" panose="02020603050405020304" pitchFamily="18" charset="0"/>
              </a:rPr>
              <a:t>А вот после признания объекта можно выбрать, как его оценивать: по первоначальной или по переоцененной стоимости. Причем выбранный способ применяется ко всей группе ОС.</a:t>
            </a:r>
          </a:p>
          <a:p>
            <a:pPr indent="609585"/>
            <a:r>
              <a:rPr lang="ru-RU" sz="2133" dirty="0">
                <a:latin typeface="Times New Roman" panose="02020603050405020304" pitchFamily="18" charset="0"/>
                <a:ea typeface="Times New Roman" panose="02020603050405020304" pitchFamily="18" charset="0"/>
              </a:rPr>
              <a:t>Если выбрана переоцененная стоимость, то стоимость ОС регулярно переоценивается таким образом, чтобы она была равна справедливой стоимости или существенно не отличалась от нее. Последнюю определяют в порядке, установленном МСФО (IFRS) 13.</a:t>
            </a:r>
          </a:p>
          <a:p>
            <a:pPr indent="609585"/>
            <a:r>
              <a:rPr lang="ru-RU" sz="2133" dirty="0">
                <a:latin typeface="Times New Roman" panose="02020603050405020304" pitchFamily="18" charset="0"/>
                <a:ea typeface="Times New Roman" panose="02020603050405020304" pitchFamily="18" charset="0"/>
              </a:rPr>
              <a:t>Первоначальная стоимость по общему правилу не меняется. По ФСБУ 6/2020 ее увеличивают на сумму капвложений, которые связаны с улучшением или восстановлением объекта. Изменить первоначальную стоимость необходимо в момент завершения таких капвложений.</a:t>
            </a:r>
          </a:p>
          <a:p>
            <a:pPr indent="0">
              <a:buNone/>
            </a:pPr>
            <a:r>
              <a:rPr lang="ru-RU" sz="2133" dirty="0">
                <a:latin typeface="Times New Roman" panose="02020603050405020304" pitchFamily="18" charset="0"/>
                <a:ea typeface="Times New Roman" panose="02020603050405020304" pitchFamily="18" charset="0"/>
              </a:rPr>
              <a:t>Следует иметь в виду, что суммы амортизации и обесценения нужно отражать в бухучете отдельно от первоначальной стоимости ОС. Организация обязана проверять объекты на обесценение в порядке, установленном МСФО (IAS) 36.</a:t>
            </a:r>
          </a:p>
          <a:p>
            <a:pPr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0493920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Заголовок 4">
            <a:extLst>
              <a:ext uri="{FF2B5EF4-FFF2-40B4-BE49-F238E27FC236}">
                <a16:creationId xmlns:a16="http://schemas.microsoft.com/office/drawing/2014/main" id="{135DD109-63A3-485A-9930-A9DBCE408100}"/>
              </a:ext>
            </a:extLst>
          </p:cNvPr>
          <p:cNvSpPr>
            <a:spLocks noGrp="1" noChangeArrowheads="1"/>
          </p:cNvSpPr>
          <p:nvPr>
            <p:ph type="ctrTitle" idx="4294967295"/>
          </p:nvPr>
        </p:nvSpPr>
        <p:spPr>
          <a:xfrm>
            <a:off x="0" y="663575"/>
            <a:ext cx="7691438" cy="496888"/>
          </a:xfrm>
        </p:spPr>
        <p:txBody>
          <a:bodyPr/>
          <a:lstStyle/>
          <a:p>
            <a:r>
              <a:rPr lang="ru-RU" altLang="ru-RU" sz="2700" b="1"/>
              <a:t>Новые ФСБУ</a:t>
            </a:r>
          </a:p>
        </p:txBody>
      </p:sp>
      <p:sp>
        <p:nvSpPr>
          <p:cNvPr id="31747" name="Подзаголовок 5">
            <a:extLst>
              <a:ext uri="{FF2B5EF4-FFF2-40B4-BE49-F238E27FC236}">
                <a16:creationId xmlns:a16="http://schemas.microsoft.com/office/drawing/2014/main" id="{9984B079-1717-4280-83DE-14231AE4B013}"/>
              </a:ext>
            </a:extLst>
          </p:cNvPr>
          <p:cNvSpPr>
            <a:spLocks noGrp="1" noChangeArrowheads="1"/>
          </p:cNvSpPr>
          <p:nvPr>
            <p:ph type="subTitle" idx="4294967295"/>
          </p:nvPr>
        </p:nvSpPr>
        <p:spPr>
          <a:xfrm>
            <a:off x="0" y="1527175"/>
            <a:ext cx="10926763" cy="4667250"/>
          </a:xfrm>
        </p:spPr>
        <p:txBody>
          <a:bodyPr/>
          <a:lstStyle/>
          <a:p>
            <a:r>
              <a:rPr lang="ru-RU" altLang="ru-RU" sz="1700" dirty="0"/>
              <a:t> </a:t>
            </a:r>
            <a:r>
              <a:rPr lang="ru-RU" altLang="ru-RU" sz="1700" b="1" dirty="0"/>
              <a:t>•  способ оценки после признания ОС в бухгалтерском учете </a:t>
            </a:r>
            <a:r>
              <a:rPr lang="ru-RU" altLang="ru-RU" sz="1700" dirty="0"/>
              <a:t>- для каждой группы ОС (п. 13 ФСБУ 6/2020);</a:t>
            </a:r>
          </a:p>
          <a:p>
            <a:r>
              <a:rPr lang="ru-RU" altLang="ru-RU" sz="1700" i="1" dirty="0"/>
              <a:t>2.5.1. Все объекты ОС после признания учитываются по первоначальной стоимости, переоценка не производится.</a:t>
            </a:r>
          </a:p>
          <a:p>
            <a:r>
              <a:rPr lang="ru-RU" altLang="ru-RU" sz="1700" i="1" dirty="0"/>
              <a:t>(Основание: </a:t>
            </a:r>
            <a:r>
              <a:rPr lang="ru-RU" altLang="ru-RU" sz="1700" i="1" dirty="0" err="1"/>
              <a:t>пп</a:t>
            </a:r>
            <a:r>
              <a:rPr lang="ru-RU" altLang="ru-RU" sz="1700" i="1" dirty="0"/>
              <a:t>. "а" п. 13 ФСБУ 6/2020)</a:t>
            </a:r>
          </a:p>
          <a:p>
            <a:r>
              <a:rPr lang="ru-RU" altLang="ru-RU" sz="1700" dirty="0"/>
              <a:t>ИЛИ</a:t>
            </a:r>
          </a:p>
          <a:p>
            <a:r>
              <a:rPr lang="ru-RU" altLang="ru-RU" sz="1700" i="1" dirty="0"/>
              <a:t>2.5.1. По переоцененной стоимости учитываются:</a:t>
            </a:r>
          </a:p>
          <a:p>
            <a:r>
              <a:rPr lang="ru-RU" altLang="ru-RU" sz="1700" i="1" dirty="0"/>
              <a:t>- земельные участки;</a:t>
            </a:r>
          </a:p>
          <a:p>
            <a:r>
              <a:rPr lang="ru-RU" altLang="ru-RU" sz="1700" i="1" dirty="0"/>
              <a:t>-  инвестиционная недвижимость.</a:t>
            </a:r>
          </a:p>
          <a:p>
            <a:endParaRPr lang="ru-RU" altLang="ru-RU" sz="1700" dirty="0"/>
          </a:p>
          <a:p>
            <a:r>
              <a:rPr lang="ru-RU" altLang="ru-RU" sz="1700" i="1" dirty="0"/>
              <a:t>2.5.2. Организация, имея право на применение упрощенных способов учета, не проверяет ОС на обесценение.</a:t>
            </a:r>
          </a:p>
          <a:p>
            <a:r>
              <a:rPr lang="ru-RU" altLang="ru-RU" sz="1700" i="1" dirty="0"/>
              <a:t>(Основание: п. 3 ФСБУ 6/2020)</a:t>
            </a:r>
          </a:p>
          <a:p>
            <a:endParaRPr lang="ru-RU" altLang="ru-RU" sz="17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669925" y="357188"/>
            <a:ext cx="11522075" cy="6335712"/>
          </a:xfrm>
          <a:solidFill>
            <a:schemeClr val="bg1"/>
          </a:solidFill>
          <a:ln>
            <a:solidFill>
              <a:schemeClr val="tx1"/>
            </a:solidFill>
            <a:miter lim="800000"/>
            <a:headEnd/>
            <a:tailEnd/>
          </a:ln>
        </p:spPr>
        <p:txBody>
          <a:bodyPr/>
          <a:lstStyle/>
          <a:p>
            <a:pPr indent="609585" algn="ctr"/>
            <a:r>
              <a:rPr lang="ru-RU" sz="2133" b="1" dirty="0">
                <a:latin typeface="Times New Roman" panose="02020603050405020304" pitchFamily="18" charset="0"/>
                <a:ea typeface="Times New Roman" panose="02020603050405020304" pitchFamily="18" charset="0"/>
              </a:rPr>
              <a:t>Первоначальная стоимость</a:t>
            </a:r>
          </a:p>
          <a:p>
            <a:pPr indent="609585"/>
            <a:r>
              <a:rPr lang="ru-RU" sz="2133" dirty="0">
                <a:latin typeface="Times New Roman" panose="02020603050405020304" pitchFamily="18" charset="0"/>
                <a:ea typeface="Times New Roman" panose="02020603050405020304" pitchFamily="18" charset="0"/>
              </a:rPr>
              <a:t>Учет по первоначальной стоимости по ФСБУ 6/2020 аналогичен учету по ПБУ 6/01. Но по новым правилам первоначальная стоимость изменяется не только в случае модернизации или иного улучшения, но и:</a:t>
            </a:r>
          </a:p>
          <a:p>
            <a:pPr indent="609585"/>
            <a:r>
              <a:rPr lang="ru-RU" sz="2133" dirty="0">
                <a:latin typeface="Times New Roman" panose="02020603050405020304" pitchFamily="18" charset="0"/>
                <a:ea typeface="Times New Roman" panose="02020603050405020304" pitchFamily="18" charset="0"/>
              </a:rPr>
              <a:t>•	при корректировке оценочного обязательства, учтенного в составе первоначальной стоимости, например, расходов на демонтаж (п. 23 ФСБУ 6/2020);</a:t>
            </a:r>
          </a:p>
          <a:p>
            <a:pPr indent="609585"/>
            <a:r>
              <a:rPr lang="ru-RU" sz="2133" dirty="0">
                <a:latin typeface="Times New Roman" panose="02020603050405020304" pitchFamily="18" charset="0"/>
                <a:ea typeface="Times New Roman" panose="02020603050405020304" pitchFamily="18" charset="0"/>
              </a:rPr>
              <a:t>•	капвложениях, связанных с улучшением или восстановлением объекта (п. 24 ФСБУ 6/2020). Причем понятия «улучшение» и «восстановление» шире, чем используемые ранее «достройка, дооборудование, реконструкция, модернизация» (п. 14 ПБУ 6/01). Так, к улучшению и восстановлению относят, к примеру, улучшение, восстановление, реконструкцию, замену частей, ремонт, технические осмотры, техническое обслуживание (подп. «ж» п. 5 ФСБУ 26/2020).</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137512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A868FF1-6CBE-724F-055E-CF7DB8DC7B3D}"/>
              </a:ext>
            </a:extLst>
          </p:cNvPr>
          <p:cNvPicPr>
            <a:picLocks noChangeAspect="1"/>
          </p:cNvPicPr>
          <p:nvPr/>
        </p:nvPicPr>
        <p:blipFill>
          <a:blip r:embed="rId2"/>
          <a:stretch>
            <a:fillRect/>
          </a:stretch>
        </p:blipFill>
        <p:spPr>
          <a:xfrm>
            <a:off x="757237" y="547687"/>
            <a:ext cx="10677525" cy="5762625"/>
          </a:xfrm>
          <a:prstGeom prst="rect">
            <a:avLst/>
          </a:prstGeom>
        </p:spPr>
      </p:pic>
    </p:spTree>
    <p:extLst>
      <p:ext uri="{BB962C8B-B14F-4D97-AF65-F5344CB8AC3E}">
        <p14:creationId xmlns:p14="http://schemas.microsoft.com/office/powerpoint/2010/main" val="12261121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CDA43D07-FA45-33B1-D989-D8ACDA3A8A65}"/>
              </a:ext>
            </a:extLst>
          </p:cNvPr>
          <p:cNvPicPr>
            <a:picLocks noChangeAspect="1"/>
          </p:cNvPicPr>
          <p:nvPr/>
        </p:nvPicPr>
        <p:blipFill>
          <a:blip r:embed="rId2"/>
          <a:stretch>
            <a:fillRect/>
          </a:stretch>
        </p:blipFill>
        <p:spPr>
          <a:xfrm>
            <a:off x="598714" y="267856"/>
            <a:ext cx="10559144" cy="3859214"/>
          </a:xfrm>
          <a:prstGeom prst="rect">
            <a:avLst/>
          </a:prstGeom>
        </p:spPr>
      </p:pic>
    </p:spTree>
    <p:extLst>
      <p:ext uri="{BB962C8B-B14F-4D97-AF65-F5344CB8AC3E}">
        <p14:creationId xmlns:p14="http://schemas.microsoft.com/office/powerpoint/2010/main" val="1768301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A7AE3CCD-4566-D604-18A4-E94E3313DAEF}"/>
              </a:ext>
            </a:extLst>
          </p:cNvPr>
          <p:cNvPicPr>
            <a:picLocks noChangeAspect="1"/>
          </p:cNvPicPr>
          <p:nvPr/>
        </p:nvPicPr>
        <p:blipFill>
          <a:blip r:embed="rId2"/>
          <a:stretch>
            <a:fillRect/>
          </a:stretch>
        </p:blipFill>
        <p:spPr>
          <a:xfrm>
            <a:off x="696686" y="870020"/>
            <a:ext cx="11070771" cy="5117960"/>
          </a:xfrm>
          <a:prstGeom prst="rect">
            <a:avLst/>
          </a:prstGeom>
        </p:spPr>
      </p:pic>
    </p:spTree>
    <p:extLst>
      <p:ext uri="{BB962C8B-B14F-4D97-AF65-F5344CB8AC3E}">
        <p14:creationId xmlns:p14="http://schemas.microsoft.com/office/powerpoint/2010/main" val="22520507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905DF4F0-A1A4-9A8B-6D5E-358B83C366E7}"/>
              </a:ext>
            </a:extLst>
          </p:cNvPr>
          <p:cNvPicPr>
            <a:picLocks noChangeAspect="1"/>
          </p:cNvPicPr>
          <p:nvPr/>
        </p:nvPicPr>
        <p:blipFill>
          <a:blip r:embed="rId2"/>
          <a:stretch>
            <a:fillRect/>
          </a:stretch>
        </p:blipFill>
        <p:spPr>
          <a:xfrm>
            <a:off x="391886" y="1704759"/>
            <a:ext cx="11223171" cy="3448482"/>
          </a:xfrm>
          <a:prstGeom prst="rect">
            <a:avLst/>
          </a:prstGeom>
        </p:spPr>
      </p:pic>
    </p:spTree>
    <p:extLst>
      <p:ext uri="{BB962C8B-B14F-4D97-AF65-F5344CB8AC3E}">
        <p14:creationId xmlns:p14="http://schemas.microsoft.com/office/powerpoint/2010/main" val="34853155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527381" y="149163"/>
          <a:ext cx="11041228" cy="4959632"/>
        </p:xfrm>
        <a:graphic>
          <a:graphicData uri="http://schemas.openxmlformats.org/drawingml/2006/table">
            <a:tbl>
              <a:tblPr firstRow="1" firstCol="1" bandRow="1">
                <a:tableStyleId>{5C22544A-7EE6-4342-B048-85BDC9FD1C3A}</a:tableStyleId>
              </a:tblPr>
              <a:tblGrid>
                <a:gridCol w="2760307">
                  <a:extLst>
                    <a:ext uri="{9D8B030D-6E8A-4147-A177-3AD203B41FA5}">
                      <a16:colId xmlns:a16="http://schemas.microsoft.com/office/drawing/2014/main" val="552961824"/>
                    </a:ext>
                  </a:extLst>
                </a:gridCol>
                <a:gridCol w="2760307">
                  <a:extLst>
                    <a:ext uri="{9D8B030D-6E8A-4147-A177-3AD203B41FA5}">
                      <a16:colId xmlns:a16="http://schemas.microsoft.com/office/drawing/2014/main" val="4036762731"/>
                    </a:ext>
                  </a:extLst>
                </a:gridCol>
                <a:gridCol w="2760307">
                  <a:extLst>
                    <a:ext uri="{9D8B030D-6E8A-4147-A177-3AD203B41FA5}">
                      <a16:colId xmlns:a16="http://schemas.microsoft.com/office/drawing/2014/main" val="4241889640"/>
                    </a:ext>
                  </a:extLst>
                </a:gridCol>
                <a:gridCol w="2760307">
                  <a:extLst>
                    <a:ext uri="{9D8B030D-6E8A-4147-A177-3AD203B41FA5}">
                      <a16:colId xmlns:a16="http://schemas.microsoft.com/office/drawing/2014/main" val="2489761983"/>
                    </a:ext>
                  </a:extLst>
                </a:gridCol>
              </a:tblGrid>
              <a:tr h="308861">
                <a:tc rowSpan="2">
                  <a:txBody>
                    <a:bodyPr/>
                    <a:lstStyle/>
                    <a:p>
                      <a:pPr algn="ctr"/>
                      <a:r>
                        <a:rPr lang="ru-RU" sz="1300">
                          <a:effectLst/>
                        </a:rPr>
                        <a:t>Вид затрат</a:t>
                      </a:r>
                      <a:endParaRPr lang="ru-RU" sz="130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300">
                          <a:effectLst/>
                        </a:rPr>
                        <a:t>Первоначальная стоимость</a:t>
                      </a:r>
                      <a:endParaRPr lang="ru-RU" sz="13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32381">
                <a:tc vMerge="1">
                  <a:txBody>
                    <a:bodyPr/>
                    <a:lstStyle/>
                    <a:p>
                      <a:endParaRPr lang="ru-RU"/>
                    </a:p>
                  </a:txBody>
                  <a:tcPr/>
                </a:tc>
                <a:tc>
                  <a:txBody>
                    <a:bodyPr/>
                    <a:lstStyle/>
                    <a:p>
                      <a:pPr algn="ctr"/>
                      <a:r>
                        <a:rPr lang="ru-RU" sz="1400" b="1" dirty="0">
                          <a:effectLst/>
                        </a:rPr>
                        <a:t>Бухучет по ПБУ 6/01 (до 31.12.2021)</a:t>
                      </a:r>
                      <a:endParaRPr lang="ru-RU" sz="14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300" b="1" dirty="0">
                          <a:effectLst/>
                        </a:rPr>
                        <a:t>Бухучет по ФСБУ 26/2020 (с 01.01.2022)</a:t>
                      </a:r>
                      <a:endParaRPr lang="ru-RU" sz="13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300" b="1" dirty="0">
                          <a:effectLst/>
                        </a:rPr>
                        <a:t>Налоговый учет</a:t>
                      </a:r>
                      <a:endParaRPr lang="ru-RU" sz="13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697651">
                <a:tc>
                  <a:txBody>
                    <a:bodyPr/>
                    <a:lstStyle/>
                    <a:p>
                      <a:r>
                        <a:rPr lang="ru-RU" sz="1300" dirty="0">
                          <a:effectLst/>
                        </a:rPr>
                        <a:t>Суммы, уплаченные продавцу или подрядчику, за вычетом НДС и акцизов</a:t>
                      </a:r>
                      <a:endParaRPr lang="ru-RU" sz="13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 </a:t>
                      </a:r>
                      <a:br>
                        <a:rPr lang="ru-RU" sz="1400" dirty="0">
                          <a:effectLst/>
                        </a:rPr>
                      </a:br>
                      <a:r>
                        <a:rPr lang="ru-RU" sz="1400" dirty="0">
                          <a:effectLst/>
                        </a:rPr>
                        <a:t>(</a:t>
                      </a:r>
                      <a:r>
                        <a:rPr lang="ru-RU" sz="1400" u="sng" dirty="0">
                          <a:effectLst/>
                        </a:rPr>
                        <a:t>п. 8 ПБУ 6/01</a:t>
                      </a:r>
                      <a:r>
                        <a:rPr lang="ru-RU" sz="1400" dirty="0">
                          <a:effectLst/>
                        </a:rPr>
                        <a:t>)</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300" dirty="0">
                          <a:effectLst/>
                        </a:rPr>
                        <a:t>+</a:t>
                      </a:r>
                      <a:br>
                        <a:rPr lang="ru-RU" sz="1300" dirty="0">
                          <a:effectLst/>
                        </a:rPr>
                      </a:br>
                      <a:r>
                        <a:rPr lang="ru-RU" sz="1300" dirty="0">
                          <a:effectLst/>
                        </a:rPr>
                        <a:t>(</a:t>
                      </a:r>
                      <a:r>
                        <a:rPr lang="ru-RU" sz="1300" u="sng" dirty="0">
                          <a:effectLst/>
                        </a:rPr>
                        <a:t>подп. «а» п. 10 ФСБУ 26/2020</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300" dirty="0">
                          <a:effectLst/>
                        </a:rPr>
                        <a:t>+</a:t>
                      </a:r>
                      <a:br>
                        <a:rPr lang="ru-RU" sz="1300" dirty="0">
                          <a:effectLst/>
                        </a:rPr>
                      </a:br>
                      <a:r>
                        <a:rPr lang="ru-RU" sz="1300" dirty="0">
                          <a:effectLst/>
                        </a:rPr>
                        <a:t>(</a:t>
                      </a:r>
                      <a:r>
                        <a:rPr lang="ru-RU" sz="1300" u="sng" dirty="0" err="1">
                          <a:effectLst/>
                        </a:rPr>
                        <a:t>абз</a:t>
                      </a:r>
                      <a:r>
                        <a:rPr lang="ru-RU" sz="1300" u="sng" dirty="0">
                          <a:effectLst/>
                        </a:rPr>
                        <a:t>. 2 п. 1 ст. 257 НК</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88052" marR="88052" marT="44025" marB="44025"/>
                </a:tc>
                <a:extLst>
                  <a:ext uri="{0D108BD9-81ED-4DB2-BD59-A6C34878D82A}">
                    <a16:rowId xmlns:a16="http://schemas.microsoft.com/office/drawing/2014/main" val="3979404945"/>
                  </a:ext>
                </a:extLst>
              </a:tr>
              <a:tr h="1121661">
                <a:tc>
                  <a:txBody>
                    <a:bodyPr/>
                    <a:lstStyle/>
                    <a:p>
                      <a:r>
                        <a:rPr lang="ru-RU" sz="1300" dirty="0">
                          <a:effectLst/>
                        </a:rPr>
                        <a:t>Часть стоимости ОС по договору при отсрочке или рассрочке платежа на период, превышающий 12 месяцев или установленный организацией меньший срок, если:</a:t>
                      </a:r>
                      <a:endParaRPr lang="ru-RU" sz="1300"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400">
                          <a:effectLst/>
                        </a:rPr>
                        <a:t> </a:t>
                      </a:r>
                      <a:endParaRPr lang="ru-RU" sz="140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400">
                          <a:effectLst/>
                        </a:rPr>
                        <a:t> </a:t>
                      </a:r>
                      <a:endParaRPr lang="ru-RU" sz="140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400">
                          <a:effectLst/>
                        </a:rPr>
                        <a:t> </a:t>
                      </a:r>
                      <a:endParaRPr lang="ru-RU" sz="140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3292043577"/>
                  </a:ext>
                </a:extLst>
              </a:tr>
              <a:tr h="514771">
                <a:tc>
                  <a:txBody>
                    <a:bodyPr/>
                    <a:lstStyle/>
                    <a:p>
                      <a:pPr marL="342900" lvl="0" indent="-342900">
                        <a:spcAft>
                          <a:spcPts val="515"/>
                        </a:spcAft>
                        <a:buSzPts val="1000"/>
                        <a:buFont typeface="Symbol" panose="05050102010706020507" pitchFamily="18" charset="2"/>
                        <a:buChar char=""/>
                        <a:tabLst>
                          <a:tab pos="457200" algn="l"/>
                        </a:tabLst>
                      </a:pPr>
                      <a:r>
                        <a:rPr lang="ru-RU" sz="1400" dirty="0">
                          <a:effectLst/>
                        </a:rPr>
                        <a:t>ОС не признается </a:t>
                      </a:r>
                      <a:r>
                        <a:rPr lang="ru-RU" sz="1400" u="sng" dirty="0">
                          <a:effectLst/>
                        </a:rPr>
                        <a:t>инвестиционным активом</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Χ</a:t>
                      </a:r>
                      <a:br>
                        <a:rPr lang="ru-RU" sz="1400" dirty="0">
                          <a:effectLst/>
                        </a:rPr>
                      </a:br>
                      <a:r>
                        <a:rPr lang="ru-RU" sz="1400" dirty="0">
                          <a:effectLst/>
                        </a:rPr>
                        <a:t>(</a:t>
                      </a:r>
                      <a:r>
                        <a:rPr lang="ru-RU" sz="1400" u="sng" dirty="0">
                          <a:effectLst/>
                        </a:rPr>
                        <a:t>п. 8 ПБУ 6/01</a:t>
                      </a:r>
                      <a:r>
                        <a:rPr lang="ru-RU" sz="1400" dirty="0">
                          <a:effectLst/>
                        </a:rPr>
                        <a:t>)</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a:t>
                      </a:r>
                      <a:br>
                        <a:rPr lang="ru-RU" sz="1400" dirty="0">
                          <a:effectLst/>
                        </a:rPr>
                      </a:br>
                      <a:r>
                        <a:rPr lang="ru-RU" sz="1400" dirty="0">
                          <a:effectLst/>
                        </a:rPr>
                        <a:t>(</a:t>
                      </a:r>
                      <a:r>
                        <a:rPr lang="ru-RU" sz="1400" u="sng" dirty="0">
                          <a:effectLst/>
                        </a:rPr>
                        <a:t>п. 12 ФСБУ 26/2020</a:t>
                      </a:r>
                      <a:r>
                        <a:rPr lang="ru-RU" sz="1400" dirty="0">
                          <a:effectLst/>
                        </a:rPr>
                        <a:t>)</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Χ</a:t>
                      </a:r>
                      <a:br>
                        <a:rPr lang="ru-RU" sz="1400" dirty="0">
                          <a:effectLst/>
                        </a:rPr>
                      </a:br>
                      <a:r>
                        <a:rPr lang="ru-RU" sz="1400" dirty="0">
                          <a:effectLst/>
                        </a:rPr>
                        <a:t>(</a:t>
                      </a:r>
                      <a:r>
                        <a:rPr lang="ru-RU" sz="1400" u="sng" dirty="0" err="1">
                          <a:effectLst/>
                        </a:rPr>
                        <a:t>абз</a:t>
                      </a:r>
                      <a:r>
                        <a:rPr lang="ru-RU" sz="1400" u="sng" dirty="0">
                          <a:effectLst/>
                        </a:rPr>
                        <a:t>. 2 п. 1 ст. 257 НК</a:t>
                      </a:r>
                      <a:r>
                        <a:rPr lang="ru-RU" sz="1400" dirty="0">
                          <a:effectLst/>
                        </a:rPr>
                        <a:t>)</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extLst>
                  <a:ext uri="{0D108BD9-81ED-4DB2-BD59-A6C34878D82A}">
                    <a16:rowId xmlns:a16="http://schemas.microsoft.com/office/drawing/2014/main" val="3236522585"/>
                  </a:ext>
                </a:extLst>
              </a:tr>
              <a:tr h="728131">
                <a:tc>
                  <a:txBody>
                    <a:bodyPr/>
                    <a:lstStyle/>
                    <a:p>
                      <a:pPr marL="342900" lvl="0" indent="-342900">
                        <a:spcAft>
                          <a:spcPts val="515"/>
                        </a:spcAft>
                        <a:buSzPts val="1000"/>
                        <a:buFont typeface="Symbol" panose="05050102010706020507" pitchFamily="18" charset="2"/>
                        <a:buChar char=""/>
                        <a:tabLst>
                          <a:tab pos="457200" algn="l"/>
                        </a:tabLst>
                      </a:pPr>
                      <a:r>
                        <a:rPr lang="ru-RU" sz="1400" dirty="0">
                          <a:effectLst/>
                        </a:rPr>
                        <a:t>ОС признается </a:t>
                      </a:r>
                      <a:r>
                        <a:rPr lang="ru-RU" sz="1400" u="sng" dirty="0">
                          <a:effectLst/>
                        </a:rPr>
                        <a:t>инвестиционным активом</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Χ</a:t>
                      </a:r>
                      <a:br>
                        <a:rPr lang="ru-RU" sz="1400" dirty="0">
                          <a:effectLst/>
                        </a:rPr>
                      </a:br>
                      <a:r>
                        <a:rPr lang="ru-RU" sz="1400" dirty="0">
                          <a:effectLst/>
                        </a:rPr>
                        <a:t>(</a:t>
                      </a:r>
                      <a:r>
                        <a:rPr lang="ru-RU" sz="1400" u="sng" dirty="0">
                          <a:effectLst/>
                        </a:rPr>
                        <a:t>п. 8 ПБУ 6/01</a:t>
                      </a:r>
                      <a:r>
                        <a:rPr lang="ru-RU" sz="1400" dirty="0">
                          <a:effectLst/>
                        </a:rPr>
                        <a:t>, п. </a:t>
                      </a:r>
                      <a:r>
                        <a:rPr lang="ru-RU" sz="1400" u="sng" dirty="0">
                          <a:effectLst/>
                        </a:rPr>
                        <a:t>7</a:t>
                      </a:r>
                      <a:r>
                        <a:rPr lang="ru-RU" sz="1400" dirty="0">
                          <a:effectLst/>
                        </a:rPr>
                        <a:t>, </a:t>
                      </a:r>
                      <a:r>
                        <a:rPr lang="ru-RU" sz="1400" u="sng" dirty="0">
                          <a:effectLst/>
                        </a:rPr>
                        <a:t>9</a:t>
                      </a:r>
                      <a:r>
                        <a:rPr lang="ru-RU" sz="1400" dirty="0">
                          <a:effectLst/>
                        </a:rPr>
                        <a:t>, </a:t>
                      </a:r>
                      <a:r>
                        <a:rPr lang="ru-RU" sz="1400" u="sng" dirty="0">
                          <a:effectLst/>
                        </a:rPr>
                        <a:t>11</a:t>
                      </a:r>
                      <a:r>
                        <a:rPr lang="ru-RU" sz="1400" dirty="0">
                          <a:effectLst/>
                        </a:rPr>
                        <a:t> ПБУ 15/2008)</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Χ</a:t>
                      </a:r>
                      <a:br>
                        <a:rPr lang="ru-RU" sz="1400" dirty="0">
                          <a:effectLst/>
                        </a:rPr>
                      </a:br>
                      <a:r>
                        <a:rPr lang="ru-RU" sz="1400" dirty="0">
                          <a:effectLst/>
                        </a:rPr>
                        <a:t>(п. </a:t>
                      </a:r>
                      <a:r>
                        <a:rPr lang="ru-RU" sz="1400" u="sng" dirty="0">
                          <a:effectLst/>
                        </a:rPr>
                        <a:t>7</a:t>
                      </a:r>
                      <a:r>
                        <a:rPr lang="ru-RU" sz="1400" dirty="0">
                          <a:effectLst/>
                        </a:rPr>
                        <a:t>, </a:t>
                      </a:r>
                      <a:r>
                        <a:rPr lang="ru-RU" sz="1400" u="sng" dirty="0">
                          <a:effectLst/>
                        </a:rPr>
                        <a:t>9</a:t>
                      </a:r>
                      <a:r>
                        <a:rPr lang="ru-RU" sz="1400" dirty="0">
                          <a:effectLst/>
                        </a:rPr>
                        <a:t>, </a:t>
                      </a:r>
                      <a:r>
                        <a:rPr lang="ru-RU" sz="1400" u="sng" dirty="0">
                          <a:effectLst/>
                        </a:rPr>
                        <a:t>11</a:t>
                      </a:r>
                      <a:r>
                        <a:rPr lang="ru-RU" sz="1400" dirty="0">
                          <a:effectLst/>
                        </a:rPr>
                        <a:t> ПБУ 15/2008)</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tc>
                  <a:txBody>
                    <a:bodyPr/>
                    <a:lstStyle/>
                    <a:p>
                      <a:pPr algn="ctr"/>
                      <a:r>
                        <a:rPr lang="ru-RU" sz="1400" dirty="0">
                          <a:effectLst/>
                        </a:rPr>
                        <a:t>Χ</a:t>
                      </a:r>
                      <a:br>
                        <a:rPr lang="ru-RU" sz="1400" dirty="0">
                          <a:effectLst/>
                        </a:rPr>
                      </a:br>
                      <a:r>
                        <a:rPr lang="ru-RU" sz="1400" dirty="0">
                          <a:effectLst/>
                        </a:rPr>
                        <a:t>(</a:t>
                      </a:r>
                      <a:r>
                        <a:rPr lang="ru-RU" sz="1400" u="sng" dirty="0" err="1">
                          <a:effectLst/>
                        </a:rPr>
                        <a:t>абз</a:t>
                      </a:r>
                      <a:r>
                        <a:rPr lang="ru-RU" sz="1400" u="sng" dirty="0">
                          <a:effectLst/>
                        </a:rPr>
                        <a:t>. 2 п. 1 ст. 257 НК</a:t>
                      </a:r>
                      <a:r>
                        <a:rPr lang="ru-RU" sz="1400" dirty="0">
                          <a:effectLst/>
                        </a:rPr>
                        <a:t>)</a:t>
                      </a:r>
                      <a:endParaRPr lang="ru-RU" sz="1400" dirty="0">
                        <a:effectLst/>
                        <a:latin typeface="Times New Roman" panose="02020603050405020304" pitchFamily="18" charset="0"/>
                        <a:ea typeface="Times New Roman" panose="02020603050405020304" pitchFamily="18" charset="0"/>
                      </a:endParaRPr>
                    </a:p>
                  </a:txBody>
                  <a:tcPr marL="88052" marR="88052" marT="44025" marB="44025"/>
                </a:tc>
                <a:extLst>
                  <a:ext uri="{0D108BD9-81ED-4DB2-BD59-A6C34878D82A}">
                    <a16:rowId xmlns:a16="http://schemas.microsoft.com/office/drawing/2014/main" val="2406532983"/>
                  </a:ext>
                </a:extLst>
              </a:tr>
              <a:tr h="1056175">
                <a:tc>
                  <a:txBody>
                    <a:bodyPr/>
                    <a:lstStyle/>
                    <a:p>
                      <a:r>
                        <a:rPr lang="ru-RU" sz="1300" dirty="0">
                          <a:effectLst/>
                        </a:rPr>
                        <a:t>Скидки, уступки, вычеты, премии, льготы вне зависимости от формы их предоставления, если:</a:t>
                      </a:r>
                    </a:p>
                    <a:p>
                      <a:pPr marL="342900" lvl="0" indent="-342900">
                        <a:spcAft>
                          <a:spcPts val="515"/>
                        </a:spcAft>
                        <a:buSzPts val="1000"/>
                        <a:buFont typeface="Symbol" panose="05050102010706020507" pitchFamily="18" charset="2"/>
                        <a:buChar char=""/>
                        <a:tabLst>
                          <a:tab pos="457200" algn="l"/>
                        </a:tabLst>
                      </a:pPr>
                      <a:r>
                        <a:rPr lang="ru-RU" sz="1400" dirty="0">
                          <a:effectLst/>
                        </a:rPr>
                        <a:t>они меняют цену договора;</a:t>
                      </a:r>
                      <a:endParaRPr lang="ru-RU" sz="1400"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300" dirty="0">
                          <a:effectLst/>
                        </a:rPr>
                        <a:t>–</a:t>
                      </a:r>
                      <a:br>
                        <a:rPr lang="ru-RU" sz="1300" dirty="0">
                          <a:effectLst/>
                        </a:rPr>
                      </a:br>
                      <a:r>
                        <a:rPr lang="ru-RU" sz="1300" dirty="0">
                          <a:effectLst/>
                        </a:rPr>
                        <a:t>(</a:t>
                      </a:r>
                      <a:r>
                        <a:rPr lang="ru-RU" sz="1300" u="sng" dirty="0">
                          <a:effectLst/>
                        </a:rPr>
                        <a:t>п. 8 ПБУ 6/01</a:t>
                      </a:r>
                      <a:r>
                        <a:rPr lang="ru-RU" sz="1300" dirty="0">
                          <a:effectLst/>
                        </a:rPr>
                        <a:t>, </a:t>
                      </a:r>
                      <a:r>
                        <a:rPr lang="ru-RU" sz="1300" u="sng" dirty="0">
                          <a:effectLst/>
                        </a:rPr>
                        <a:t>п. 6.5 ПБУ 10/99</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300" dirty="0">
                          <a:effectLst/>
                        </a:rPr>
                        <a:t>–</a:t>
                      </a:r>
                      <a:br>
                        <a:rPr lang="ru-RU" sz="1300" dirty="0">
                          <a:effectLst/>
                        </a:rPr>
                      </a:br>
                      <a:r>
                        <a:rPr lang="ru-RU" sz="1300" dirty="0">
                          <a:effectLst/>
                        </a:rPr>
                        <a:t>(</a:t>
                      </a:r>
                      <a:r>
                        <a:rPr lang="ru-RU" sz="1300" u="sng" dirty="0">
                          <a:effectLst/>
                        </a:rPr>
                        <a:t>подп. «б» п. 11 ФСБУ 26/2020</a:t>
                      </a:r>
                      <a:r>
                        <a:rPr lang="ru-RU" sz="1300" dirty="0">
                          <a:effectLst/>
                        </a:rPr>
                        <a:t>, </a:t>
                      </a:r>
                      <a:r>
                        <a:rPr lang="ru-RU" sz="1300" u="sng" dirty="0">
                          <a:effectLst/>
                        </a:rPr>
                        <a:t>п. 6.5 ПБУ 10/99</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300" dirty="0">
                          <a:effectLst/>
                        </a:rPr>
                        <a:t>–</a:t>
                      </a:r>
                      <a:br>
                        <a:rPr lang="ru-RU" sz="1300" dirty="0">
                          <a:effectLst/>
                        </a:rPr>
                      </a:br>
                      <a:r>
                        <a:rPr lang="ru-RU" sz="1300" dirty="0">
                          <a:effectLst/>
                        </a:rPr>
                        <a:t>(</a:t>
                      </a:r>
                      <a:r>
                        <a:rPr lang="ru-RU" sz="1300" u="sng" dirty="0" err="1">
                          <a:effectLst/>
                        </a:rPr>
                        <a:t>абз</a:t>
                      </a:r>
                      <a:r>
                        <a:rPr lang="ru-RU" sz="1300" u="sng" dirty="0">
                          <a:effectLst/>
                        </a:rPr>
                        <a:t>. 2 п. 1 ст. 257 НК</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3690891973"/>
                  </a:ext>
                </a:extLst>
              </a:tr>
            </a:tbl>
          </a:graphicData>
        </a:graphic>
      </p:graphicFrame>
      <p:graphicFrame>
        <p:nvGraphicFramePr>
          <p:cNvPr id="2" name="Таблица 1">
            <a:extLst>
              <a:ext uri="{FF2B5EF4-FFF2-40B4-BE49-F238E27FC236}">
                <a16:creationId xmlns:a16="http://schemas.microsoft.com/office/drawing/2014/main" id="{A0D9CAE3-0964-474D-9EE9-2F52C9FF68EC}"/>
              </a:ext>
            </a:extLst>
          </p:cNvPr>
          <p:cNvGraphicFramePr>
            <a:graphicFrameLocks noGrp="1"/>
          </p:cNvGraphicFramePr>
          <p:nvPr/>
        </p:nvGraphicFramePr>
        <p:xfrm>
          <a:off x="527381" y="5108795"/>
          <a:ext cx="11041228" cy="736600"/>
        </p:xfrm>
        <a:graphic>
          <a:graphicData uri="http://schemas.openxmlformats.org/drawingml/2006/table">
            <a:tbl>
              <a:tblPr firstRow="1" firstCol="1" bandRow="1">
                <a:tableStyleId>{5C22544A-7EE6-4342-B048-85BDC9FD1C3A}</a:tableStyleId>
              </a:tblPr>
              <a:tblGrid>
                <a:gridCol w="2760307">
                  <a:extLst>
                    <a:ext uri="{9D8B030D-6E8A-4147-A177-3AD203B41FA5}">
                      <a16:colId xmlns:a16="http://schemas.microsoft.com/office/drawing/2014/main" val="1604712149"/>
                    </a:ext>
                  </a:extLst>
                </a:gridCol>
                <a:gridCol w="2760307">
                  <a:extLst>
                    <a:ext uri="{9D8B030D-6E8A-4147-A177-3AD203B41FA5}">
                      <a16:colId xmlns:a16="http://schemas.microsoft.com/office/drawing/2014/main" val="766861238"/>
                    </a:ext>
                  </a:extLst>
                </a:gridCol>
                <a:gridCol w="2760307">
                  <a:extLst>
                    <a:ext uri="{9D8B030D-6E8A-4147-A177-3AD203B41FA5}">
                      <a16:colId xmlns:a16="http://schemas.microsoft.com/office/drawing/2014/main" val="103171356"/>
                    </a:ext>
                  </a:extLst>
                </a:gridCol>
                <a:gridCol w="2760307">
                  <a:extLst>
                    <a:ext uri="{9D8B030D-6E8A-4147-A177-3AD203B41FA5}">
                      <a16:colId xmlns:a16="http://schemas.microsoft.com/office/drawing/2014/main" val="52649999"/>
                    </a:ext>
                  </a:extLst>
                </a:gridCol>
              </a:tblGrid>
              <a:tr h="736600">
                <a:tc>
                  <a:txBody>
                    <a:bodyPr/>
                    <a:lstStyle/>
                    <a:p>
                      <a:pPr marL="342900" lvl="0" indent="-342900">
                        <a:spcAft>
                          <a:spcPts val="515"/>
                        </a:spcAft>
                        <a:buSzPts val="1000"/>
                        <a:buFont typeface="Symbol" panose="05050102010706020507" pitchFamily="18" charset="2"/>
                        <a:buChar char=""/>
                        <a:tabLst>
                          <a:tab pos="457200" algn="l"/>
                        </a:tabLst>
                      </a:pPr>
                      <a:r>
                        <a:rPr lang="ru-RU" sz="1300" dirty="0">
                          <a:effectLst/>
                        </a:rPr>
                        <a:t>они предоставлены после учета объекта на счете 01 и не меняют цену договора</a:t>
                      </a:r>
                      <a:endParaRPr lang="ru-RU" sz="1300" dirty="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pPr algn="ctr"/>
                      <a:r>
                        <a:rPr lang="ru-RU" sz="1300" b="0" dirty="0">
                          <a:solidFill>
                            <a:schemeClr val="tx1"/>
                          </a:solidFill>
                          <a:effectLst/>
                        </a:rPr>
                        <a:t>–</a:t>
                      </a:r>
                      <a:br>
                        <a:rPr lang="ru-RU" sz="1300" b="0" dirty="0">
                          <a:solidFill>
                            <a:schemeClr val="tx1"/>
                          </a:solidFill>
                          <a:effectLst/>
                        </a:rPr>
                      </a:br>
                      <a:r>
                        <a:rPr lang="ru-RU" sz="1300" b="0" dirty="0">
                          <a:solidFill>
                            <a:schemeClr val="tx1"/>
                          </a:solidFill>
                          <a:effectLst/>
                        </a:rPr>
                        <a:t>(</a:t>
                      </a:r>
                      <a:r>
                        <a:rPr lang="ru-RU" sz="1300" b="0" u="sng" dirty="0">
                          <a:solidFill>
                            <a:schemeClr val="tx1"/>
                          </a:solidFill>
                          <a:effectLst/>
                        </a:rPr>
                        <a:t>п. 8 ПБУ 6/01</a:t>
                      </a:r>
                      <a:r>
                        <a:rPr lang="ru-RU" sz="1300" b="0" dirty="0">
                          <a:solidFill>
                            <a:schemeClr val="tx1"/>
                          </a:solidFill>
                          <a:effectLst/>
                        </a:rPr>
                        <a:t>, </a:t>
                      </a:r>
                      <a:r>
                        <a:rPr lang="ru-RU" sz="1300" b="0" u="sng" dirty="0">
                          <a:solidFill>
                            <a:schemeClr val="tx1"/>
                          </a:solidFill>
                          <a:effectLst/>
                        </a:rPr>
                        <a:t>п. 6.5 ПБУ 10/99</a:t>
                      </a:r>
                      <a:r>
                        <a:rPr lang="ru-RU" sz="1300" b="0" dirty="0">
                          <a:solidFill>
                            <a:schemeClr val="tx1"/>
                          </a:solidFill>
                          <a:effectLst/>
                        </a:rPr>
                        <a:t>)</a:t>
                      </a:r>
                      <a:endParaRPr lang="ru-RU" sz="1300" b="0" dirty="0">
                        <a:solidFill>
                          <a:schemeClr val="tx1"/>
                        </a:solidFill>
                        <a:effectLst/>
                        <a:latin typeface="Times New Roman" panose="02020603050405020304" pitchFamily="18" charset="0"/>
                        <a:ea typeface="Times New Roman" panose="02020603050405020304" pitchFamily="18" charset="0"/>
                      </a:endParaRPr>
                    </a:p>
                  </a:txBody>
                  <a:tcPr marL="127000" marR="127000" marT="63500" marB="63500">
                    <a:solidFill>
                      <a:schemeClr val="accent1">
                        <a:lumMod val="40000"/>
                        <a:lumOff val="60000"/>
                      </a:schemeClr>
                    </a:solidFill>
                  </a:tcPr>
                </a:tc>
                <a:tc>
                  <a:txBody>
                    <a:bodyPr/>
                    <a:lstStyle/>
                    <a:p>
                      <a:pPr algn="ctr"/>
                      <a:r>
                        <a:rPr lang="ru-RU" sz="1300" b="0" dirty="0">
                          <a:solidFill>
                            <a:schemeClr val="tx1"/>
                          </a:solidFill>
                          <a:effectLst/>
                        </a:rPr>
                        <a:t>–</a:t>
                      </a:r>
                      <a:br>
                        <a:rPr lang="ru-RU" sz="1300" b="0" dirty="0">
                          <a:solidFill>
                            <a:schemeClr val="tx1"/>
                          </a:solidFill>
                          <a:effectLst/>
                        </a:rPr>
                      </a:br>
                      <a:r>
                        <a:rPr lang="ru-RU" sz="1300" b="0" dirty="0">
                          <a:solidFill>
                            <a:schemeClr val="tx1"/>
                          </a:solidFill>
                          <a:effectLst/>
                        </a:rPr>
                        <a:t>(</a:t>
                      </a:r>
                      <a:r>
                        <a:rPr lang="ru-RU" sz="1300" b="0" u="sng" dirty="0">
                          <a:solidFill>
                            <a:schemeClr val="tx1"/>
                          </a:solidFill>
                          <a:effectLst/>
                        </a:rPr>
                        <a:t>подп. «б» п. 11 ФСБУ 26/2020</a:t>
                      </a:r>
                      <a:r>
                        <a:rPr lang="ru-RU" sz="1300" b="0" dirty="0">
                          <a:solidFill>
                            <a:schemeClr val="tx1"/>
                          </a:solidFill>
                          <a:effectLst/>
                        </a:rPr>
                        <a:t>, </a:t>
                      </a:r>
                      <a:r>
                        <a:rPr lang="ru-RU" sz="1300" b="0" u="sng" dirty="0">
                          <a:solidFill>
                            <a:schemeClr val="tx1"/>
                          </a:solidFill>
                          <a:effectLst/>
                        </a:rPr>
                        <a:t>п. 6.5 ПБУ 10/99</a:t>
                      </a:r>
                      <a:r>
                        <a:rPr lang="ru-RU" sz="1300" b="0" dirty="0">
                          <a:solidFill>
                            <a:schemeClr val="tx1"/>
                          </a:solidFill>
                          <a:effectLst/>
                        </a:rPr>
                        <a:t>)</a:t>
                      </a:r>
                      <a:endParaRPr lang="ru-RU" sz="1300" b="0" dirty="0">
                        <a:solidFill>
                          <a:schemeClr val="tx1"/>
                        </a:solidFill>
                        <a:effectLst/>
                        <a:latin typeface="Times New Roman" panose="02020603050405020304" pitchFamily="18" charset="0"/>
                        <a:ea typeface="Times New Roman" panose="02020603050405020304" pitchFamily="18" charset="0"/>
                      </a:endParaRPr>
                    </a:p>
                  </a:txBody>
                  <a:tcPr marL="127000" marR="127000" marT="63500" marB="63500">
                    <a:solidFill>
                      <a:schemeClr val="accent1">
                        <a:lumMod val="40000"/>
                        <a:lumOff val="60000"/>
                      </a:schemeClr>
                    </a:solidFill>
                  </a:tcPr>
                </a:tc>
                <a:tc>
                  <a:txBody>
                    <a:bodyPr/>
                    <a:lstStyle/>
                    <a:p>
                      <a:pPr algn="ctr"/>
                      <a:r>
                        <a:rPr lang="ru-RU" sz="1300" b="0" dirty="0">
                          <a:solidFill>
                            <a:schemeClr val="tx1"/>
                          </a:solidFill>
                          <a:effectLst/>
                        </a:rPr>
                        <a:t>Χ</a:t>
                      </a:r>
                      <a:br>
                        <a:rPr lang="ru-RU" sz="1300" b="0" dirty="0">
                          <a:solidFill>
                            <a:schemeClr val="tx1"/>
                          </a:solidFill>
                          <a:effectLst/>
                        </a:rPr>
                      </a:br>
                      <a:r>
                        <a:rPr lang="ru-RU" sz="1300" b="0" dirty="0">
                          <a:solidFill>
                            <a:schemeClr val="tx1"/>
                          </a:solidFill>
                          <a:effectLst/>
                        </a:rPr>
                        <a:t>(</a:t>
                      </a:r>
                      <a:r>
                        <a:rPr lang="ru-RU" sz="1300" b="0" u="sng" dirty="0" err="1">
                          <a:solidFill>
                            <a:schemeClr val="tx1"/>
                          </a:solidFill>
                          <a:effectLst/>
                        </a:rPr>
                        <a:t>абз</a:t>
                      </a:r>
                      <a:r>
                        <a:rPr lang="ru-RU" sz="1300" b="0" u="sng" dirty="0">
                          <a:solidFill>
                            <a:schemeClr val="tx1"/>
                          </a:solidFill>
                          <a:effectLst/>
                        </a:rPr>
                        <a:t>. 2 п. 1 ст. 257</a:t>
                      </a:r>
                      <a:r>
                        <a:rPr lang="ru-RU" sz="1300" b="0" dirty="0">
                          <a:solidFill>
                            <a:schemeClr val="tx1"/>
                          </a:solidFill>
                          <a:effectLst/>
                        </a:rPr>
                        <a:t>, </a:t>
                      </a:r>
                      <a:r>
                        <a:rPr lang="ru-RU" sz="1300" b="0" u="sng" dirty="0">
                          <a:solidFill>
                            <a:schemeClr val="tx1"/>
                          </a:solidFill>
                          <a:effectLst/>
                        </a:rPr>
                        <a:t>п. 8 ст. 250</a:t>
                      </a:r>
                      <a:r>
                        <a:rPr lang="ru-RU" sz="1300" b="0" dirty="0">
                          <a:solidFill>
                            <a:schemeClr val="tx1"/>
                          </a:solidFill>
                          <a:effectLst/>
                        </a:rPr>
                        <a:t> НК – внереализационный доход)</a:t>
                      </a:r>
                      <a:endParaRPr lang="ru-RU" sz="1300" b="0" dirty="0">
                        <a:solidFill>
                          <a:schemeClr val="tx1"/>
                        </a:solidFill>
                        <a:effectLst/>
                        <a:latin typeface="Times New Roman" panose="02020603050405020304" pitchFamily="18" charset="0"/>
                        <a:ea typeface="Times New Roman" panose="02020603050405020304" pitchFamily="18" charset="0"/>
                      </a:endParaRPr>
                    </a:p>
                  </a:txBody>
                  <a:tcPr marL="127000" marR="127000" marT="63500" marB="63500">
                    <a:solidFill>
                      <a:schemeClr val="accent1">
                        <a:lumMod val="40000"/>
                        <a:lumOff val="60000"/>
                      </a:schemeClr>
                    </a:solidFill>
                  </a:tcPr>
                </a:tc>
                <a:extLst>
                  <a:ext uri="{0D108BD9-81ED-4DB2-BD59-A6C34878D82A}">
                    <a16:rowId xmlns:a16="http://schemas.microsoft.com/office/drawing/2014/main" val="4146369206"/>
                  </a:ext>
                </a:extLst>
              </a:tr>
            </a:tbl>
          </a:graphicData>
        </a:graphic>
      </p:graphicFrame>
    </p:spTree>
    <p:extLst>
      <p:ext uri="{BB962C8B-B14F-4D97-AF65-F5344CB8AC3E}">
        <p14:creationId xmlns:p14="http://schemas.microsoft.com/office/powerpoint/2010/main" val="19111131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3"/>
          <a:ext cx="11617291" cy="5868285"/>
        </p:xfrm>
        <a:graphic>
          <a:graphicData uri="http://schemas.openxmlformats.org/drawingml/2006/table">
            <a:tbl>
              <a:tblPr firstRow="1" firstCol="1" bandRow="1">
                <a:tableStyleId>{5C22544A-7EE6-4342-B048-85BDC9FD1C3A}</a:tableStyleId>
              </a:tblPr>
              <a:tblGrid>
                <a:gridCol w="3737737">
                  <a:extLst>
                    <a:ext uri="{9D8B030D-6E8A-4147-A177-3AD203B41FA5}">
                      <a16:colId xmlns:a16="http://schemas.microsoft.com/office/drawing/2014/main" val="552961824"/>
                    </a:ext>
                  </a:extLst>
                </a:gridCol>
                <a:gridCol w="2070908">
                  <a:extLst>
                    <a:ext uri="{9D8B030D-6E8A-4147-A177-3AD203B41FA5}">
                      <a16:colId xmlns:a16="http://schemas.microsoft.com/office/drawing/2014/main" val="4036762731"/>
                    </a:ext>
                  </a:extLst>
                </a:gridCol>
                <a:gridCol w="2904323">
                  <a:extLst>
                    <a:ext uri="{9D8B030D-6E8A-4147-A177-3AD203B41FA5}">
                      <a16:colId xmlns:a16="http://schemas.microsoft.com/office/drawing/2014/main" val="4241889640"/>
                    </a:ext>
                  </a:extLst>
                </a:gridCol>
                <a:gridCol w="2904323">
                  <a:extLst>
                    <a:ext uri="{9D8B030D-6E8A-4147-A177-3AD203B41FA5}">
                      <a16:colId xmlns:a16="http://schemas.microsoft.com/office/drawing/2014/main" val="2489761983"/>
                    </a:ext>
                  </a:extLst>
                </a:gridCol>
              </a:tblGrid>
              <a:tr h="349501">
                <a:tc rowSpan="2">
                  <a:txBody>
                    <a:bodyPr/>
                    <a:lstStyle/>
                    <a:p>
                      <a:pPr algn="ctr"/>
                      <a:r>
                        <a:rPr lang="ru-RU" sz="1600">
                          <a:effectLst/>
                        </a:rPr>
                        <a:t>Вид затрат</a:t>
                      </a:r>
                      <a:endParaRPr lang="ru-RU" sz="160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600">
                          <a:effectLst/>
                        </a:rPr>
                        <a:t>Первоначальная стоимость</a:t>
                      </a:r>
                      <a:endParaRPr lang="ru-RU" sz="16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93341">
                <a:tc vMerge="1">
                  <a:txBody>
                    <a:bodyPr/>
                    <a:lstStyle/>
                    <a:p>
                      <a:endParaRPr lang="ru-RU"/>
                    </a:p>
                  </a:txBody>
                  <a:tcPr/>
                </a:tc>
                <a:tc>
                  <a:txBody>
                    <a:bodyPr/>
                    <a:lstStyle/>
                    <a:p>
                      <a:pPr algn="ctr"/>
                      <a:r>
                        <a:rPr lang="ru-RU" sz="1600" b="1" dirty="0">
                          <a:effectLst/>
                        </a:rPr>
                        <a:t>Бухучет по ПБУ 6/01 (до 31.12.2021)</a:t>
                      </a:r>
                      <a:endParaRPr lang="ru-RU" sz="16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600" b="1" dirty="0">
                          <a:effectLst/>
                        </a:rPr>
                        <a:t>Бухучет по ФСБУ 26/2020 (с 01.01.2022)</a:t>
                      </a:r>
                      <a:endParaRPr lang="ru-RU" sz="16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600" b="1" dirty="0">
                          <a:effectLst/>
                        </a:rPr>
                        <a:t>Налоговый учет</a:t>
                      </a:r>
                      <a:endParaRPr lang="ru-RU" sz="16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2138680">
                <a:tc>
                  <a:txBody>
                    <a:bodyPr/>
                    <a:lstStyle/>
                    <a:p>
                      <a:r>
                        <a:rPr lang="ru-RU" sz="1500" dirty="0">
                          <a:effectLst/>
                          <a:latin typeface="Times New Roman" panose="02020603050405020304" pitchFamily="18" charset="0"/>
                          <a:ea typeface="Times New Roman" panose="02020603050405020304" pitchFamily="18" charset="0"/>
                        </a:rPr>
                        <a:t>Оценочное обязательство по будущему демонтажу, утилизации имущества и восстановлению окружающей среды и т. п.</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 8 ПБУ 8/2010</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Рекомендации по проведению аудита</a:t>
                      </a:r>
                      <a:r>
                        <a:rPr lang="ru-RU" sz="1500" dirty="0">
                          <a:solidFill>
                            <a:schemeClr val="tx1"/>
                          </a:solidFill>
                          <a:effectLst/>
                          <a:latin typeface="Times New Roman" panose="02020603050405020304" pitchFamily="18" charset="0"/>
                          <a:ea typeface="Times New Roman" panose="02020603050405020304" pitchFamily="18" charset="0"/>
                        </a:rPr>
                        <a:t>, приложение к </a:t>
                      </a:r>
                      <a:r>
                        <a:rPr lang="ru-RU" sz="1500" u="sng" dirty="0">
                          <a:solidFill>
                            <a:schemeClr val="tx1"/>
                          </a:solidFill>
                          <a:effectLst/>
                          <a:latin typeface="Times New Roman" panose="02020603050405020304" pitchFamily="18" charset="0"/>
                          <a:ea typeface="Times New Roman" panose="02020603050405020304" pitchFamily="18" charset="0"/>
                        </a:rPr>
                        <a:t>письму Минфина от 09.01.2013 № 07-02-18/01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«ж» п. 10 ФСБУ 26/2020</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 8 ПБУ 8/2010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Χ</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(не формируют)</a:t>
                      </a:r>
                    </a:p>
                  </a:txBody>
                  <a:tcPr marL="127000" marR="127000" marT="63500" marB="63500"/>
                </a:tc>
                <a:extLst>
                  <a:ext uri="{0D108BD9-81ED-4DB2-BD59-A6C34878D82A}">
                    <a16:rowId xmlns:a16="http://schemas.microsoft.com/office/drawing/2014/main" val="3979404945"/>
                  </a:ext>
                </a:extLst>
              </a:tr>
              <a:tr h="658241">
                <a:tc>
                  <a:txBody>
                    <a:bodyPr/>
                    <a:lstStyle/>
                    <a:p>
                      <a:r>
                        <a:rPr lang="ru-RU" sz="1500">
                          <a:effectLst/>
                          <a:latin typeface="Times New Roman" panose="02020603050405020304" pitchFamily="18" charset="0"/>
                          <a:ea typeface="Times New Roman" panose="02020603050405020304" pitchFamily="18" charset="0"/>
                        </a:rPr>
                        <a:t>Стоимость активов, используемых при создании или сооружении ОС</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«б» п. 10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ст. 254</a:t>
                      </a:r>
                      <a:r>
                        <a:rPr lang="ru-RU" sz="1500" dirty="0">
                          <a:solidFill>
                            <a:schemeClr val="tx1"/>
                          </a:solidFill>
                          <a:effectLst/>
                          <a:latin typeface="Times New Roman" panose="02020603050405020304" pitchFamily="18" charset="0"/>
                          <a:ea typeface="Times New Roman" panose="02020603050405020304" pitchFamily="18" charset="0"/>
                        </a:rPr>
                        <a:t> НК)</a:t>
                      </a:r>
                    </a:p>
                  </a:txBody>
                  <a:tcPr marL="127000" marR="127000" marT="63500" marB="63500"/>
                </a:tc>
                <a:extLst>
                  <a:ext uri="{0D108BD9-81ED-4DB2-BD59-A6C34878D82A}">
                    <a16:rowId xmlns:a16="http://schemas.microsoft.com/office/drawing/2014/main" val="3292043577"/>
                  </a:ext>
                </a:extLst>
              </a:tr>
              <a:tr h="797560">
                <a:tc>
                  <a:txBody>
                    <a:bodyPr/>
                    <a:lstStyle/>
                    <a:p>
                      <a:r>
                        <a:rPr lang="ru-RU" sz="1500">
                          <a:effectLst/>
                          <a:latin typeface="Times New Roman" panose="02020603050405020304" pitchFamily="18" charset="0"/>
                          <a:ea typeface="Times New Roman" panose="02020603050405020304" pitchFamily="18" charset="0"/>
                        </a:rPr>
                        <a:t>Амортизация активов, используемых при создании или сооружении ОС</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подп. </a:t>
                      </a:r>
                      <a:r>
                        <a:rPr lang="ru-RU" sz="1500" u="sng" dirty="0">
                          <a:solidFill>
                            <a:schemeClr val="tx1"/>
                          </a:solidFill>
                          <a:effectLst/>
                          <a:latin typeface="Times New Roman" panose="02020603050405020304" pitchFamily="18" charset="0"/>
                          <a:ea typeface="Times New Roman" panose="02020603050405020304" pitchFamily="18" charset="0"/>
                        </a:rPr>
                        <a:t>«в» п. 10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подп. 3 п. 2 ст. 253</a:t>
                      </a:r>
                      <a:r>
                        <a:rPr lang="ru-RU" sz="1500" dirty="0">
                          <a:solidFill>
                            <a:schemeClr val="tx1"/>
                          </a:solidFill>
                          <a:effectLst/>
                          <a:latin typeface="Times New Roman" panose="02020603050405020304" pitchFamily="18" charset="0"/>
                          <a:ea typeface="Times New Roman" panose="02020603050405020304" pitchFamily="18" charset="0"/>
                        </a:rPr>
                        <a:t> НК)</a:t>
                      </a:r>
                    </a:p>
                  </a:txBody>
                  <a:tcPr marL="127000" marR="127000" marT="63500" marB="63500"/>
                </a:tc>
                <a:extLst>
                  <a:ext uri="{0D108BD9-81ED-4DB2-BD59-A6C34878D82A}">
                    <a16:rowId xmlns:a16="http://schemas.microsoft.com/office/drawing/2014/main" val="3236522585"/>
                  </a:ext>
                </a:extLst>
              </a:tr>
              <a:tr h="1244600">
                <a:tc>
                  <a:txBody>
                    <a:bodyPr/>
                    <a:lstStyle/>
                    <a:p>
                      <a:r>
                        <a:rPr lang="ru-RU" sz="1500">
                          <a:effectLst/>
                          <a:latin typeface="Times New Roman" panose="02020603050405020304" pitchFamily="18" charset="0"/>
                          <a:ea typeface="Times New Roman" panose="02020603050405020304" pitchFamily="18" charset="0"/>
                        </a:rPr>
                        <a:t>Зарплата и страховые взносы с нее, если сотрудники занимались приобретением, сооружением, изготовлением, доставкой ОС или его доведением до рабочего состояния</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«д» п. 10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ст. 255</a:t>
                      </a:r>
                      <a:r>
                        <a:rPr lang="ru-RU" sz="1500" dirty="0">
                          <a:solidFill>
                            <a:schemeClr val="tx1"/>
                          </a:solidFill>
                          <a:effectLst/>
                          <a:latin typeface="Times New Roman" panose="02020603050405020304" pitchFamily="18" charset="0"/>
                          <a:ea typeface="Times New Roman" panose="02020603050405020304" pitchFamily="18" charset="0"/>
                        </a:rPr>
                        <a:t>, подп. </a:t>
                      </a:r>
                      <a:r>
                        <a:rPr lang="ru-RU" sz="1500" u="sng" dirty="0">
                          <a:solidFill>
                            <a:schemeClr val="tx1"/>
                          </a:solidFill>
                          <a:effectLst/>
                          <a:latin typeface="Times New Roman" panose="02020603050405020304" pitchFamily="18" charset="0"/>
                          <a:ea typeface="Times New Roman" panose="02020603050405020304" pitchFamily="18" charset="0"/>
                        </a:rPr>
                        <a:t>1</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45</a:t>
                      </a:r>
                      <a:r>
                        <a:rPr lang="ru-RU" sz="1500" dirty="0">
                          <a:solidFill>
                            <a:schemeClr val="tx1"/>
                          </a:solidFill>
                          <a:effectLst/>
                          <a:latin typeface="Times New Roman" panose="02020603050405020304" pitchFamily="18" charset="0"/>
                          <a:ea typeface="Times New Roman" panose="02020603050405020304" pitchFamily="18" charset="0"/>
                        </a:rPr>
                        <a:t> ст. 265 НК, </a:t>
                      </a:r>
                      <a:r>
                        <a:rPr lang="ru-RU" sz="1500" u="sng" dirty="0">
                          <a:solidFill>
                            <a:schemeClr val="tx1"/>
                          </a:solidFill>
                          <a:effectLst/>
                          <a:latin typeface="Times New Roman" panose="02020603050405020304" pitchFamily="18" charset="0"/>
                          <a:ea typeface="Times New Roman" panose="02020603050405020304" pitchFamily="18" charset="0"/>
                        </a:rPr>
                        <a:t>письмо Минфина от 14.05.2021 № 03-03-06/1/36839</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2406532983"/>
                  </a:ext>
                </a:extLst>
              </a:tr>
            </a:tbl>
          </a:graphicData>
        </a:graphic>
      </p:graphicFrame>
    </p:spTree>
    <p:extLst>
      <p:ext uri="{BB962C8B-B14F-4D97-AF65-F5344CB8AC3E}">
        <p14:creationId xmlns:p14="http://schemas.microsoft.com/office/powerpoint/2010/main" val="16047003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52528" y="164637"/>
          <a:ext cx="11892144" cy="927604"/>
        </p:xfrm>
        <a:graphic>
          <a:graphicData uri="http://schemas.openxmlformats.org/drawingml/2006/table">
            <a:tbl>
              <a:tblPr firstRow="1" firstCol="1" bandRow="1">
                <a:tableStyleId>{5C22544A-7EE6-4342-B048-85BDC9FD1C3A}</a:tableStyleId>
              </a:tblPr>
              <a:tblGrid>
                <a:gridCol w="3347195">
                  <a:extLst>
                    <a:ext uri="{9D8B030D-6E8A-4147-A177-3AD203B41FA5}">
                      <a16:colId xmlns:a16="http://schemas.microsoft.com/office/drawing/2014/main" val="552961824"/>
                    </a:ext>
                  </a:extLst>
                </a:gridCol>
                <a:gridCol w="3168352">
                  <a:extLst>
                    <a:ext uri="{9D8B030D-6E8A-4147-A177-3AD203B41FA5}">
                      <a16:colId xmlns:a16="http://schemas.microsoft.com/office/drawing/2014/main" val="4036762731"/>
                    </a:ext>
                  </a:extLst>
                </a:gridCol>
                <a:gridCol w="2784309">
                  <a:extLst>
                    <a:ext uri="{9D8B030D-6E8A-4147-A177-3AD203B41FA5}">
                      <a16:colId xmlns:a16="http://schemas.microsoft.com/office/drawing/2014/main" val="4241889640"/>
                    </a:ext>
                  </a:extLst>
                </a:gridCol>
                <a:gridCol w="2592288">
                  <a:extLst>
                    <a:ext uri="{9D8B030D-6E8A-4147-A177-3AD203B41FA5}">
                      <a16:colId xmlns:a16="http://schemas.microsoft.com/office/drawing/2014/main" val="2489761983"/>
                    </a:ext>
                  </a:extLst>
                </a:gridCol>
              </a:tblGrid>
              <a:tr h="329181">
                <a:tc rowSpan="2">
                  <a:txBody>
                    <a:bodyPr/>
                    <a:lstStyle/>
                    <a:p>
                      <a:pPr algn="ctr"/>
                      <a:r>
                        <a:rPr lang="ru-RU" sz="1500" dirty="0">
                          <a:effectLst/>
                        </a:rPr>
                        <a:t>Вид затрат</a:t>
                      </a:r>
                      <a:endParaRPr lang="ru-RU" sz="1500" dirty="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93341">
                <a:tc vMerge="1">
                  <a:txBody>
                    <a:bodyPr/>
                    <a:lstStyle/>
                    <a:p>
                      <a:endParaRPr lang="ru-RU"/>
                    </a:p>
                  </a:txBody>
                  <a:tcPr/>
                </a:tc>
                <a:tc>
                  <a:txBody>
                    <a:bodyPr/>
                    <a:lstStyle/>
                    <a:p>
                      <a:pPr algn="ctr"/>
                      <a:r>
                        <a:rPr lang="ru-RU" sz="1600" b="1" dirty="0">
                          <a:effectLst/>
                        </a:rPr>
                        <a:t>Бухучет по ПБУ 6/01 (до 31.12.2021)</a:t>
                      </a:r>
                      <a:endParaRPr lang="ru-RU" sz="16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bl>
          </a:graphicData>
        </a:graphic>
      </p:graphicFrame>
      <p:graphicFrame>
        <p:nvGraphicFramePr>
          <p:cNvPr id="5" name="Таблица 4">
            <a:extLst>
              <a:ext uri="{FF2B5EF4-FFF2-40B4-BE49-F238E27FC236}">
                <a16:creationId xmlns:a16="http://schemas.microsoft.com/office/drawing/2014/main" id="{449238B1-FFE8-4E4D-8137-399849C92890}"/>
              </a:ext>
            </a:extLst>
          </p:cNvPr>
          <p:cNvGraphicFramePr>
            <a:graphicFrameLocks noGrp="1"/>
          </p:cNvGraphicFramePr>
          <p:nvPr/>
        </p:nvGraphicFramePr>
        <p:xfrm>
          <a:off x="229141" y="1087161"/>
          <a:ext cx="11915531" cy="5241834"/>
        </p:xfrm>
        <a:graphic>
          <a:graphicData uri="http://schemas.openxmlformats.org/drawingml/2006/table">
            <a:tbl>
              <a:tblPr firstRow="1" firstCol="1" bandRow="1">
                <a:tableStyleId>{5C22544A-7EE6-4342-B048-85BDC9FD1C3A}</a:tableStyleId>
              </a:tblPr>
              <a:tblGrid>
                <a:gridCol w="3376068">
                  <a:extLst>
                    <a:ext uri="{9D8B030D-6E8A-4147-A177-3AD203B41FA5}">
                      <a16:colId xmlns:a16="http://schemas.microsoft.com/office/drawing/2014/main" val="189887846"/>
                    </a:ext>
                  </a:extLst>
                </a:gridCol>
                <a:gridCol w="3078179">
                  <a:extLst>
                    <a:ext uri="{9D8B030D-6E8A-4147-A177-3AD203B41FA5}">
                      <a16:colId xmlns:a16="http://schemas.microsoft.com/office/drawing/2014/main" val="365372164"/>
                    </a:ext>
                  </a:extLst>
                </a:gridCol>
                <a:gridCol w="2879587">
                  <a:extLst>
                    <a:ext uri="{9D8B030D-6E8A-4147-A177-3AD203B41FA5}">
                      <a16:colId xmlns:a16="http://schemas.microsoft.com/office/drawing/2014/main" val="3090607422"/>
                    </a:ext>
                  </a:extLst>
                </a:gridCol>
                <a:gridCol w="2581697">
                  <a:extLst>
                    <a:ext uri="{9D8B030D-6E8A-4147-A177-3AD203B41FA5}">
                      <a16:colId xmlns:a16="http://schemas.microsoft.com/office/drawing/2014/main" val="1513161583"/>
                    </a:ext>
                  </a:extLst>
                </a:gridCol>
              </a:tblGrid>
              <a:tr h="802312">
                <a:tc>
                  <a:txBody>
                    <a:bodyPr/>
                    <a:lstStyle/>
                    <a:p>
                      <a:r>
                        <a:rPr lang="ru-RU" sz="1200" dirty="0">
                          <a:effectLst/>
                        </a:rPr>
                        <a:t>Перерасход сырья, материалов, труда из-за ненадлежащей организации процесса создания, сооружения ОС, нарушений трудовой и технологической дисциплины, если эти суммы:</a:t>
                      </a:r>
                      <a:endParaRPr lang="ru-RU" sz="1200" dirty="0">
                        <a:effectLst/>
                        <a:latin typeface="Times New Roman" panose="02020603050405020304" pitchFamily="18" charset="0"/>
                        <a:ea typeface="Times New Roman" panose="02020603050405020304" pitchFamily="18" charset="0"/>
                      </a:endParaRPr>
                    </a:p>
                  </a:txBody>
                  <a:tcPr marL="35396" marR="35396" marT="35396" marB="35396"/>
                </a:tc>
                <a:tc>
                  <a:txBody>
                    <a:bodyPr/>
                    <a:lstStyle/>
                    <a:p>
                      <a:pPr algn="ctr"/>
                      <a:r>
                        <a:rPr lang="ru-RU" sz="1300" dirty="0">
                          <a:effectLst/>
                        </a:rPr>
                        <a:t> </a:t>
                      </a:r>
                      <a:endParaRPr lang="ru-RU" sz="1300" dirty="0">
                        <a:effectLst/>
                        <a:latin typeface="Times New Roman" panose="02020603050405020304" pitchFamily="18" charset="0"/>
                        <a:ea typeface="Times New Roman" panose="02020603050405020304" pitchFamily="18" charset="0"/>
                      </a:endParaRPr>
                    </a:p>
                  </a:txBody>
                  <a:tcPr marL="35396" marR="35396" marT="35396" marB="35396">
                    <a:solidFill>
                      <a:schemeClr val="accent1">
                        <a:lumMod val="40000"/>
                        <a:lumOff val="60000"/>
                      </a:schemeClr>
                    </a:solidFill>
                  </a:tcPr>
                </a:tc>
                <a:tc>
                  <a:txBody>
                    <a:bodyPr/>
                    <a:lstStyle/>
                    <a:p>
                      <a:pPr algn="ctr"/>
                      <a:r>
                        <a:rPr lang="ru-RU" sz="1300" dirty="0">
                          <a:effectLst/>
                        </a:rPr>
                        <a:t> </a:t>
                      </a:r>
                      <a:endParaRPr lang="ru-RU" sz="1300" dirty="0">
                        <a:effectLst/>
                        <a:latin typeface="Times New Roman" panose="02020603050405020304" pitchFamily="18" charset="0"/>
                        <a:ea typeface="Times New Roman" panose="02020603050405020304" pitchFamily="18" charset="0"/>
                      </a:endParaRPr>
                    </a:p>
                  </a:txBody>
                  <a:tcPr marL="35396" marR="35396" marT="35396" marB="35396">
                    <a:solidFill>
                      <a:schemeClr val="accent1">
                        <a:lumMod val="40000"/>
                        <a:lumOff val="60000"/>
                      </a:schemeClr>
                    </a:solidFill>
                  </a:tcPr>
                </a:tc>
                <a:tc>
                  <a:txBody>
                    <a:bodyPr/>
                    <a:lstStyle/>
                    <a:p>
                      <a:pPr algn="ctr"/>
                      <a:r>
                        <a:rPr lang="ru-RU" sz="1300" dirty="0">
                          <a:effectLst/>
                        </a:rPr>
                        <a:t> </a:t>
                      </a:r>
                      <a:endParaRPr lang="ru-RU" sz="1300" dirty="0">
                        <a:effectLst/>
                        <a:latin typeface="Times New Roman" panose="02020603050405020304" pitchFamily="18" charset="0"/>
                        <a:ea typeface="Times New Roman" panose="02020603050405020304" pitchFamily="18" charset="0"/>
                      </a:endParaRPr>
                    </a:p>
                  </a:txBody>
                  <a:tcPr marL="35396" marR="35396" marT="35396" marB="35396">
                    <a:solidFill>
                      <a:schemeClr val="accent1">
                        <a:lumMod val="40000"/>
                        <a:lumOff val="60000"/>
                      </a:schemeClr>
                    </a:solidFill>
                  </a:tcPr>
                </a:tc>
                <a:extLst>
                  <a:ext uri="{0D108BD9-81ED-4DB2-BD59-A6C34878D82A}">
                    <a16:rowId xmlns:a16="http://schemas.microsoft.com/office/drawing/2014/main" val="783354451"/>
                  </a:ext>
                </a:extLst>
              </a:tr>
              <a:tr h="550059">
                <a:tc>
                  <a:txBody>
                    <a:bodyPr/>
                    <a:lstStyle/>
                    <a:p>
                      <a:pPr marL="342900" lvl="0" indent="-342900">
                        <a:spcAft>
                          <a:spcPts val="515"/>
                        </a:spcAft>
                        <a:buSzPts val="1000"/>
                        <a:buFont typeface="Symbol" panose="05050102010706020507" pitchFamily="18" charset="2"/>
                        <a:buChar char=""/>
                        <a:tabLst>
                          <a:tab pos="457200" algn="l"/>
                        </a:tabLst>
                      </a:pPr>
                      <a:r>
                        <a:rPr lang="ru-RU" sz="1300" dirty="0">
                          <a:effectLst/>
                        </a:rPr>
                        <a:t>учтены</a:t>
                      </a:r>
                    </a:p>
                    <a:p>
                      <a:pPr marL="342900" lvl="0" indent="-342900">
                        <a:spcAft>
                          <a:spcPts val="515"/>
                        </a:spcAft>
                        <a:buSzPts val="1000"/>
                        <a:buFont typeface="Symbol" panose="05050102010706020507" pitchFamily="18" charset="2"/>
                        <a:buChar char=""/>
                        <a:tabLst>
                          <a:tab pos="457200" algn="l"/>
                        </a:tabLst>
                      </a:pPr>
                      <a:r>
                        <a:rPr lang="ru-RU" sz="1300" dirty="0">
                          <a:effectLst/>
                        </a:rPr>
                        <a:t>не учтены</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a:effectLst/>
                        </a:rPr>
                        <a:t>–</a:t>
                      </a:r>
                      <a:br>
                        <a:rPr lang="ru-RU" sz="1300">
                          <a:effectLst/>
                        </a:rPr>
                      </a:br>
                      <a:r>
                        <a:rPr lang="ru-RU" sz="1300">
                          <a:effectLst/>
                        </a:rPr>
                        <a:t>Χ</a:t>
                      </a:r>
                      <a:endParaRPr lang="ru-RU" sz="1300">
                        <a:effectLst/>
                        <a:latin typeface="Times New Roman" panose="02020603050405020304" pitchFamily="18" charset="0"/>
                        <a:ea typeface="Times New Roman" panose="02020603050405020304" pitchFamily="18" charset="0"/>
                      </a:endParaRPr>
                    </a:p>
                  </a:txBody>
                  <a:tcPr marL="58993" marR="58993" marT="29496" marB="29496">
                    <a:solidFill>
                      <a:schemeClr val="accent1">
                        <a:lumMod val="40000"/>
                        <a:lumOff val="60000"/>
                      </a:schemeClr>
                    </a:solidFill>
                  </a:tcPr>
                </a:tc>
                <a:tc>
                  <a:txBody>
                    <a:bodyPr/>
                    <a:lstStyle/>
                    <a:p>
                      <a:pPr algn="ctr"/>
                      <a:r>
                        <a:rPr lang="ru-RU" sz="1300">
                          <a:effectLst/>
                        </a:rPr>
                        <a:t>–</a:t>
                      </a:r>
                      <a:br>
                        <a:rPr lang="ru-RU" sz="1300">
                          <a:effectLst/>
                        </a:rPr>
                      </a:br>
                      <a:r>
                        <a:rPr lang="ru-RU" sz="1300">
                          <a:effectLst/>
                        </a:rPr>
                        <a:t>Χ</a:t>
                      </a:r>
                      <a:endParaRPr lang="ru-RU" sz="1300">
                        <a:effectLst/>
                        <a:latin typeface="Times New Roman" panose="02020603050405020304" pitchFamily="18" charset="0"/>
                        <a:ea typeface="Times New Roman" panose="02020603050405020304" pitchFamily="18" charset="0"/>
                      </a:endParaRPr>
                    </a:p>
                  </a:txBody>
                  <a:tcPr marL="58993" marR="58993" marT="29496" marB="29496">
                    <a:solidFill>
                      <a:schemeClr val="accent1">
                        <a:lumMod val="40000"/>
                        <a:lumOff val="60000"/>
                      </a:schemeClr>
                    </a:solidFill>
                  </a:tcPr>
                </a:tc>
                <a:tc>
                  <a:txBody>
                    <a:bodyPr/>
                    <a:lstStyle/>
                    <a:p>
                      <a:pPr algn="ctr"/>
                      <a:r>
                        <a:rPr lang="ru-RU" sz="1300" dirty="0">
                          <a:effectLst/>
                        </a:rPr>
                        <a:t>Χ</a:t>
                      </a:r>
                      <a:r>
                        <a:rPr lang="ru-RU" sz="1300" u="sng" dirty="0">
                          <a:effectLst/>
                        </a:rPr>
                        <a:t>**</a:t>
                      </a:r>
                      <a:br>
                        <a:rPr lang="ru-RU" sz="1300" dirty="0">
                          <a:effectLst/>
                        </a:rPr>
                      </a:br>
                      <a:r>
                        <a:rPr lang="ru-RU" sz="1300" dirty="0">
                          <a:effectLst/>
                        </a:rPr>
                        <a:t>+</a:t>
                      </a:r>
                      <a:r>
                        <a:rPr lang="ru-RU" sz="1300" u="sng"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solidFill>
                      <a:schemeClr val="accent1">
                        <a:lumMod val="40000"/>
                        <a:lumOff val="60000"/>
                      </a:schemeClr>
                    </a:solidFill>
                  </a:tcPr>
                </a:tc>
                <a:extLst>
                  <a:ext uri="{0D108BD9-81ED-4DB2-BD59-A6C34878D82A}">
                    <a16:rowId xmlns:a16="http://schemas.microsoft.com/office/drawing/2014/main" val="2080635146"/>
                  </a:ext>
                </a:extLst>
              </a:tr>
              <a:tr h="669744">
                <a:tc>
                  <a:txBody>
                    <a:bodyPr/>
                    <a:lstStyle/>
                    <a:p>
                      <a:r>
                        <a:rPr lang="ru-RU" sz="1300">
                          <a:effectLst/>
                        </a:rPr>
                        <a:t>в составе других затрат на создание или приобретение ОС</a:t>
                      </a:r>
                      <a:endParaRPr lang="ru-RU" sz="130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r>
                        <a:rPr lang="ru-RU" sz="1300" u="sng" dirty="0">
                          <a:effectLst/>
                        </a:rPr>
                        <a:t>п. 26 Методических указаний</a:t>
                      </a:r>
                      <a:r>
                        <a:rPr lang="ru-RU" sz="1300" dirty="0">
                          <a:effectLst/>
                        </a:rPr>
                        <a:t>, утв. приказом Минфина от 13.10.2003 № 91н, </a:t>
                      </a:r>
                      <a:r>
                        <a:rPr lang="ru-RU" sz="1300" u="sng" dirty="0">
                          <a:effectLst/>
                        </a:rPr>
                        <a:t>подп. «а» п. 26 ФСБУ 5/2019</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r>
                        <a:rPr lang="ru-RU" sz="1300" u="sng" dirty="0">
                          <a:effectLst/>
                        </a:rPr>
                        <a:t>подп. «г» п. 16 ФСБУ 26/2020</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r>
                        <a:rPr lang="ru-RU" sz="1300" u="sng" dirty="0" err="1">
                          <a:effectLst/>
                        </a:rPr>
                        <a:t>абз</a:t>
                      </a:r>
                      <a:r>
                        <a:rPr lang="ru-RU" sz="1300" u="sng" dirty="0">
                          <a:effectLst/>
                        </a:rPr>
                        <a:t>. 2 п. 1 ст. 257</a:t>
                      </a:r>
                      <a:r>
                        <a:rPr lang="ru-RU" sz="1300" dirty="0">
                          <a:effectLst/>
                        </a:rPr>
                        <a:t> НК)</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extLst>
                  <a:ext uri="{0D108BD9-81ED-4DB2-BD59-A6C34878D82A}">
                    <a16:rowId xmlns:a16="http://schemas.microsoft.com/office/drawing/2014/main" val="5248348"/>
                  </a:ext>
                </a:extLst>
              </a:tr>
              <a:tr h="318444">
                <a:tc>
                  <a:txBody>
                    <a:bodyPr/>
                    <a:lstStyle/>
                    <a:p>
                      <a:r>
                        <a:rPr lang="ru-RU" sz="1300">
                          <a:effectLst/>
                        </a:rPr>
                        <a:t>Потери от брака, если эти суммы:</a:t>
                      </a:r>
                      <a:endParaRPr lang="ru-RU" sz="1300">
                        <a:effectLst/>
                        <a:latin typeface="Times New Roman" panose="02020603050405020304" pitchFamily="18" charset="0"/>
                        <a:ea typeface="Times New Roman" panose="02020603050405020304" pitchFamily="18" charset="0"/>
                      </a:endParaRPr>
                    </a:p>
                  </a:txBody>
                  <a:tcPr marL="35396" marR="35396" marT="35396" marB="35396"/>
                </a:tc>
                <a:tc>
                  <a:txBody>
                    <a:bodyPr/>
                    <a:lstStyle/>
                    <a:p>
                      <a:r>
                        <a:rPr lang="ru-RU" sz="1300">
                          <a:effectLst/>
                        </a:rPr>
                        <a:t> </a:t>
                      </a:r>
                      <a:endParaRPr lang="ru-RU" sz="1300">
                        <a:effectLst/>
                        <a:latin typeface="Times New Roman" panose="02020603050405020304" pitchFamily="18" charset="0"/>
                        <a:ea typeface="Times New Roman" panose="02020603050405020304" pitchFamily="18" charset="0"/>
                      </a:endParaRPr>
                    </a:p>
                  </a:txBody>
                  <a:tcPr marL="35396" marR="35396" marT="35396" marB="35396"/>
                </a:tc>
                <a:tc>
                  <a:txBody>
                    <a:bodyPr/>
                    <a:lstStyle/>
                    <a:p>
                      <a:pPr algn="ctr"/>
                      <a:r>
                        <a:rPr lang="ru-RU" sz="1300">
                          <a:effectLst/>
                        </a:rPr>
                        <a:t> </a:t>
                      </a:r>
                      <a:endParaRPr lang="ru-RU" sz="1300">
                        <a:effectLst/>
                        <a:latin typeface="Times New Roman" panose="02020603050405020304" pitchFamily="18" charset="0"/>
                        <a:ea typeface="Times New Roman" panose="02020603050405020304" pitchFamily="18" charset="0"/>
                      </a:endParaRPr>
                    </a:p>
                  </a:txBody>
                  <a:tcPr marL="35396" marR="35396" marT="35396" marB="35396"/>
                </a:tc>
                <a:tc>
                  <a:txBody>
                    <a:bodyPr/>
                    <a:lstStyle/>
                    <a:p>
                      <a:pPr algn="ctr"/>
                      <a:r>
                        <a:rPr lang="ru-RU" sz="1300">
                          <a:effectLst/>
                        </a:rPr>
                        <a:t> </a:t>
                      </a:r>
                      <a:endParaRPr lang="ru-RU" sz="1300">
                        <a:effectLst/>
                        <a:latin typeface="Times New Roman" panose="02020603050405020304" pitchFamily="18" charset="0"/>
                        <a:ea typeface="Times New Roman" panose="02020603050405020304" pitchFamily="18" charset="0"/>
                      </a:endParaRPr>
                    </a:p>
                  </a:txBody>
                  <a:tcPr marL="35396" marR="35396" marT="35396" marB="35396"/>
                </a:tc>
                <a:extLst>
                  <a:ext uri="{0D108BD9-81ED-4DB2-BD59-A6C34878D82A}">
                    <a16:rowId xmlns:a16="http://schemas.microsoft.com/office/drawing/2014/main" val="2080842007"/>
                  </a:ext>
                </a:extLst>
              </a:tr>
              <a:tr h="550059">
                <a:tc>
                  <a:txBody>
                    <a:bodyPr/>
                    <a:lstStyle/>
                    <a:p>
                      <a:pPr marL="342900" lvl="0" indent="-342900">
                        <a:spcAft>
                          <a:spcPts val="515"/>
                        </a:spcAft>
                        <a:buSzPts val="1000"/>
                        <a:buFont typeface="Symbol" panose="05050102010706020507" pitchFamily="18" charset="2"/>
                        <a:buChar char=""/>
                        <a:tabLst>
                          <a:tab pos="457200" algn="l"/>
                        </a:tabLst>
                      </a:pPr>
                      <a:r>
                        <a:rPr lang="ru-RU" sz="1300">
                          <a:effectLst/>
                        </a:rPr>
                        <a:t>учтены</a:t>
                      </a:r>
                    </a:p>
                    <a:p>
                      <a:pPr marL="342900" lvl="0" indent="-342900">
                        <a:spcAft>
                          <a:spcPts val="515"/>
                        </a:spcAft>
                        <a:buSzPts val="1000"/>
                        <a:buFont typeface="Symbol" panose="05050102010706020507" pitchFamily="18" charset="2"/>
                        <a:buChar char=""/>
                        <a:tabLst>
                          <a:tab pos="457200" algn="l"/>
                        </a:tabLst>
                      </a:pPr>
                      <a:r>
                        <a:rPr lang="ru-RU" sz="1300">
                          <a:effectLst/>
                        </a:rPr>
                        <a:t>не учтены</a:t>
                      </a:r>
                      <a:endParaRPr lang="ru-RU" sz="130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br>
                        <a:rPr lang="ru-RU" sz="1300" dirty="0">
                          <a:effectLst/>
                        </a:rPr>
                      </a:br>
                      <a:r>
                        <a:rPr lang="ru-RU" sz="1300" dirty="0">
                          <a:effectLst/>
                        </a:rPr>
                        <a:t>Χ</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a:effectLst/>
                        </a:rPr>
                        <a:t>–</a:t>
                      </a:r>
                      <a:br>
                        <a:rPr lang="ru-RU" sz="1300">
                          <a:effectLst/>
                        </a:rPr>
                      </a:br>
                      <a:r>
                        <a:rPr lang="ru-RU" sz="1300">
                          <a:effectLst/>
                        </a:rPr>
                        <a:t>Χ</a:t>
                      </a:r>
                      <a:endParaRPr lang="ru-RU" sz="130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r>
                        <a:rPr lang="ru-RU" sz="1300" u="sng" dirty="0">
                          <a:effectLst/>
                        </a:rPr>
                        <a:t>**</a:t>
                      </a:r>
                      <a:br>
                        <a:rPr lang="ru-RU" sz="1300" dirty="0">
                          <a:effectLst/>
                        </a:rPr>
                      </a:br>
                      <a:r>
                        <a:rPr lang="ru-RU" sz="1300" dirty="0">
                          <a:effectLst/>
                        </a:rPr>
                        <a:t>+</a:t>
                      </a:r>
                      <a:r>
                        <a:rPr lang="ru-RU" sz="1300" u="sng"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extLst>
                  <a:ext uri="{0D108BD9-81ED-4DB2-BD59-A6C34878D82A}">
                    <a16:rowId xmlns:a16="http://schemas.microsoft.com/office/drawing/2014/main" val="2751473989"/>
                  </a:ext>
                </a:extLst>
              </a:tr>
              <a:tr h="607632">
                <a:tc>
                  <a:txBody>
                    <a:bodyPr/>
                    <a:lstStyle/>
                    <a:p>
                      <a:r>
                        <a:rPr lang="ru-RU" sz="1300">
                          <a:effectLst/>
                        </a:rPr>
                        <a:t>в составе других затрат на создание или приобретение ОС</a:t>
                      </a:r>
                      <a:endParaRPr lang="ru-RU" sz="130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200" dirty="0">
                          <a:effectLst/>
                        </a:rPr>
                        <a:t>(</a:t>
                      </a:r>
                      <a:r>
                        <a:rPr lang="ru-RU" sz="1200" u="sng" dirty="0">
                          <a:effectLst/>
                        </a:rPr>
                        <a:t>п. 26 Методических указаний</a:t>
                      </a:r>
                      <a:r>
                        <a:rPr lang="ru-RU" sz="1200" dirty="0">
                          <a:effectLst/>
                        </a:rPr>
                        <a:t>, утв. приказом Минфина от 13.10.2003 № 91н, </a:t>
                      </a:r>
                      <a:r>
                        <a:rPr lang="ru-RU" sz="1200" u="sng" dirty="0">
                          <a:effectLst/>
                        </a:rPr>
                        <a:t>подп. «а» п. 26 ФСБУ 5/2019</a:t>
                      </a: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r>
                        <a:rPr lang="ru-RU" sz="1300" u="sng" dirty="0">
                          <a:effectLst/>
                        </a:rPr>
                        <a:t>подп. «г» п. 16 ФСБУ 26/2020</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a:t>
                      </a:r>
                      <a:r>
                        <a:rPr lang="ru-RU" sz="1300" u="sng" dirty="0" err="1">
                          <a:effectLst/>
                        </a:rPr>
                        <a:t>абз</a:t>
                      </a:r>
                      <a:r>
                        <a:rPr lang="ru-RU" sz="1300" u="sng" dirty="0">
                          <a:effectLst/>
                        </a:rPr>
                        <a:t>. 2 п. 1 ст. 257</a:t>
                      </a:r>
                      <a:r>
                        <a:rPr lang="ru-RU" sz="1300" dirty="0">
                          <a:effectLst/>
                        </a:rPr>
                        <a:t>, </a:t>
                      </a:r>
                      <a:r>
                        <a:rPr lang="ru-RU" sz="1300" u="sng" dirty="0">
                          <a:effectLst/>
                        </a:rPr>
                        <a:t>подп. 47 п. 1 ст. 264</a:t>
                      </a:r>
                      <a:r>
                        <a:rPr lang="ru-RU" sz="1300" dirty="0">
                          <a:effectLst/>
                        </a:rPr>
                        <a:t> НК) </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extLst>
                  <a:ext uri="{0D108BD9-81ED-4DB2-BD59-A6C34878D82A}">
                    <a16:rowId xmlns:a16="http://schemas.microsoft.com/office/drawing/2014/main" val="2705170300"/>
                  </a:ext>
                </a:extLst>
              </a:tr>
              <a:tr h="871792">
                <a:tc>
                  <a:txBody>
                    <a:bodyPr/>
                    <a:lstStyle/>
                    <a:p>
                      <a:r>
                        <a:rPr lang="ru-RU" sz="1300" dirty="0">
                          <a:effectLst/>
                        </a:rPr>
                        <a:t>Потери от простоя</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a:t>
                      </a:r>
                      <a:r>
                        <a:rPr lang="ru-RU" sz="1300" u="sng" dirty="0">
                          <a:effectLst/>
                        </a:rPr>
                        <a:t>п. 26 Методических указаний</a:t>
                      </a:r>
                      <a:r>
                        <a:rPr lang="ru-RU" sz="1300" dirty="0">
                          <a:effectLst/>
                        </a:rPr>
                        <a:t>, утв. приказом Минфина от 13.10.2003 № 91н, </a:t>
                      </a:r>
                      <a:r>
                        <a:rPr lang="ru-RU" sz="1300" u="sng" dirty="0">
                          <a:effectLst/>
                        </a:rPr>
                        <a:t>подп. «а» п. 26 ФСБУ 5/2019</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a:t>
                      </a:r>
                      <a:r>
                        <a:rPr lang="ru-RU" sz="1300" u="sng" dirty="0">
                          <a:effectLst/>
                        </a:rPr>
                        <a:t>подп. «г» п. 16 ФСБУ 26/2020</a:t>
                      </a:r>
                      <a:r>
                        <a:rPr lang="ru-RU" sz="1300" dirty="0">
                          <a:effectLst/>
                        </a:rPr>
                        <a:t>)</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(подп. </a:t>
                      </a:r>
                      <a:r>
                        <a:rPr lang="ru-RU" sz="1300" u="sng" dirty="0">
                          <a:effectLst/>
                        </a:rPr>
                        <a:t>3</a:t>
                      </a:r>
                      <a:r>
                        <a:rPr lang="ru-RU" sz="1300" dirty="0">
                          <a:effectLst/>
                        </a:rPr>
                        <a:t>, </a:t>
                      </a:r>
                      <a:r>
                        <a:rPr lang="ru-RU" sz="1300" u="sng" dirty="0">
                          <a:effectLst/>
                        </a:rPr>
                        <a:t>4</a:t>
                      </a:r>
                      <a:r>
                        <a:rPr lang="ru-RU" sz="1300" dirty="0">
                          <a:effectLst/>
                        </a:rPr>
                        <a:t> п. 2 ст. 265 НК – убытки, приравненные к внереализационным расходам)</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extLst>
                  <a:ext uri="{0D108BD9-81ED-4DB2-BD59-A6C34878D82A}">
                    <a16:rowId xmlns:a16="http://schemas.microsoft.com/office/drawing/2014/main" val="1922125243"/>
                  </a:ext>
                </a:extLst>
              </a:tr>
              <a:tr h="871792">
                <a:tc>
                  <a:txBody>
                    <a:bodyPr/>
                    <a:lstStyle/>
                    <a:p>
                      <a:r>
                        <a:rPr lang="ru-RU" sz="1200">
                          <a:effectLst/>
                        </a:rPr>
                        <a:t>Затраты в связи со стихийными бедствиями, пожарами, авариями и другими чрезвычайными ситуациями</a:t>
                      </a:r>
                      <a:endParaRPr lang="ru-RU" sz="120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a:t>
                      </a:r>
                      <a:r>
                        <a:rPr lang="ru-RU" sz="1300" u="sng" dirty="0">
                          <a:effectLst/>
                        </a:rPr>
                        <a:t>п. 13 ПБУ 10/99</a:t>
                      </a:r>
                      <a:r>
                        <a:rPr lang="ru-RU" sz="1300" dirty="0">
                          <a:effectLst/>
                        </a:rPr>
                        <a:t> – прочие расходы)</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a:t>
                      </a:r>
                      <a:r>
                        <a:rPr lang="ru-RU" sz="1300" u="sng" dirty="0">
                          <a:effectLst/>
                        </a:rPr>
                        <a:t>подп. «д» п. 16 ФСБУ 26/2020</a:t>
                      </a:r>
                      <a:r>
                        <a:rPr lang="ru-RU" sz="1300" dirty="0">
                          <a:effectLst/>
                        </a:rPr>
                        <a:t>, </a:t>
                      </a:r>
                      <a:r>
                        <a:rPr lang="ru-RU" sz="1300" u="sng" dirty="0">
                          <a:effectLst/>
                        </a:rPr>
                        <a:t>п. 13 ПБУ 10/99</a:t>
                      </a:r>
                      <a:r>
                        <a:rPr lang="ru-RU" sz="1300" dirty="0">
                          <a:effectLst/>
                        </a:rPr>
                        <a:t> – прочие расходы)</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tc>
                  <a:txBody>
                    <a:bodyPr/>
                    <a:lstStyle/>
                    <a:p>
                      <a:pPr algn="ctr"/>
                      <a:r>
                        <a:rPr lang="ru-RU" sz="1300" dirty="0">
                          <a:effectLst/>
                        </a:rPr>
                        <a:t>Χ</a:t>
                      </a:r>
                      <a:br>
                        <a:rPr lang="ru-RU" sz="1300" dirty="0">
                          <a:effectLst/>
                        </a:rPr>
                      </a:br>
                      <a:r>
                        <a:rPr lang="ru-RU" sz="1300" dirty="0">
                          <a:effectLst/>
                        </a:rPr>
                        <a:t>(</a:t>
                      </a:r>
                      <a:r>
                        <a:rPr lang="ru-RU" sz="1300" u="sng" dirty="0">
                          <a:effectLst/>
                        </a:rPr>
                        <a:t>подп. 6 п. 2 ст. 265 НК</a:t>
                      </a:r>
                      <a:r>
                        <a:rPr lang="ru-RU" sz="1300" dirty="0">
                          <a:effectLst/>
                        </a:rPr>
                        <a:t> – убытки, приравненные к внереализационным расходам)</a:t>
                      </a:r>
                      <a:endParaRPr lang="ru-RU" sz="1300" dirty="0">
                        <a:effectLst/>
                        <a:latin typeface="Times New Roman" panose="02020603050405020304" pitchFamily="18" charset="0"/>
                        <a:ea typeface="Times New Roman" panose="02020603050405020304" pitchFamily="18" charset="0"/>
                      </a:endParaRPr>
                    </a:p>
                  </a:txBody>
                  <a:tcPr marL="58993" marR="58993" marT="29496" marB="29496"/>
                </a:tc>
                <a:extLst>
                  <a:ext uri="{0D108BD9-81ED-4DB2-BD59-A6C34878D82A}">
                    <a16:rowId xmlns:a16="http://schemas.microsoft.com/office/drawing/2014/main" val="2892277420"/>
                  </a:ext>
                </a:extLst>
              </a:tr>
            </a:tbl>
          </a:graphicData>
        </a:graphic>
      </p:graphicFrame>
    </p:spTree>
    <p:extLst>
      <p:ext uri="{BB962C8B-B14F-4D97-AF65-F5344CB8AC3E}">
        <p14:creationId xmlns:p14="http://schemas.microsoft.com/office/powerpoint/2010/main" val="26482476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4"/>
          <a:ext cx="11617291" cy="6576099"/>
        </p:xfrm>
        <a:graphic>
          <a:graphicData uri="http://schemas.openxmlformats.org/drawingml/2006/table">
            <a:tbl>
              <a:tblPr firstRow="1" firstCol="1" bandRow="1">
                <a:tableStyleId>{5C22544A-7EE6-4342-B048-85BDC9FD1C3A}</a:tableStyleId>
              </a:tblPr>
              <a:tblGrid>
                <a:gridCol w="3737737">
                  <a:extLst>
                    <a:ext uri="{9D8B030D-6E8A-4147-A177-3AD203B41FA5}">
                      <a16:colId xmlns:a16="http://schemas.microsoft.com/office/drawing/2014/main" val="552961824"/>
                    </a:ext>
                  </a:extLst>
                </a:gridCol>
                <a:gridCol w="2070908">
                  <a:extLst>
                    <a:ext uri="{9D8B030D-6E8A-4147-A177-3AD203B41FA5}">
                      <a16:colId xmlns:a16="http://schemas.microsoft.com/office/drawing/2014/main" val="4036762731"/>
                    </a:ext>
                  </a:extLst>
                </a:gridCol>
                <a:gridCol w="2904323">
                  <a:extLst>
                    <a:ext uri="{9D8B030D-6E8A-4147-A177-3AD203B41FA5}">
                      <a16:colId xmlns:a16="http://schemas.microsoft.com/office/drawing/2014/main" val="4241889640"/>
                    </a:ext>
                  </a:extLst>
                </a:gridCol>
                <a:gridCol w="2904323">
                  <a:extLst>
                    <a:ext uri="{9D8B030D-6E8A-4147-A177-3AD203B41FA5}">
                      <a16:colId xmlns:a16="http://schemas.microsoft.com/office/drawing/2014/main" val="2489761983"/>
                    </a:ext>
                  </a:extLst>
                </a:gridCol>
              </a:tblGrid>
              <a:tr h="329181">
                <a:tc rowSpan="2">
                  <a:txBody>
                    <a:bodyPr/>
                    <a:lstStyle/>
                    <a:p>
                      <a:pPr algn="ctr"/>
                      <a:r>
                        <a:rPr lang="ru-RU" sz="1500">
                          <a:effectLst/>
                        </a:rPr>
                        <a:t>Вид затрат</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52701">
                <a:tc vMerge="1">
                  <a:txBody>
                    <a:bodyPr/>
                    <a:lstStyle/>
                    <a:p>
                      <a:endParaRPr lang="ru-RU"/>
                    </a:p>
                  </a:txBody>
                  <a:tcPr/>
                </a:tc>
                <a:tc>
                  <a:txBody>
                    <a:bodyPr/>
                    <a:lstStyle/>
                    <a:p>
                      <a:pPr algn="ctr"/>
                      <a:r>
                        <a:rPr lang="ru-RU" sz="1500" b="1" dirty="0">
                          <a:effectLst/>
                        </a:rPr>
                        <a:t>Бухучет по ПБУ 6/01 (до 31.12.2021)</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574040">
                <a:tc>
                  <a:txBody>
                    <a:bodyPr/>
                    <a:lstStyle/>
                    <a:p>
                      <a:r>
                        <a:rPr lang="ru-RU" sz="1500" dirty="0">
                          <a:effectLst/>
                          <a:latin typeface="Times New Roman" panose="02020603050405020304" pitchFamily="18" charset="0"/>
                          <a:ea typeface="Times New Roman" panose="02020603050405020304" pitchFamily="18" charset="0"/>
                        </a:rPr>
                        <a:t>Расходы на доставку ОС</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«з» п. 5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 НК</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979404945"/>
                  </a:ext>
                </a:extLst>
              </a:tr>
              <a:tr h="1468120">
                <a:tc>
                  <a:txBody>
                    <a:bodyPr/>
                    <a:lstStyle/>
                    <a:p>
                      <a:r>
                        <a:rPr lang="ru-RU" sz="1500" dirty="0">
                          <a:effectLst/>
                          <a:latin typeface="Times New Roman" panose="02020603050405020304" pitchFamily="18" charset="0"/>
                          <a:ea typeface="Times New Roman" panose="02020603050405020304" pitchFamily="18" charset="0"/>
                        </a:rPr>
                        <a:t>Расходы на оценку, информационные, консультационные, посреднические и иные услуги, связанные с созданием, сооружением, приобретением ОС, понесенные после принятого решения о создании, сооружении, приобретении ОС</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«з» п. 10</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подп. «а» п. 16</a:t>
                      </a:r>
                      <a:r>
                        <a:rPr lang="ru-RU" sz="1500" dirty="0">
                          <a:solidFill>
                            <a:schemeClr val="tx1"/>
                          </a:solidFill>
                          <a:effectLst/>
                          <a:latin typeface="Times New Roman" panose="02020603050405020304" pitchFamily="18" charset="0"/>
                          <a:ea typeface="Times New Roman" panose="02020603050405020304" pitchFamily="18" charset="0"/>
                        </a:rPr>
                        <a:t> ФСБУ 26/2020)</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 НК</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292043577"/>
                  </a:ext>
                </a:extLst>
              </a:tr>
              <a:tr h="1021080">
                <a:tc>
                  <a:txBody>
                    <a:bodyPr/>
                    <a:lstStyle/>
                    <a:p>
                      <a:r>
                        <a:rPr lang="ru-RU" sz="1500">
                          <a:effectLst/>
                          <a:latin typeface="Times New Roman" panose="02020603050405020304" pitchFamily="18" charset="0"/>
                          <a:ea typeface="Times New Roman" panose="02020603050405020304" pitchFamily="18" charset="0"/>
                        </a:rPr>
                        <a:t>Расходы на доведение ОС до состояния, пригодного к использованию (в том числе монтаж), которые произвели до его ввода в эксплуатацию</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«з» п. 5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 НК</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236522585"/>
                  </a:ext>
                </a:extLst>
              </a:tr>
              <a:tr h="1244600">
                <a:tc>
                  <a:txBody>
                    <a:bodyPr/>
                    <a:lstStyle/>
                    <a:p>
                      <a:r>
                        <a:rPr lang="ru-RU" sz="1500">
                          <a:effectLst/>
                          <a:latin typeface="Times New Roman" panose="02020603050405020304" pitchFamily="18" charset="0"/>
                          <a:ea typeface="Times New Roman" panose="02020603050405020304" pitchFamily="18" charset="0"/>
                        </a:rPr>
                        <a:t>Расходы на содержание ОС до его ввода в эксплуатацию</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Χ</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 7 ПБУ 10/99</a:t>
                      </a:r>
                      <a:r>
                        <a:rPr lang="ru-RU" sz="15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Χ</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«н» п. 16 ФСБУ 26/2020</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 7 ПБУ 10/99</a:t>
                      </a:r>
                      <a:r>
                        <a:rPr lang="ru-RU" sz="15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 НК</a:t>
                      </a:r>
                      <a:r>
                        <a:rPr lang="ru-RU" sz="1500" dirty="0">
                          <a:solidFill>
                            <a:schemeClr val="tx1"/>
                          </a:solidFill>
                          <a:effectLst/>
                          <a:latin typeface="Times New Roman" panose="02020603050405020304" pitchFamily="18" charset="0"/>
                          <a:ea typeface="Times New Roman" panose="02020603050405020304" pitchFamily="18" charset="0"/>
                        </a:rPr>
                        <a:t>, </a:t>
                      </a:r>
                      <a:r>
                        <a:rPr lang="ru-RU" sz="1500" u="sng" dirty="0">
                          <a:solidFill>
                            <a:schemeClr val="tx1"/>
                          </a:solidFill>
                          <a:effectLst/>
                          <a:latin typeface="Times New Roman" panose="02020603050405020304" pitchFamily="18" charset="0"/>
                          <a:ea typeface="Times New Roman" panose="02020603050405020304" pitchFamily="18" charset="0"/>
                        </a:rPr>
                        <a:t>письмо Минфина от 23.07.2019 № 03-03-06/1/54727</a:t>
                      </a:r>
                      <a:r>
                        <a:rPr lang="ru-RU" sz="1500" dirty="0">
                          <a:solidFill>
                            <a:schemeClr val="tx1"/>
                          </a:solidFill>
                          <a:effectLst/>
                          <a:latin typeface="Times New Roman" panose="02020603050405020304" pitchFamily="18" charset="0"/>
                          <a:ea typeface="Times New Roman" panose="02020603050405020304" pitchFamily="18" charset="0"/>
                        </a:rPr>
                        <a:t>) </a:t>
                      </a:r>
                    </a:p>
                  </a:txBody>
                  <a:tcPr marL="127000" marR="127000" marT="63500" marB="63500"/>
                </a:tc>
                <a:extLst>
                  <a:ext uri="{0D108BD9-81ED-4DB2-BD59-A6C34878D82A}">
                    <a16:rowId xmlns:a16="http://schemas.microsoft.com/office/drawing/2014/main" val="2406532983"/>
                  </a:ext>
                </a:extLst>
              </a:tr>
              <a:tr h="1056175">
                <a:tc>
                  <a:txBody>
                    <a:bodyPr/>
                    <a:lstStyle/>
                    <a:p>
                      <a:r>
                        <a:rPr lang="ru-RU" sz="1500">
                          <a:effectLst/>
                          <a:latin typeface="Times New Roman" panose="02020603050405020304" pitchFamily="18" charset="0"/>
                          <a:ea typeface="Times New Roman" panose="02020603050405020304" pitchFamily="18" charset="0"/>
                        </a:rPr>
                        <a:t>Таможенные пошлины и таможенные сборы</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 8 ПБУ 6/01</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a:solidFill>
                            <a:schemeClr val="tx1"/>
                          </a:solidFill>
                          <a:effectLst/>
                          <a:latin typeface="Times New Roman" panose="02020603050405020304" pitchFamily="18" charset="0"/>
                          <a:ea typeface="Times New Roman" panose="02020603050405020304" pitchFamily="18" charset="0"/>
                        </a:rPr>
                        <a:t>подп. «з» п. 10 ФСБУ 26/2020</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500" dirty="0">
                          <a:solidFill>
                            <a:schemeClr val="tx1"/>
                          </a:solidFill>
                          <a:effectLst/>
                          <a:latin typeface="Times New Roman" panose="02020603050405020304" pitchFamily="18" charset="0"/>
                          <a:ea typeface="Times New Roman" panose="02020603050405020304" pitchFamily="18" charset="0"/>
                        </a:rPr>
                        <a:t>+</a:t>
                      </a:r>
                      <a:br>
                        <a:rPr lang="ru-RU" sz="1500" dirty="0">
                          <a:solidFill>
                            <a:schemeClr val="tx1"/>
                          </a:solidFill>
                          <a:effectLst/>
                          <a:latin typeface="Times New Roman" panose="02020603050405020304" pitchFamily="18" charset="0"/>
                          <a:ea typeface="Times New Roman" panose="02020603050405020304" pitchFamily="18" charset="0"/>
                        </a:rPr>
                      </a:br>
                      <a:r>
                        <a:rPr lang="ru-RU" sz="1500" dirty="0">
                          <a:solidFill>
                            <a:schemeClr val="tx1"/>
                          </a:solidFill>
                          <a:effectLst/>
                          <a:latin typeface="Times New Roman" panose="02020603050405020304" pitchFamily="18" charset="0"/>
                          <a:ea typeface="Times New Roman" panose="02020603050405020304" pitchFamily="18" charset="0"/>
                        </a:rPr>
                        <a:t>(</a:t>
                      </a:r>
                      <a:r>
                        <a:rPr lang="ru-RU" sz="1500" u="sng" dirty="0" err="1">
                          <a:solidFill>
                            <a:schemeClr val="tx1"/>
                          </a:solidFill>
                          <a:effectLst/>
                          <a:latin typeface="Times New Roman" panose="02020603050405020304" pitchFamily="18" charset="0"/>
                          <a:ea typeface="Times New Roman" panose="02020603050405020304" pitchFamily="18" charset="0"/>
                        </a:rPr>
                        <a:t>абз</a:t>
                      </a:r>
                      <a:r>
                        <a:rPr lang="ru-RU" sz="1500" u="sng" dirty="0">
                          <a:solidFill>
                            <a:schemeClr val="tx1"/>
                          </a:solidFill>
                          <a:effectLst/>
                          <a:latin typeface="Times New Roman" panose="02020603050405020304" pitchFamily="18" charset="0"/>
                          <a:ea typeface="Times New Roman" panose="02020603050405020304" pitchFamily="18" charset="0"/>
                        </a:rPr>
                        <a:t>. 2 п. 1 ст. 257 НК</a:t>
                      </a:r>
                      <a:r>
                        <a:rPr lang="ru-RU" sz="15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690891973"/>
                  </a:ext>
                </a:extLst>
              </a:tr>
            </a:tbl>
          </a:graphicData>
        </a:graphic>
      </p:graphicFrame>
    </p:spTree>
    <p:extLst>
      <p:ext uri="{BB962C8B-B14F-4D97-AF65-F5344CB8AC3E}">
        <p14:creationId xmlns:p14="http://schemas.microsoft.com/office/powerpoint/2010/main" val="35083863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3"/>
          <a:ext cx="11617291" cy="6518991"/>
        </p:xfrm>
        <a:graphic>
          <a:graphicData uri="http://schemas.openxmlformats.org/drawingml/2006/table">
            <a:tbl>
              <a:tblPr firstRow="1" firstCol="1" bandRow="1">
                <a:tableStyleId>{5C22544A-7EE6-4342-B048-85BDC9FD1C3A}</a:tableStyleId>
              </a:tblPr>
              <a:tblGrid>
                <a:gridCol w="3737737">
                  <a:extLst>
                    <a:ext uri="{9D8B030D-6E8A-4147-A177-3AD203B41FA5}">
                      <a16:colId xmlns:a16="http://schemas.microsoft.com/office/drawing/2014/main" val="552961824"/>
                    </a:ext>
                  </a:extLst>
                </a:gridCol>
                <a:gridCol w="2070908">
                  <a:extLst>
                    <a:ext uri="{9D8B030D-6E8A-4147-A177-3AD203B41FA5}">
                      <a16:colId xmlns:a16="http://schemas.microsoft.com/office/drawing/2014/main" val="4036762731"/>
                    </a:ext>
                  </a:extLst>
                </a:gridCol>
                <a:gridCol w="2904323">
                  <a:extLst>
                    <a:ext uri="{9D8B030D-6E8A-4147-A177-3AD203B41FA5}">
                      <a16:colId xmlns:a16="http://schemas.microsoft.com/office/drawing/2014/main" val="4241889640"/>
                    </a:ext>
                  </a:extLst>
                </a:gridCol>
                <a:gridCol w="2904323">
                  <a:extLst>
                    <a:ext uri="{9D8B030D-6E8A-4147-A177-3AD203B41FA5}">
                      <a16:colId xmlns:a16="http://schemas.microsoft.com/office/drawing/2014/main" val="2489761983"/>
                    </a:ext>
                  </a:extLst>
                </a:gridCol>
              </a:tblGrid>
              <a:tr h="329181">
                <a:tc rowSpan="2">
                  <a:txBody>
                    <a:bodyPr/>
                    <a:lstStyle/>
                    <a:p>
                      <a:pPr algn="ctr"/>
                      <a:r>
                        <a:rPr lang="ru-RU" sz="1500" dirty="0">
                          <a:effectLst/>
                        </a:rPr>
                        <a:t>Вид затрат</a:t>
                      </a:r>
                      <a:endParaRPr lang="ru-RU" sz="1500" dirty="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52701">
                <a:tc vMerge="1">
                  <a:txBody>
                    <a:bodyPr/>
                    <a:lstStyle/>
                    <a:p>
                      <a:endParaRPr lang="ru-RU"/>
                    </a:p>
                  </a:txBody>
                  <a:tcPr/>
                </a:tc>
                <a:tc>
                  <a:txBody>
                    <a:bodyPr/>
                    <a:lstStyle/>
                    <a:p>
                      <a:pPr algn="ctr"/>
                      <a:r>
                        <a:rPr lang="ru-RU" sz="1500" b="1" dirty="0">
                          <a:effectLst/>
                        </a:rPr>
                        <a:t>Бухучет по ПБУ 6/01 (до 31.12.2021)</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858520">
                <a:tc>
                  <a:txBody>
                    <a:bodyPr/>
                    <a:lstStyle/>
                    <a:p>
                      <a:r>
                        <a:rPr lang="ru-RU" sz="1600" dirty="0">
                          <a:effectLst/>
                          <a:latin typeface="Times New Roman" panose="02020603050405020304" pitchFamily="18" charset="0"/>
                          <a:ea typeface="Times New Roman" panose="02020603050405020304" pitchFamily="18" charset="0"/>
                        </a:rPr>
                        <a:t>Возмещаемые суммы НДС и акцизов</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 8 ПБУ 6/01</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подп. «а» п. 11 ФСБУ 26/2020</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err="1">
                          <a:solidFill>
                            <a:schemeClr val="tx1"/>
                          </a:solidFill>
                          <a:effectLst/>
                          <a:latin typeface="Times New Roman" panose="02020603050405020304" pitchFamily="18" charset="0"/>
                          <a:ea typeface="Times New Roman" panose="02020603050405020304" pitchFamily="18" charset="0"/>
                        </a:rPr>
                        <a:t>абз</a:t>
                      </a:r>
                      <a:r>
                        <a:rPr lang="ru-RU" sz="1600" u="sng" dirty="0">
                          <a:solidFill>
                            <a:schemeClr val="tx1"/>
                          </a:solidFill>
                          <a:effectLst/>
                          <a:latin typeface="Times New Roman" panose="02020603050405020304" pitchFamily="18" charset="0"/>
                          <a:ea typeface="Times New Roman" panose="02020603050405020304" pitchFamily="18" charset="0"/>
                        </a:rPr>
                        <a:t>. 2 п. 1 ст. 257 НК</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979404945"/>
                  </a:ext>
                </a:extLst>
              </a:tr>
              <a:tr h="858520">
                <a:tc>
                  <a:txBody>
                    <a:bodyPr/>
                    <a:lstStyle/>
                    <a:p>
                      <a:r>
                        <a:rPr lang="ru-RU" sz="1600" dirty="0">
                          <a:effectLst/>
                          <a:latin typeface="Times New Roman" panose="02020603050405020304" pitchFamily="18" charset="0"/>
                          <a:ea typeface="Times New Roman" panose="02020603050405020304" pitchFamily="18" charset="0"/>
                        </a:rPr>
                        <a:t>Невозмещаемые суммы НДС и акцизов</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 2 ст. 170 НК</a:t>
                      </a:r>
                      <a:r>
                        <a:rPr lang="ru-RU" sz="1600" dirty="0">
                          <a:solidFill>
                            <a:schemeClr val="tx1"/>
                          </a:solidFill>
                          <a:effectLst/>
                          <a:latin typeface="Times New Roman" panose="02020603050405020304" pitchFamily="18" charset="0"/>
                          <a:ea typeface="Times New Roman" panose="02020603050405020304" pitchFamily="18" charset="0"/>
                        </a:rPr>
                        <a:t>, </a:t>
                      </a:r>
                      <a:r>
                        <a:rPr lang="ru-RU" sz="1600" u="sng" dirty="0">
                          <a:solidFill>
                            <a:schemeClr val="tx1"/>
                          </a:solidFill>
                          <a:effectLst/>
                          <a:latin typeface="Times New Roman" panose="02020603050405020304" pitchFamily="18" charset="0"/>
                          <a:ea typeface="Times New Roman" panose="02020603050405020304" pitchFamily="18" charset="0"/>
                        </a:rPr>
                        <a:t>п. 8 ПБУ 6/01</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 2 ст. 170 НК</a:t>
                      </a:r>
                      <a:r>
                        <a:rPr lang="ru-RU" sz="1600" dirty="0">
                          <a:solidFill>
                            <a:schemeClr val="tx1"/>
                          </a:solidFill>
                          <a:effectLst/>
                          <a:latin typeface="Times New Roman" panose="02020603050405020304" pitchFamily="18" charset="0"/>
                          <a:ea typeface="Times New Roman" panose="02020603050405020304" pitchFamily="18" charset="0"/>
                        </a:rPr>
                        <a:t>, </a:t>
                      </a:r>
                      <a:r>
                        <a:rPr lang="ru-RU" sz="1600" u="sng" dirty="0">
                          <a:solidFill>
                            <a:schemeClr val="tx1"/>
                          </a:solidFill>
                          <a:effectLst/>
                          <a:latin typeface="Times New Roman" panose="02020603050405020304" pitchFamily="18" charset="0"/>
                          <a:ea typeface="Times New Roman" panose="02020603050405020304" pitchFamily="18" charset="0"/>
                        </a:rPr>
                        <a:t>подп. «а» п. 11 ФСБУ 26/2020</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 2 ст. 170</a:t>
                      </a:r>
                      <a:r>
                        <a:rPr lang="ru-RU" sz="1600" dirty="0">
                          <a:solidFill>
                            <a:schemeClr val="tx1"/>
                          </a:solidFill>
                          <a:effectLst/>
                          <a:latin typeface="Times New Roman" panose="02020603050405020304" pitchFamily="18" charset="0"/>
                          <a:ea typeface="Times New Roman" panose="02020603050405020304" pitchFamily="18" charset="0"/>
                        </a:rPr>
                        <a:t>, </a:t>
                      </a:r>
                      <a:r>
                        <a:rPr lang="ru-RU" sz="1600" u="sng" dirty="0">
                          <a:solidFill>
                            <a:schemeClr val="tx1"/>
                          </a:solidFill>
                          <a:effectLst/>
                          <a:latin typeface="Times New Roman" panose="02020603050405020304" pitchFamily="18" charset="0"/>
                          <a:ea typeface="Times New Roman" panose="02020603050405020304" pitchFamily="18" charset="0"/>
                        </a:rPr>
                        <a:t>п. 2 ст. 199</a:t>
                      </a:r>
                      <a:r>
                        <a:rPr lang="ru-RU" sz="1600" dirty="0">
                          <a:solidFill>
                            <a:schemeClr val="tx1"/>
                          </a:solidFill>
                          <a:effectLst/>
                          <a:latin typeface="Times New Roman" panose="02020603050405020304" pitchFamily="18" charset="0"/>
                          <a:ea typeface="Times New Roman" panose="02020603050405020304" pitchFamily="18" charset="0"/>
                        </a:rPr>
                        <a:t>, </a:t>
                      </a:r>
                      <a:r>
                        <a:rPr lang="ru-RU" sz="1600" u="sng" dirty="0" err="1">
                          <a:solidFill>
                            <a:schemeClr val="tx1"/>
                          </a:solidFill>
                          <a:effectLst/>
                          <a:latin typeface="Times New Roman" panose="02020603050405020304" pitchFamily="18" charset="0"/>
                          <a:ea typeface="Times New Roman" panose="02020603050405020304" pitchFamily="18" charset="0"/>
                        </a:rPr>
                        <a:t>абз</a:t>
                      </a:r>
                      <a:r>
                        <a:rPr lang="ru-RU" sz="1600" u="sng" dirty="0">
                          <a:solidFill>
                            <a:schemeClr val="tx1"/>
                          </a:solidFill>
                          <a:effectLst/>
                          <a:latin typeface="Times New Roman" panose="02020603050405020304" pitchFamily="18" charset="0"/>
                          <a:ea typeface="Times New Roman" panose="02020603050405020304" pitchFamily="18" charset="0"/>
                        </a:rPr>
                        <a:t>. 2 п. 1 ст. 257</a:t>
                      </a:r>
                      <a:r>
                        <a:rPr lang="ru-RU" sz="1600" dirty="0">
                          <a:solidFill>
                            <a:schemeClr val="tx1"/>
                          </a:solidFill>
                          <a:effectLst/>
                          <a:latin typeface="Times New Roman" panose="02020603050405020304" pitchFamily="18" charset="0"/>
                          <a:ea typeface="Times New Roman" panose="02020603050405020304" pitchFamily="18" charset="0"/>
                        </a:rPr>
                        <a:t> НК)</a:t>
                      </a:r>
                    </a:p>
                  </a:txBody>
                  <a:tcPr marL="127000" marR="127000" marT="63500" marB="63500"/>
                </a:tc>
                <a:extLst>
                  <a:ext uri="{0D108BD9-81ED-4DB2-BD59-A6C34878D82A}">
                    <a16:rowId xmlns:a16="http://schemas.microsoft.com/office/drawing/2014/main" val="3292043577"/>
                  </a:ext>
                </a:extLst>
              </a:tr>
              <a:tr h="883920">
                <a:tc>
                  <a:txBody>
                    <a:bodyPr/>
                    <a:lstStyle/>
                    <a:p>
                      <a:r>
                        <a:rPr lang="ru-RU" sz="1600">
                          <a:effectLst/>
                          <a:latin typeface="Times New Roman" panose="02020603050405020304" pitchFamily="18" charset="0"/>
                          <a:ea typeface="Times New Roman" panose="02020603050405020304" pitchFamily="18" charset="0"/>
                        </a:rPr>
                        <a:t>Проценты по кредиту, полученному для покупки или строительства ОС, которое:</a:t>
                      </a:r>
                    </a:p>
                  </a:txBody>
                  <a:tcPr marL="76200" marR="76200" marT="76200" marB="76200"/>
                </a:tc>
                <a:tc>
                  <a:txBody>
                    <a:bodyPr/>
                    <a:lstStyle/>
                    <a:p>
                      <a:pPr algn="ctr"/>
                      <a:r>
                        <a:rPr lang="ru-RU" sz="1600">
                          <a:solidFill>
                            <a:schemeClr val="tx1"/>
                          </a:solidFill>
                          <a:effectLst/>
                          <a:latin typeface="Times New Roman" panose="02020603050405020304" pitchFamily="18" charset="0"/>
                          <a:ea typeface="Times New Roman" panose="02020603050405020304" pitchFamily="18" charset="0"/>
                        </a:rPr>
                        <a:t> </a:t>
                      </a:r>
                    </a:p>
                  </a:txBody>
                  <a:tcPr marL="76200" marR="76200" marT="76200" marB="762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 </a:t>
                      </a:r>
                    </a:p>
                  </a:txBody>
                  <a:tcPr marL="76200" marR="76200" marT="76200" marB="762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 </a:t>
                      </a:r>
                    </a:p>
                  </a:txBody>
                  <a:tcPr marL="76200" marR="76200" marT="76200" marB="76200"/>
                </a:tc>
                <a:extLst>
                  <a:ext uri="{0D108BD9-81ED-4DB2-BD59-A6C34878D82A}">
                    <a16:rowId xmlns:a16="http://schemas.microsoft.com/office/drawing/2014/main" val="3236522585"/>
                  </a:ext>
                </a:extLst>
              </a:tr>
              <a:tr h="1674707">
                <a:tc>
                  <a:txBody>
                    <a:bodyPr/>
                    <a:lstStyle/>
                    <a:p>
                      <a:pPr marL="342900" lvl="0" indent="-342900">
                        <a:spcAft>
                          <a:spcPts val="515"/>
                        </a:spcAft>
                        <a:buSzPts val="1000"/>
                        <a:buFont typeface="Symbol" panose="05050102010706020507" pitchFamily="18" charset="2"/>
                        <a:buChar char=""/>
                        <a:tabLst>
                          <a:tab pos="457200" algn="l"/>
                        </a:tabLst>
                      </a:pPr>
                      <a:r>
                        <a:rPr lang="ru-RU" sz="1600" dirty="0">
                          <a:effectLst/>
                          <a:latin typeface="Times New Roman" panose="02020603050405020304" pitchFamily="18" charset="0"/>
                          <a:ea typeface="Times New Roman" panose="02020603050405020304" pitchFamily="18" charset="0"/>
                        </a:rPr>
                        <a:t>не признается </a:t>
                      </a:r>
                      <a:r>
                        <a:rPr lang="ru-RU" sz="1600" u="sng" dirty="0">
                          <a:solidFill>
                            <a:srgbClr val="0000FF"/>
                          </a:solidFill>
                          <a:effectLst/>
                          <a:latin typeface="Times New Roman" panose="02020603050405020304" pitchFamily="18" charset="0"/>
                          <a:ea typeface="Times New Roman" panose="02020603050405020304" pitchFamily="18" charset="0"/>
                        </a:rPr>
                        <a:t>инвестиционным активом</a:t>
                      </a:r>
                      <a:r>
                        <a:rPr lang="ru-RU" sz="1600" dirty="0">
                          <a:effectLst/>
                          <a:latin typeface="Times New Roman" panose="02020603050405020304" pitchFamily="18" charset="0"/>
                          <a:ea typeface="Times New Roman" panose="02020603050405020304" pitchFamily="18" charset="0"/>
                        </a:rPr>
                        <a:t>;</a:t>
                      </a:r>
                    </a:p>
                    <a:p>
                      <a:pPr marL="342900" lvl="0" indent="-342900">
                        <a:spcAft>
                          <a:spcPts val="515"/>
                        </a:spcAft>
                        <a:buSzPts val="1000"/>
                        <a:buFont typeface="Symbol" panose="05050102010706020507" pitchFamily="18" charset="2"/>
                        <a:buChar char=""/>
                        <a:tabLst>
                          <a:tab pos="457200" algn="l"/>
                        </a:tabLst>
                      </a:pPr>
                      <a:r>
                        <a:rPr lang="ru-RU" sz="1600" dirty="0">
                          <a:effectLst/>
                          <a:latin typeface="Times New Roman" panose="02020603050405020304" pitchFamily="18" charset="0"/>
                          <a:ea typeface="Times New Roman" panose="02020603050405020304" pitchFamily="18" charset="0"/>
                        </a:rPr>
                        <a:t>признается </a:t>
                      </a:r>
                      <a:r>
                        <a:rPr lang="ru-RU" sz="1600" u="sng" dirty="0">
                          <a:solidFill>
                            <a:srgbClr val="0000FF"/>
                          </a:solidFill>
                          <a:effectLst/>
                          <a:latin typeface="Times New Roman" panose="02020603050405020304" pitchFamily="18" charset="0"/>
                          <a:ea typeface="Times New Roman" panose="02020603050405020304" pitchFamily="18" charset="0"/>
                        </a:rPr>
                        <a:t>инвестиционным активом</a:t>
                      </a:r>
                      <a:r>
                        <a:rPr lang="ru-RU" sz="1600" dirty="0">
                          <a:effectLst/>
                          <a:latin typeface="Times New Roman" panose="02020603050405020304" pitchFamily="18" charset="0"/>
                          <a:ea typeface="Times New Roman" panose="02020603050405020304" pitchFamily="18" charset="0"/>
                        </a:rPr>
                        <a:t>, если проценты начислены после его ввода в эксплуатацию</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(п. </a:t>
                      </a:r>
                      <a:r>
                        <a:rPr lang="ru-RU" sz="1600" u="sng" dirty="0">
                          <a:solidFill>
                            <a:schemeClr val="tx1"/>
                          </a:solidFill>
                          <a:effectLst/>
                          <a:latin typeface="Times New Roman" panose="02020603050405020304" pitchFamily="18" charset="0"/>
                          <a:ea typeface="Times New Roman" panose="02020603050405020304" pitchFamily="18" charset="0"/>
                        </a:rPr>
                        <a:t>9</a:t>
                      </a:r>
                      <a:r>
                        <a:rPr lang="ru-RU" sz="1600" dirty="0">
                          <a:solidFill>
                            <a:schemeClr val="tx1"/>
                          </a:solidFill>
                          <a:effectLst/>
                          <a:latin typeface="Times New Roman" panose="02020603050405020304" pitchFamily="18" charset="0"/>
                          <a:ea typeface="Times New Roman" panose="02020603050405020304" pitchFamily="18" charset="0"/>
                        </a:rPr>
                        <a:t> и </a:t>
                      </a:r>
                      <a:r>
                        <a:rPr lang="ru-RU" sz="1600" u="sng" dirty="0">
                          <a:solidFill>
                            <a:schemeClr val="tx1"/>
                          </a:solidFill>
                          <a:effectLst/>
                          <a:latin typeface="Times New Roman" panose="02020603050405020304" pitchFamily="18" charset="0"/>
                          <a:ea typeface="Times New Roman" panose="02020603050405020304" pitchFamily="18" charset="0"/>
                        </a:rPr>
                        <a:t>12</a:t>
                      </a:r>
                      <a:r>
                        <a:rPr lang="ru-RU" sz="1600" dirty="0">
                          <a:solidFill>
                            <a:schemeClr val="tx1"/>
                          </a:solidFill>
                          <a:effectLst/>
                          <a:latin typeface="Times New Roman" panose="02020603050405020304" pitchFamily="18" charset="0"/>
                          <a:ea typeface="Times New Roman" panose="02020603050405020304" pitchFamily="18" charset="0"/>
                        </a:rPr>
                        <a:t> ПБУ 15/2008, </a:t>
                      </a:r>
                      <a:r>
                        <a:rPr lang="ru-RU" sz="1600" u="sng" dirty="0">
                          <a:solidFill>
                            <a:schemeClr val="tx1"/>
                          </a:solidFill>
                          <a:effectLst/>
                          <a:latin typeface="Times New Roman" panose="02020603050405020304" pitchFamily="18" charset="0"/>
                          <a:ea typeface="Times New Roman" panose="02020603050405020304" pitchFamily="18" charset="0"/>
                        </a:rPr>
                        <a:t>п. 11 ПБУ 10/99</a:t>
                      </a:r>
                      <a:r>
                        <a:rPr lang="ru-RU" sz="1600" dirty="0">
                          <a:solidFill>
                            <a:schemeClr val="tx1"/>
                          </a:solidFill>
                          <a:effectLst/>
                          <a:latin typeface="Times New Roman" panose="02020603050405020304" pitchFamily="18" charset="0"/>
                          <a:ea typeface="Times New Roman" panose="02020603050405020304" pitchFamily="18" charset="0"/>
                        </a:rPr>
                        <a:t> – прочие расходы)</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(п. </a:t>
                      </a:r>
                      <a:r>
                        <a:rPr lang="ru-RU" sz="1600" u="sng" dirty="0">
                          <a:solidFill>
                            <a:schemeClr val="tx1"/>
                          </a:solidFill>
                          <a:effectLst/>
                          <a:latin typeface="Times New Roman" panose="02020603050405020304" pitchFamily="18" charset="0"/>
                          <a:ea typeface="Times New Roman" panose="02020603050405020304" pitchFamily="18" charset="0"/>
                        </a:rPr>
                        <a:t>9</a:t>
                      </a:r>
                      <a:r>
                        <a:rPr lang="ru-RU" sz="1600" dirty="0">
                          <a:solidFill>
                            <a:schemeClr val="tx1"/>
                          </a:solidFill>
                          <a:effectLst/>
                          <a:latin typeface="Times New Roman" panose="02020603050405020304" pitchFamily="18" charset="0"/>
                          <a:ea typeface="Times New Roman" panose="02020603050405020304" pitchFamily="18" charset="0"/>
                        </a:rPr>
                        <a:t> и </a:t>
                      </a:r>
                      <a:r>
                        <a:rPr lang="ru-RU" sz="1600" u="sng" dirty="0">
                          <a:solidFill>
                            <a:schemeClr val="tx1"/>
                          </a:solidFill>
                          <a:effectLst/>
                          <a:latin typeface="Times New Roman" panose="02020603050405020304" pitchFamily="18" charset="0"/>
                          <a:ea typeface="Times New Roman" panose="02020603050405020304" pitchFamily="18" charset="0"/>
                        </a:rPr>
                        <a:t>12</a:t>
                      </a:r>
                      <a:r>
                        <a:rPr lang="ru-RU" sz="1600" dirty="0">
                          <a:solidFill>
                            <a:schemeClr val="tx1"/>
                          </a:solidFill>
                          <a:effectLst/>
                          <a:latin typeface="Times New Roman" panose="02020603050405020304" pitchFamily="18" charset="0"/>
                          <a:ea typeface="Times New Roman" panose="02020603050405020304" pitchFamily="18" charset="0"/>
                        </a:rPr>
                        <a:t> ПБУ 15/2008, </a:t>
                      </a:r>
                      <a:r>
                        <a:rPr lang="ru-RU" sz="1600" u="sng" dirty="0">
                          <a:solidFill>
                            <a:schemeClr val="tx1"/>
                          </a:solidFill>
                          <a:effectLst/>
                          <a:latin typeface="Times New Roman" panose="02020603050405020304" pitchFamily="18" charset="0"/>
                          <a:ea typeface="Times New Roman" panose="02020603050405020304" pitchFamily="18" charset="0"/>
                        </a:rPr>
                        <a:t>п. 11 ПБУ 10/99</a:t>
                      </a:r>
                      <a:r>
                        <a:rPr lang="ru-RU" sz="1600" dirty="0">
                          <a:solidFill>
                            <a:schemeClr val="tx1"/>
                          </a:solidFill>
                          <a:effectLst/>
                          <a:latin typeface="Times New Roman" panose="02020603050405020304" pitchFamily="18" charset="0"/>
                          <a:ea typeface="Times New Roman" panose="02020603050405020304" pitchFamily="18" charset="0"/>
                        </a:rPr>
                        <a:t>, </a:t>
                      </a:r>
                      <a:r>
                        <a:rPr lang="ru-RU" sz="1600" u="sng" dirty="0">
                          <a:solidFill>
                            <a:schemeClr val="tx1"/>
                          </a:solidFill>
                          <a:effectLst/>
                          <a:latin typeface="Times New Roman" panose="02020603050405020304" pitchFamily="18" charset="0"/>
                          <a:ea typeface="Times New Roman" panose="02020603050405020304" pitchFamily="18" charset="0"/>
                        </a:rPr>
                        <a:t>подп. «е» п. 10 ФСБУ 26/2020</a:t>
                      </a:r>
                      <a:r>
                        <a:rPr lang="ru-RU" sz="1600" dirty="0">
                          <a:solidFill>
                            <a:schemeClr val="tx1"/>
                          </a:solidFill>
                          <a:effectLst/>
                          <a:latin typeface="Times New Roman" panose="02020603050405020304" pitchFamily="18" charset="0"/>
                          <a:ea typeface="Times New Roman" panose="02020603050405020304" pitchFamily="18" charset="0"/>
                        </a:rPr>
                        <a:t> – прочие расходы)</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подп. 2 п. 1 ст. 265 НК</a:t>
                      </a:r>
                      <a:r>
                        <a:rPr lang="ru-RU" sz="1600" dirty="0">
                          <a:solidFill>
                            <a:schemeClr val="tx1"/>
                          </a:solidFill>
                          <a:effectLst/>
                          <a:latin typeface="Times New Roman" panose="02020603050405020304" pitchFamily="18" charset="0"/>
                          <a:ea typeface="Times New Roman" panose="02020603050405020304" pitchFamily="18" charset="0"/>
                        </a:rPr>
                        <a:t> – внереализационные расходы)</a:t>
                      </a:r>
                    </a:p>
                  </a:txBody>
                  <a:tcPr marL="127000" marR="127000" marT="63500" marB="63500"/>
                </a:tc>
                <a:extLst>
                  <a:ext uri="{0D108BD9-81ED-4DB2-BD59-A6C34878D82A}">
                    <a16:rowId xmlns:a16="http://schemas.microsoft.com/office/drawing/2014/main" val="2406532983"/>
                  </a:ext>
                </a:extLst>
              </a:tr>
              <a:tr h="1346200">
                <a:tc>
                  <a:txBody>
                    <a:bodyPr/>
                    <a:lstStyle/>
                    <a:p>
                      <a:pPr marL="342900" lvl="0" indent="-342900">
                        <a:spcAft>
                          <a:spcPts val="515"/>
                        </a:spcAft>
                        <a:buSzPts val="1000"/>
                        <a:buFont typeface="Symbol" panose="05050102010706020507" pitchFamily="18" charset="2"/>
                        <a:buChar char=""/>
                        <a:tabLst>
                          <a:tab pos="457200" algn="l"/>
                        </a:tabLst>
                      </a:pPr>
                      <a:r>
                        <a:rPr lang="ru-RU" sz="1600" dirty="0">
                          <a:effectLst/>
                          <a:latin typeface="Times New Roman" panose="02020603050405020304" pitchFamily="18" charset="0"/>
                          <a:ea typeface="Times New Roman" panose="02020603050405020304" pitchFamily="18" charset="0"/>
                        </a:rPr>
                        <a:t>признается </a:t>
                      </a:r>
                      <a:r>
                        <a:rPr lang="ru-RU" sz="1600" u="sng" dirty="0">
                          <a:solidFill>
                            <a:srgbClr val="0000FF"/>
                          </a:solidFill>
                          <a:effectLst/>
                          <a:latin typeface="Times New Roman" panose="02020603050405020304" pitchFamily="18" charset="0"/>
                          <a:ea typeface="Times New Roman" panose="02020603050405020304" pitchFamily="18" charset="0"/>
                        </a:rPr>
                        <a:t>инвестиционным активом</a:t>
                      </a:r>
                      <a:r>
                        <a:rPr lang="ru-RU" sz="1600" dirty="0">
                          <a:effectLst/>
                          <a:latin typeface="Times New Roman" panose="02020603050405020304" pitchFamily="18" charset="0"/>
                          <a:ea typeface="Times New Roman" panose="02020603050405020304" pitchFamily="18" charset="0"/>
                        </a:rPr>
                        <a:t>, если проценты начислены до конца месяца, в котором объект ввели в эксплуатацию</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(п. </a:t>
                      </a:r>
                      <a:r>
                        <a:rPr lang="ru-RU" sz="1600" u="sng" dirty="0">
                          <a:solidFill>
                            <a:schemeClr val="tx1"/>
                          </a:solidFill>
                          <a:effectLst/>
                          <a:latin typeface="Times New Roman" panose="02020603050405020304" pitchFamily="18" charset="0"/>
                          <a:ea typeface="Times New Roman" panose="02020603050405020304" pitchFamily="18" charset="0"/>
                        </a:rPr>
                        <a:t>9</a:t>
                      </a:r>
                      <a:r>
                        <a:rPr lang="ru-RU" sz="1600" dirty="0">
                          <a:solidFill>
                            <a:schemeClr val="tx1"/>
                          </a:solidFill>
                          <a:effectLst/>
                          <a:latin typeface="Times New Roman" panose="02020603050405020304" pitchFamily="18" charset="0"/>
                          <a:ea typeface="Times New Roman" panose="02020603050405020304" pitchFamily="18" charset="0"/>
                        </a:rPr>
                        <a:t> и </a:t>
                      </a:r>
                      <a:r>
                        <a:rPr lang="ru-RU" sz="1600" u="sng" dirty="0">
                          <a:solidFill>
                            <a:schemeClr val="tx1"/>
                          </a:solidFill>
                          <a:effectLst/>
                          <a:latin typeface="Times New Roman" panose="02020603050405020304" pitchFamily="18" charset="0"/>
                          <a:ea typeface="Times New Roman" panose="02020603050405020304" pitchFamily="18" charset="0"/>
                        </a:rPr>
                        <a:t>12</a:t>
                      </a:r>
                      <a:r>
                        <a:rPr lang="ru-RU" sz="1600" dirty="0">
                          <a:solidFill>
                            <a:schemeClr val="tx1"/>
                          </a:solidFill>
                          <a:effectLst/>
                          <a:latin typeface="Times New Roman" panose="02020603050405020304" pitchFamily="18" charset="0"/>
                          <a:ea typeface="Times New Roman" panose="02020603050405020304" pitchFamily="18" charset="0"/>
                        </a:rPr>
                        <a:t> ПБУ 15/2008)</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(п. </a:t>
                      </a:r>
                      <a:r>
                        <a:rPr lang="ru-RU" sz="1600" u="sng" dirty="0">
                          <a:solidFill>
                            <a:schemeClr val="tx1"/>
                          </a:solidFill>
                          <a:effectLst/>
                          <a:latin typeface="Times New Roman" panose="02020603050405020304" pitchFamily="18" charset="0"/>
                          <a:ea typeface="Times New Roman" panose="02020603050405020304" pitchFamily="18" charset="0"/>
                        </a:rPr>
                        <a:t>9</a:t>
                      </a:r>
                      <a:r>
                        <a:rPr lang="ru-RU" sz="1600" dirty="0">
                          <a:solidFill>
                            <a:schemeClr val="tx1"/>
                          </a:solidFill>
                          <a:effectLst/>
                          <a:latin typeface="Times New Roman" panose="02020603050405020304" pitchFamily="18" charset="0"/>
                          <a:ea typeface="Times New Roman" panose="02020603050405020304" pitchFamily="18" charset="0"/>
                        </a:rPr>
                        <a:t> и </a:t>
                      </a:r>
                      <a:r>
                        <a:rPr lang="ru-RU" sz="1600" u="sng" dirty="0">
                          <a:solidFill>
                            <a:schemeClr val="tx1"/>
                          </a:solidFill>
                          <a:effectLst/>
                          <a:latin typeface="Times New Roman" panose="02020603050405020304" pitchFamily="18" charset="0"/>
                          <a:ea typeface="Times New Roman" panose="02020603050405020304" pitchFamily="18" charset="0"/>
                        </a:rPr>
                        <a:t>12</a:t>
                      </a:r>
                      <a:r>
                        <a:rPr lang="ru-RU" sz="1600" dirty="0">
                          <a:solidFill>
                            <a:schemeClr val="tx1"/>
                          </a:solidFill>
                          <a:effectLst/>
                          <a:latin typeface="Times New Roman" panose="02020603050405020304" pitchFamily="18" charset="0"/>
                          <a:ea typeface="Times New Roman" panose="02020603050405020304" pitchFamily="18" charset="0"/>
                        </a:rPr>
                        <a:t> ПБУ 15/2008, </a:t>
                      </a:r>
                      <a:r>
                        <a:rPr lang="ru-RU" sz="1600" u="sng" dirty="0">
                          <a:solidFill>
                            <a:schemeClr val="tx1"/>
                          </a:solidFill>
                          <a:effectLst/>
                          <a:latin typeface="Times New Roman" panose="02020603050405020304" pitchFamily="18" charset="0"/>
                          <a:ea typeface="Times New Roman" panose="02020603050405020304" pitchFamily="18" charset="0"/>
                        </a:rPr>
                        <a:t>подп. «е» п. 10 ФСБУ 26/2020</a:t>
                      </a:r>
                      <a:r>
                        <a:rPr lang="ru-RU" sz="16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600" dirty="0">
                          <a:solidFill>
                            <a:schemeClr val="tx1"/>
                          </a:solidFill>
                          <a:effectLst/>
                          <a:latin typeface="Times New Roman" panose="02020603050405020304" pitchFamily="18" charset="0"/>
                          <a:ea typeface="Times New Roman" panose="02020603050405020304" pitchFamily="18" charset="0"/>
                        </a:rPr>
                        <a:t>Χ</a:t>
                      </a:r>
                      <a:br>
                        <a:rPr lang="ru-RU" sz="1600" dirty="0">
                          <a:solidFill>
                            <a:schemeClr val="tx1"/>
                          </a:solidFill>
                          <a:effectLst/>
                          <a:latin typeface="Times New Roman" panose="02020603050405020304" pitchFamily="18" charset="0"/>
                          <a:ea typeface="Times New Roman" panose="02020603050405020304" pitchFamily="18" charset="0"/>
                        </a:rPr>
                      </a:br>
                      <a:r>
                        <a:rPr lang="ru-RU" sz="1600" dirty="0">
                          <a:solidFill>
                            <a:schemeClr val="tx1"/>
                          </a:solidFill>
                          <a:effectLst/>
                          <a:latin typeface="Times New Roman" panose="02020603050405020304" pitchFamily="18" charset="0"/>
                          <a:ea typeface="Times New Roman" panose="02020603050405020304" pitchFamily="18" charset="0"/>
                        </a:rPr>
                        <a:t>(</a:t>
                      </a:r>
                      <a:r>
                        <a:rPr lang="ru-RU" sz="1600" u="sng" dirty="0">
                          <a:solidFill>
                            <a:schemeClr val="tx1"/>
                          </a:solidFill>
                          <a:effectLst/>
                          <a:latin typeface="Times New Roman" panose="02020603050405020304" pitchFamily="18" charset="0"/>
                          <a:ea typeface="Times New Roman" panose="02020603050405020304" pitchFamily="18" charset="0"/>
                        </a:rPr>
                        <a:t>подп. 2 п. 1 ст. 265 НК</a:t>
                      </a:r>
                      <a:r>
                        <a:rPr lang="ru-RU" sz="1600" dirty="0">
                          <a:solidFill>
                            <a:schemeClr val="tx1"/>
                          </a:solidFill>
                          <a:effectLst/>
                          <a:latin typeface="Times New Roman" panose="02020603050405020304" pitchFamily="18" charset="0"/>
                          <a:ea typeface="Times New Roman" panose="02020603050405020304" pitchFamily="18" charset="0"/>
                        </a:rPr>
                        <a:t> – внереализационные расходы)</a:t>
                      </a:r>
                    </a:p>
                  </a:txBody>
                  <a:tcPr marL="127000" marR="127000" marT="63500" marB="63500"/>
                </a:tc>
                <a:extLst>
                  <a:ext uri="{0D108BD9-81ED-4DB2-BD59-A6C34878D82A}">
                    <a16:rowId xmlns:a16="http://schemas.microsoft.com/office/drawing/2014/main" val="3690891973"/>
                  </a:ext>
                </a:extLst>
              </a:tr>
            </a:tbl>
          </a:graphicData>
        </a:graphic>
      </p:graphicFrame>
    </p:spTree>
    <p:extLst>
      <p:ext uri="{BB962C8B-B14F-4D97-AF65-F5344CB8AC3E}">
        <p14:creationId xmlns:p14="http://schemas.microsoft.com/office/powerpoint/2010/main" val="16106738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4"/>
          <a:ext cx="11905323" cy="6728499"/>
        </p:xfrm>
        <a:graphic>
          <a:graphicData uri="http://schemas.openxmlformats.org/drawingml/2006/table">
            <a:tbl>
              <a:tblPr firstRow="1" firstCol="1" bandRow="1">
                <a:tableStyleId>{5C22544A-7EE6-4342-B048-85BDC9FD1C3A}</a:tableStyleId>
              </a:tblPr>
              <a:tblGrid>
                <a:gridCol w="3830408">
                  <a:extLst>
                    <a:ext uri="{9D8B030D-6E8A-4147-A177-3AD203B41FA5}">
                      <a16:colId xmlns:a16="http://schemas.microsoft.com/office/drawing/2014/main" val="552961824"/>
                    </a:ext>
                  </a:extLst>
                </a:gridCol>
                <a:gridCol w="2565013">
                  <a:extLst>
                    <a:ext uri="{9D8B030D-6E8A-4147-A177-3AD203B41FA5}">
                      <a16:colId xmlns:a16="http://schemas.microsoft.com/office/drawing/2014/main" val="4036762731"/>
                    </a:ext>
                  </a:extLst>
                </a:gridCol>
                <a:gridCol w="2533571">
                  <a:extLst>
                    <a:ext uri="{9D8B030D-6E8A-4147-A177-3AD203B41FA5}">
                      <a16:colId xmlns:a16="http://schemas.microsoft.com/office/drawing/2014/main" val="4241889640"/>
                    </a:ext>
                  </a:extLst>
                </a:gridCol>
                <a:gridCol w="2976331">
                  <a:extLst>
                    <a:ext uri="{9D8B030D-6E8A-4147-A177-3AD203B41FA5}">
                      <a16:colId xmlns:a16="http://schemas.microsoft.com/office/drawing/2014/main" val="2489761983"/>
                    </a:ext>
                  </a:extLst>
                </a:gridCol>
              </a:tblGrid>
              <a:tr h="329181">
                <a:tc rowSpan="2">
                  <a:txBody>
                    <a:bodyPr/>
                    <a:lstStyle/>
                    <a:p>
                      <a:pPr algn="ctr"/>
                      <a:r>
                        <a:rPr lang="ru-RU" sz="1500" dirty="0">
                          <a:effectLst/>
                        </a:rPr>
                        <a:t>Вид затрат</a:t>
                      </a:r>
                      <a:endParaRPr lang="ru-RU" sz="1500" dirty="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52701">
                <a:tc vMerge="1">
                  <a:txBody>
                    <a:bodyPr/>
                    <a:lstStyle/>
                    <a:p>
                      <a:endParaRPr lang="ru-RU"/>
                    </a:p>
                  </a:txBody>
                  <a:tcPr/>
                </a:tc>
                <a:tc>
                  <a:txBody>
                    <a:bodyPr/>
                    <a:lstStyle/>
                    <a:p>
                      <a:pPr algn="ctr"/>
                      <a:r>
                        <a:rPr lang="ru-RU" sz="1500" b="1" dirty="0">
                          <a:effectLst/>
                        </a:rPr>
                        <a:t>Бухучет по ПБУ 6/01 (до 31.12.2021)</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1193800">
                <a:tc>
                  <a:txBody>
                    <a:bodyPr/>
                    <a:lstStyle/>
                    <a:p>
                      <a:r>
                        <a:rPr lang="ru-RU" sz="1400" dirty="0">
                          <a:effectLst/>
                          <a:latin typeface="Times New Roman" panose="02020603050405020304" pitchFamily="18" charset="0"/>
                          <a:ea typeface="Times New Roman" panose="02020603050405020304" pitchFamily="18" charset="0"/>
                        </a:rPr>
                        <a:t>Разницы по ОС, стоимость которого выражена в иностранной валюте и оплачивается в валюте или рублях</a:t>
                      </a:r>
                    </a:p>
                    <a:p>
                      <a:r>
                        <a:rPr lang="ru-RU" sz="1400" dirty="0">
                          <a:effectLst/>
                          <a:latin typeface="Times New Roman" panose="02020603050405020304" pitchFamily="18" charset="0"/>
                          <a:ea typeface="Times New Roman" panose="02020603050405020304" pitchFamily="18" charset="0"/>
                        </a:rPr>
                        <a:t> </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4 п. 3</a:t>
                      </a:r>
                      <a:r>
                        <a:rPr lang="ru-RU" sz="1400" dirty="0">
                          <a:solidFill>
                            <a:schemeClr val="tx1"/>
                          </a:solidFill>
                          <a:effectLst/>
                          <a:latin typeface="Times New Roman" panose="02020603050405020304" pitchFamily="18" charset="0"/>
                          <a:ea typeface="Times New Roman" panose="02020603050405020304" pitchFamily="18" charset="0"/>
                        </a:rPr>
                        <a:t>, п. </a:t>
                      </a:r>
                      <a:r>
                        <a:rPr lang="ru-RU" sz="1400" u="sng" dirty="0">
                          <a:solidFill>
                            <a:schemeClr val="tx1"/>
                          </a:solidFill>
                          <a:effectLst/>
                          <a:latin typeface="Times New Roman" panose="02020603050405020304" pitchFamily="18" charset="0"/>
                          <a:ea typeface="Times New Roman" panose="02020603050405020304" pitchFamily="18" charset="0"/>
                        </a:rPr>
                        <a:t>5</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13</a:t>
                      </a:r>
                      <a:r>
                        <a:rPr lang="ru-RU" sz="1400" dirty="0">
                          <a:solidFill>
                            <a:schemeClr val="tx1"/>
                          </a:solidFill>
                          <a:effectLst/>
                          <a:latin typeface="Times New Roman" panose="02020603050405020304" pitchFamily="18" charset="0"/>
                          <a:ea typeface="Times New Roman" panose="02020603050405020304" pitchFamily="18" charset="0"/>
                        </a:rPr>
                        <a:t> ПБУ 3/2006, </a:t>
                      </a:r>
                      <a:r>
                        <a:rPr lang="ru-RU" sz="1400" u="sng" dirty="0">
                          <a:solidFill>
                            <a:schemeClr val="tx1"/>
                          </a:solidFill>
                          <a:effectLst/>
                          <a:latin typeface="Times New Roman" panose="02020603050405020304" pitchFamily="18" charset="0"/>
                          <a:ea typeface="Times New Roman" panose="02020603050405020304" pitchFamily="18" charset="0"/>
                        </a:rPr>
                        <a:t>п. 7 ПБУ 9/99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11 ПБУ 10/99</a:t>
                      </a:r>
                      <a:r>
                        <a:rPr lang="ru-RU" sz="1400" dirty="0">
                          <a:solidFill>
                            <a:schemeClr val="tx1"/>
                          </a:solidFill>
                          <a:effectLst/>
                          <a:latin typeface="Times New Roman" panose="02020603050405020304" pitchFamily="18" charset="0"/>
                          <a:ea typeface="Times New Roman" panose="02020603050405020304" pitchFamily="18" charset="0"/>
                        </a:rPr>
                        <a:t> – прочие расходы или доходы)</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4 п. 3</a:t>
                      </a:r>
                      <a:r>
                        <a:rPr lang="ru-RU" sz="1400" dirty="0">
                          <a:solidFill>
                            <a:schemeClr val="tx1"/>
                          </a:solidFill>
                          <a:effectLst/>
                          <a:latin typeface="Times New Roman" panose="02020603050405020304" pitchFamily="18" charset="0"/>
                          <a:ea typeface="Times New Roman" panose="02020603050405020304" pitchFamily="18" charset="0"/>
                        </a:rPr>
                        <a:t>, п. </a:t>
                      </a:r>
                      <a:r>
                        <a:rPr lang="ru-RU" sz="1400" u="sng" dirty="0">
                          <a:solidFill>
                            <a:schemeClr val="tx1"/>
                          </a:solidFill>
                          <a:effectLst/>
                          <a:latin typeface="Times New Roman" panose="02020603050405020304" pitchFamily="18" charset="0"/>
                          <a:ea typeface="Times New Roman" panose="02020603050405020304" pitchFamily="18" charset="0"/>
                        </a:rPr>
                        <a:t>5</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13</a:t>
                      </a:r>
                      <a:r>
                        <a:rPr lang="ru-RU" sz="1400" dirty="0">
                          <a:solidFill>
                            <a:schemeClr val="tx1"/>
                          </a:solidFill>
                          <a:effectLst/>
                          <a:latin typeface="Times New Roman" panose="02020603050405020304" pitchFamily="18" charset="0"/>
                          <a:ea typeface="Times New Roman" panose="02020603050405020304" pitchFamily="18" charset="0"/>
                        </a:rPr>
                        <a:t> ПБУ 3/2006, </a:t>
                      </a:r>
                      <a:r>
                        <a:rPr lang="ru-RU" sz="1400" u="sng" dirty="0">
                          <a:solidFill>
                            <a:schemeClr val="tx1"/>
                          </a:solidFill>
                          <a:effectLst/>
                          <a:latin typeface="Times New Roman" panose="02020603050405020304" pitchFamily="18" charset="0"/>
                          <a:ea typeface="Times New Roman" panose="02020603050405020304" pitchFamily="18" charset="0"/>
                        </a:rPr>
                        <a:t>п. 7 ПБУ 9/99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11 ПБУ 10/99</a:t>
                      </a:r>
                      <a:r>
                        <a:rPr lang="ru-RU" sz="1400" dirty="0">
                          <a:solidFill>
                            <a:schemeClr val="tx1"/>
                          </a:solidFill>
                          <a:effectLst/>
                          <a:latin typeface="Times New Roman" panose="02020603050405020304" pitchFamily="18" charset="0"/>
                          <a:ea typeface="Times New Roman" panose="02020603050405020304" pitchFamily="18" charset="0"/>
                        </a:rPr>
                        <a:t> – прочие расходы или доходы)</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11</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11.1</a:t>
                      </a:r>
                      <a:r>
                        <a:rPr lang="ru-RU" sz="1400" dirty="0">
                          <a:solidFill>
                            <a:schemeClr val="tx1"/>
                          </a:solidFill>
                          <a:effectLst/>
                          <a:latin typeface="Times New Roman" panose="02020603050405020304" pitchFamily="18" charset="0"/>
                          <a:ea typeface="Times New Roman" panose="02020603050405020304" pitchFamily="18" charset="0"/>
                        </a:rPr>
                        <a:t> ст. 250, </a:t>
                      </a:r>
                      <a:r>
                        <a:rPr lang="ru-RU" sz="1400" u="sng" dirty="0">
                          <a:solidFill>
                            <a:schemeClr val="tx1"/>
                          </a:solidFill>
                          <a:effectLst/>
                          <a:latin typeface="Times New Roman" panose="02020603050405020304" pitchFamily="18" charset="0"/>
                          <a:ea typeface="Times New Roman" panose="02020603050405020304" pitchFamily="18" charset="0"/>
                        </a:rPr>
                        <a:t>подп. 5</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hlinkClick r:id="rId2" tooltip="5_1) расходы в виде суммовой разницы, возникающей у налогоплательщика, если сумма возникших обязательств и требований, исчисленная по установленному соглашением сторон курсу условных...">
                            <a:extLst>
                              <a:ext uri="{A12FA001-AC4F-418D-AE19-62706E023703}">
                                <ahyp:hlinkClr xmlns:ahyp="http://schemas.microsoft.com/office/drawing/2018/hyperlinkcolor" val="tx"/>
                              </a:ext>
                            </a:extLst>
                          </a:hlinkClick>
                        </a:rPr>
                        <a:t>5.1</a:t>
                      </a:r>
                      <a:r>
                        <a:rPr lang="ru-RU" sz="1400" dirty="0">
                          <a:solidFill>
                            <a:schemeClr val="tx1"/>
                          </a:solidFill>
                          <a:effectLst/>
                          <a:latin typeface="Times New Roman" panose="02020603050405020304" pitchFamily="18" charset="0"/>
                          <a:ea typeface="Times New Roman" panose="02020603050405020304" pitchFamily="18" charset="0"/>
                        </a:rPr>
                        <a:t> п. 1 ст. 265 НК – внереализационные доходы и расходы)</a:t>
                      </a:r>
                    </a:p>
                  </a:txBody>
                  <a:tcPr marL="127000" marR="127000" marT="63500" marB="63500"/>
                </a:tc>
                <a:extLst>
                  <a:ext uri="{0D108BD9-81ED-4DB2-BD59-A6C34878D82A}">
                    <a16:rowId xmlns:a16="http://schemas.microsoft.com/office/drawing/2014/main" val="3979404945"/>
                  </a:ext>
                </a:extLst>
              </a:tr>
              <a:tr h="1193800">
                <a:tc>
                  <a:txBody>
                    <a:bodyPr/>
                    <a:lstStyle/>
                    <a:p>
                      <a:r>
                        <a:rPr lang="ru-RU" sz="1400" dirty="0">
                          <a:effectLst/>
                          <a:latin typeface="Times New Roman" panose="02020603050405020304" pitchFamily="18" charset="0"/>
                          <a:ea typeface="Times New Roman" panose="02020603050405020304" pitchFamily="18" charset="0"/>
                        </a:rPr>
                        <a:t>Разницы по процентам за кредиты (займы), полученные в иностранной валюте на покупку </a:t>
                      </a:r>
                      <a:r>
                        <a:rPr lang="ru-RU" sz="1400" u="sng" dirty="0">
                          <a:solidFill>
                            <a:srgbClr val="0000FF"/>
                          </a:solidFill>
                          <a:effectLst/>
                          <a:latin typeface="Times New Roman" panose="02020603050405020304" pitchFamily="18" charset="0"/>
                          <a:ea typeface="Times New Roman" panose="02020603050405020304" pitchFamily="18" charset="0"/>
                        </a:rPr>
                        <a:t>инвестиционных активов</a:t>
                      </a:r>
                      <a:endParaRPr lang="ru-RU" sz="1400" dirty="0">
                        <a:effectLst/>
                        <a:latin typeface="Times New Roman" panose="02020603050405020304" pitchFamily="18" charset="0"/>
                        <a:ea typeface="Times New Roman" panose="02020603050405020304" pitchFamily="18" charset="0"/>
                      </a:endParaRP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13 ПБУ 3/2006</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7 ПБУ 9/99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11 ПБУ 10/99</a:t>
                      </a:r>
                      <a:r>
                        <a:rPr lang="ru-RU" sz="1400" dirty="0">
                          <a:solidFill>
                            <a:schemeClr val="tx1"/>
                          </a:solidFill>
                          <a:effectLst/>
                          <a:latin typeface="Times New Roman" panose="02020603050405020304" pitchFamily="18" charset="0"/>
                          <a:ea typeface="Times New Roman" panose="02020603050405020304" pitchFamily="18" charset="0"/>
                        </a:rPr>
                        <a:t> – прочие доходы или расходы)</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 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4 п. 3</a:t>
                      </a:r>
                      <a:r>
                        <a:rPr lang="ru-RU" sz="1400" dirty="0">
                          <a:solidFill>
                            <a:schemeClr val="tx1"/>
                          </a:solidFill>
                          <a:effectLst/>
                          <a:latin typeface="Times New Roman" panose="02020603050405020304" pitchFamily="18" charset="0"/>
                          <a:ea typeface="Times New Roman" panose="02020603050405020304" pitchFamily="18" charset="0"/>
                        </a:rPr>
                        <a:t>, п. </a:t>
                      </a:r>
                      <a:r>
                        <a:rPr lang="ru-RU" sz="1400" u="sng" dirty="0">
                          <a:solidFill>
                            <a:schemeClr val="tx1"/>
                          </a:solidFill>
                          <a:effectLst/>
                          <a:latin typeface="Times New Roman" panose="02020603050405020304" pitchFamily="18" charset="0"/>
                          <a:ea typeface="Times New Roman" panose="02020603050405020304" pitchFamily="18" charset="0"/>
                        </a:rPr>
                        <a:t>5</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13</a:t>
                      </a:r>
                      <a:r>
                        <a:rPr lang="ru-RU" sz="1400" dirty="0">
                          <a:solidFill>
                            <a:schemeClr val="tx1"/>
                          </a:solidFill>
                          <a:effectLst/>
                          <a:latin typeface="Times New Roman" panose="02020603050405020304" pitchFamily="18" charset="0"/>
                          <a:ea typeface="Times New Roman" panose="02020603050405020304" pitchFamily="18" charset="0"/>
                        </a:rPr>
                        <a:t> ПБУ 3/2006, </a:t>
                      </a:r>
                      <a:r>
                        <a:rPr lang="ru-RU" sz="1400" u="sng" dirty="0">
                          <a:solidFill>
                            <a:schemeClr val="tx1"/>
                          </a:solidFill>
                          <a:effectLst/>
                          <a:latin typeface="Times New Roman" panose="02020603050405020304" pitchFamily="18" charset="0"/>
                          <a:ea typeface="Times New Roman" panose="02020603050405020304" pitchFamily="18" charset="0"/>
                        </a:rPr>
                        <a:t>п. 7 ПБУ 9/99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11 ПБУ 10/99</a:t>
                      </a:r>
                      <a:r>
                        <a:rPr lang="ru-RU" sz="1400" dirty="0">
                          <a:solidFill>
                            <a:schemeClr val="tx1"/>
                          </a:solidFill>
                          <a:effectLst/>
                          <a:latin typeface="Times New Roman" panose="02020603050405020304" pitchFamily="18" charset="0"/>
                          <a:ea typeface="Times New Roman" panose="02020603050405020304" pitchFamily="18" charset="0"/>
                        </a:rPr>
                        <a:t> – прочие доходы или расходы)</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5 п. 1 ст. 265</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11 ст. 250</a:t>
                      </a:r>
                      <a:r>
                        <a:rPr lang="ru-RU" sz="1400" dirty="0">
                          <a:solidFill>
                            <a:schemeClr val="tx1"/>
                          </a:solidFill>
                          <a:effectLst/>
                          <a:latin typeface="Times New Roman" panose="02020603050405020304" pitchFamily="18" charset="0"/>
                          <a:ea typeface="Times New Roman" panose="02020603050405020304" pitchFamily="18" charset="0"/>
                        </a:rPr>
                        <a:t> НК – внереализационные расходы и доходы)</a:t>
                      </a:r>
                    </a:p>
                  </a:txBody>
                  <a:tcPr marL="127000" marR="127000" marT="63500" marB="63500"/>
                </a:tc>
                <a:extLst>
                  <a:ext uri="{0D108BD9-81ED-4DB2-BD59-A6C34878D82A}">
                    <a16:rowId xmlns:a16="http://schemas.microsoft.com/office/drawing/2014/main" val="3292043577"/>
                  </a:ext>
                </a:extLst>
              </a:tr>
              <a:tr h="1193800">
                <a:tc>
                  <a:txBody>
                    <a:bodyPr/>
                    <a:lstStyle/>
                    <a:p>
                      <a:r>
                        <a:rPr lang="ru-RU" sz="1400" dirty="0">
                          <a:effectLst/>
                          <a:latin typeface="Times New Roman" panose="02020603050405020304" pitchFamily="18" charset="0"/>
                          <a:ea typeface="Times New Roman" panose="02020603050405020304" pitchFamily="18" charset="0"/>
                        </a:rPr>
                        <a:t>Затраты на поддержание работоспособности или исправности ОС, используемых при создании, сооружении основного средства, текущий ремонт этих активов</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7 ПБУ 10/99</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«г» п. 10 ФСБУ 26/2020</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 ст. 260</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5 ст. 272</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3 ст. 273</a:t>
                      </a:r>
                      <a:r>
                        <a:rPr lang="ru-RU" sz="1400" dirty="0">
                          <a:solidFill>
                            <a:schemeClr val="tx1"/>
                          </a:solidFill>
                          <a:effectLst/>
                          <a:latin typeface="Times New Roman" panose="02020603050405020304" pitchFamily="18" charset="0"/>
                          <a:ea typeface="Times New Roman" panose="02020603050405020304" pitchFamily="18" charset="0"/>
                        </a:rPr>
                        <a:t> НК)</a:t>
                      </a:r>
                    </a:p>
                  </a:txBody>
                  <a:tcPr marL="127000" marR="127000" marT="63500" marB="63500"/>
                </a:tc>
                <a:extLst>
                  <a:ext uri="{0D108BD9-81ED-4DB2-BD59-A6C34878D82A}">
                    <a16:rowId xmlns:a16="http://schemas.microsoft.com/office/drawing/2014/main" val="3236522585"/>
                  </a:ext>
                </a:extLst>
              </a:tr>
              <a:tr h="1193800">
                <a:tc>
                  <a:txBody>
                    <a:bodyPr/>
                    <a:lstStyle/>
                    <a:p>
                      <a:r>
                        <a:rPr lang="ru-RU" sz="1400" dirty="0">
                          <a:effectLst/>
                          <a:latin typeface="Times New Roman" panose="02020603050405020304" pitchFamily="18" charset="0"/>
                          <a:ea typeface="Times New Roman" panose="02020603050405020304" pitchFamily="18" charset="0"/>
                        </a:rPr>
                        <a:t>Стоимость вторсырья и других материальных ценностей, которые получили в ходе создания, сооружения ОС и которые намерены продать или иным образом использовать </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16 ФСБУ 5/2019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15 ФСБУ 26/2020</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2 ст. 254 НК</a:t>
                      </a:r>
                      <a:r>
                        <a:rPr lang="ru-RU" sz="1400" dirty="0">
                          <a:solidFill>
                            <a:schemeClr val="tx1"/>
                          </a:solidFill>
                          <a:effectLst/>
                          <a:latin typeface="Times New Roman" panose="02020603050405020304" pitchFamily="18" charset="0"/>
                          <a:ea typeface="Times New Roman" panose="02020603050405020304" pitchFamily="18" charset="0"/>
                        </a:rPr>
                        <a:t> – внереализационные доходы)</a:t>
                      </a:r>
                    </a:p>
                  </a:txBody>
                  <a:tcPr marL="127000" marR="127000" marT="63500" marB="63500"/>
                </a:tc>
                <a:extLst>
                  <a:ext uri="{0D108BD9-81ED-4DB2-BD59-A6C34878D82A}">
                    <a16:rowId xmlns:a16="http://schemas.microsoft.com/office/drawing/2014/main" val="2406532983"/>
                  </a:ext>
                </a:extLst>
              </a:tr>
              <a:tr h="1056175">
                <a:tc>
                  <a:txBody>
                    <a:bodyPr/>
                    <a:lstStyle/>
                    <a:p>
                      <a:r>
                        <a:rPr lang="ru-RU" sz="1400" dirty="0">
                          <a:effectLst/>
                          <a:latin typeface="Times New Roman" panose="02020603050405020304" pitchFamily="18" charset="0"/>
                          <a:ea typeface="Times New Roman" panose="02020603050405020304" pitchFamily="18" charset="0"/>
                        </a:rPr>
                        <a:t>Стоимость полученной в ходе создания, сооружения ОС продукции, которую намерены продать или иным образом использовать</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16 ФСБУ 5/2019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15 ФСБУ 26/2020</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(п. </a:t>
                      </a:r>
                      <a:r>
                        <a:rPr lang="ru-RU" sz="1400" u="sng" dirty="0">
                          <a:solidFill>
                            <a:schemeClr val="tx1"/>
                          </a:solidFill>
                          <a:effectLst/>
                          <a:latin typeface="Times New Roman" panose="02020603050405020304" pitchFamily="18" charset="0"/>
                          <a:ea typeface="Times New Roman" panose="02020603050405020304" pitchFamily="18" charset="0"/>
                        </a:rPr>
                        <a:t>1</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2</a:t>
                      </a:r>
                      <a:r>
                        <a:rPr lang="ru-RU" sz="1400" dirty="0">
                          <a:solidFill>
                            <a:schemeClr val="tx1"/>
                          </a:solidFill>
                          <a:effectLst/>
                          <a:latin typeface="Times New Roman" panose="02020603050405020304" pitchFamily="18" charset="0"/>
                          <a:ea typeface="Times New Roman" panose="02020603050405020304" pitchFamily="18" charset="0"/>
                        </a:rPr>
                        <a:t> ст. 318 НК – формируют себестоимость готовой продукции исходя из затрат)</a:t>
                      </a:r>
                    </a:p>
                  </a:txBody>
                  <a:tcPr marL="127000" marR="127000" marT="63500" marB="63500"/>
                </a:tc>
                <a:extLst>
                  <a:ext uri="{0D108BD9-81ED-4DB2-BD59-A6C34878D82A}">
                    <a16:rowId xmlns:a16="http://schemas.microsoft.com/office/drawing/2014/main" val="3690891973"/>
                  </a:ext>
                </a:extLst>
              </a:tr>
            </a:tbl>
          </a:graphicData>
        </a:graphic>
      </p:graphicFrame>
    </p:spTree>
    <p:extLst>
      <p:ext uri="{BB962C8B-B14F-4D97-AF65-F5344CB8AC3E}">
        <p14:creationId xmlns:p14="http://schemas.microsoft.com/office/powerpoint/2010/main" val="13575934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3"/>
          <a:ext cx="11905323" cy="6652764"/>
        </p:xfrm>
        <a:graphic>
          <a:graphicData uri="http://schemas.openxmlformats.org/drawingml/2006/table">
            <a:tbl>
              <a:tblPr firstRow="1" firstCol="1" bandRow="1">
                <a:tableStyleId>{5C22544A-7EE6-4342-B048-85BDC9FD1C3A}</a:tableStyleId>
              </a:tblPr>
              <a:tblGrid>
                <a:gridCol w="3830408">
                  <a:extLst>
                    <a:ext uri="{9D8B030D-6E8A-4147-A177-3AD203B41FA5}">
                      <a16:colId xmlns:a16="http://schemas.microsoft.com/office/drawing/2014/main" val="552961824"/>
                    </a:ext>
                  </a:extLst>
                </a:gridCol>
                <a:gridCol w="2565013">
                  <a:extLst>
                    <a:ext uri="{9D8B030D-6E8A-4147-A177-3AD203B41FA5}">
                      <a16:colId xmlns:a16="http://schemas.microsoft.com/office/drawing/2014/main" val="4036762731"/>
                    </a:ext>
                  </a:extLst>
                </a:gridCol>
                <a:gridCol w="2533571">
                  <a:extLst>
                    <a:ext uri="{9D8B030D-6E8A-4147-A177-3AD203B41FA5}">
                      <a16:colId xmlns:a16="http://schemas.microsoft.com/office/drawing/2014/main" val="4241889640"/>
                    </a:ext>
                  </a:extLst>
                </a:gridCol>
                <a:gridCol w="2976331">
                  <a:extLst>
                    <a:ext uri="{9D8B030D-6E8A-4147-A177-3AD203B41FA5}">
                      <a16:colId xmlns:a16="http://schemas.microsoft.com/office/drawing/2014/main" val="2489761983"/>
                    </a:ext>
                  </a:extLst>
                </a:gridCol>
              </a:tblGrid>
              <a:tr h="329181">
                <a:tc rowSpan="2">
                  <a:txBody>
                    <a:bodyPr/>
                    <a:lstStyle/>
                    <a:p>
                      <a:pPr algn="ctr"/>
                      <a:r>
                        <a:rPr lang="ru-RU" sz="1500" dirty="0">
                          <a:effectLst/>
                        </a:rPr>
                        <a:t>Вид затрат</a:t>
                      </a:r>
                      <a:endParaRPr lang="ru-RU" sz="1500" dirty="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52701">
                <a:tc vMerge="1">
                  <a:txBody>
                    <a:bodyPr/>
                    <a:lstStyle/>
                    <a:p>
                      <a:endParaRPr lang="ru-RU"/>
                    </a:p>
                  </a:txBody>
                  <a:tcPr/>
                </a:tc>
                <a:tc>
                  <a:txBody>
                    <a:bodyPr/>
                    <a:lstStyle/>
                    <a:p>
                      <a:pPr algn="ctr"/>
                      <a:r>
                        <a:rPr lang="ru-RU" sz="1500" b="1" dirty="0">
                          <a:effectLst/>
                        </a:rPr>
                        <a:t>Бухучет по ПБУ 6/01 (до 31.12.2021)</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980440">
                <a:tc>
                  <a:txBody>
                    <a:bodyPr/>
                    <a:lstStyle/>
                    <a:p>
                      <a:r>
                        <a:rPr lang="ru-RU" sz="1400" dirty="0">
                          <a:effectLst/>
                          <a:latin typeface="Times New Roman" panose="02020603050405020304" pitchFamily="18" charset="0"/>
                          <a:ea typeface="Times New Roman" panose="02020603050405020304" pitchFamily="18" charset="0"/>
                        </a:rPr>
                        <a:t>Материальные ценности, стоимость которых включили в капвложения или первоначальную стоимость ОС, оставшиеся неиспользованными </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16 ФСБУ 5/2019</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15 ФСБУ 26/2020</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2 п. 1 ст. 257 НК</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979404945"/>
                  </a:ext>
                </a:extLst>
              </a:tr>
              <a:tr h="1193800">
                <a:tc>
                  <a:txBody>
                    <a:bodyPr/>
                    <a:lstStyle/>
                    <a:p>
                      <a:r>
                        <a:rPr lang="ru-RU" sz="1400">
                          <a:effectLst/>
                          <a:latin typeface="Times New Roman" panose="02020603050405020304" pitchFamily="18" charset="0"/>
                          <a:ea typeface="Times New Roman" panose="02020603050405020304" pitchFamily="18" charset="0"/>
                        </a:rPr>
                        <a:t>Расходы на обучение персонала</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7 ПБУ 10/99</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«м» п. 16 ФСБУ 26/2020</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7 ПБУ 10/99</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2 п. 1 ст. 257 НК</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292043577"/>
                  </a:ext>
                </a:extLst>
              </a:tr>
              <a:tr h="1193800">
                <a:tc>
                  <a:txBody>
                    <a:bodyPr/>
                    <a:lstStyle/>
                    <a:p>
                      <a:r>
                        <a:rPr lang="ru-RU" sz="1400">
                          <a:effectLst/>
                          <a:latin typeface="Times New Roman" panose="02020603050405020304" pitchFamily="18" charset="0"/>
                          <a:ea typeface="Times New Roman" panose="02020603050405020304" pitchFamily="18" charset="0"/>
                        </a:rPr>
                        <a:t>Затраты, понесенные до принятия решения о приобретении, создании, улучшении или восстановлении объектов ОС</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 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7 ПБУ 10/99</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«а» п. 16 ФСБУ 26/2020</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7 ПБУ 10/99</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2 п. 1 ст. 257 НК</a:t>
                      </a:r>
                      <a:r>
                        <a:rPr lang="ru-RU" sz="1400" dirty="0">
                          <a:solidFill>
                            <a:schemeClr val="tx1"/>
                          </a:solidFill>
                          <a:effectLst/>
                          <a:latin typeface="Times New Roman" panose="02020603050405020304" pitchFamily="18" charset="0"/>
                          <a:ea typeface="Times New Roman" panose="02020603050405020304" pitchFamily="18" charset="0"/>
                        </a:rPr>
                        <a:t>)</a:t>
                      </a:r>
                    </a:p>
                  </a:txBody>
                  <a:tcPr marL="127000" marR="127000" marT="63500" marB="63500"/>
                </a:tc>
                <a:extLst>
                  <a:ext uri="{0D108BD9-81ED-4DB2-BD59-A6C34878D82A}">
                    <a16:rowId xmlns:a16="http://schemas.microsoft.com/office/drawing/2014/main" val="3236522585"/>
                  </a:ext>
                </a:extLst>
              </a:tr>
              <a:tr h="1193800">
                <a:tc>
                  <a:txBody>
                    <a:bodyPr/>
                    <a:lstStyle/>
                    <a:p>
                      <a:r>
                        <a:rPr lang="ru-RU" sz="1400" dirty="0">
                          <a:effectLst/>
                          <a:latin typeface="Times New Roman" panose="02020603050405020304" pitchFamily="18" charset="0"/>
                          <a:ea typeface="Times New Roman" panose="02020603050405020304" pitchFamily="18" charset="0"/>
                        </a:rPr>
                        <a:t>Обесценение других активов независимо от того, использовались ли эти активы при осуществлении капитальных вложений</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4 ПБУ 21/2008</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«е» п. 16 ФСБУ 26/2020</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п. 4 ПБУ 21/2008</a:t>
                      </a:r>
                      <a:r>
                        <a:rPr lang="ru-RU" sz="1400" dirty="0">
                          <a:solidFill>
                            <a:schemeClr val="tx1"/>
                          </a:solidFill>
                          <a:effectLst/>
                          <a:latin typeface="Times New Roman" panose="02020603050405020304" pitchFamily="18" charset="0"/>
                          <a:ea typeface="Times New Roman" panose="02020603050405020304" pitchFamily="18" charset="0"/>
                        </a:rPr>
                        <a:t>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(не проводят)</a:t>
                      </a:r>
                    </a:p>
                    <a:p>
                      <a:pPr algn="ctr"/>
                      <a:r>
                        <a:rPr lang="ru-RU" sz="1400" dirty="0">
                          <a:solidFill>
                            <a:schemeClr val="tx1"/>
                          </a:solidFill>
                          <a:effectLst/>
                          <a:latin typeface="Times New Roman" panose="02020603050405020304" pitchFamily="18" charset="0"/>
                          <a:ea typeface="Times New Roman" panose="02020603050405020304" pitchFamily="18" charset="0"/>
                        </a:rPr>
                        <a:t> </a:t>
                      </a:r>
                    </a:p>
                  </a:txBody>
                  <a:tcPr marL="127000" marR="127000" marT="63500" marB="63500"/>
                </a:tc>
                <a:extLst>
                  <a:ext uri="{0D108BD9-81ED-4DB2-BD59-A6C34878D82A}">
                    <a16:rowId xmlns:a16="http://schemas.microsoft.com/office/drawing/2014/main" val="2406532983"/>
                  </a:ext>
                </a:extLst>
              </a:tr>
              <a:tr h="1193800">
                <a:tc>
                  <a:txBody>
                    <a:bodyPr/>
                    <a:lstStyle/>
                    <a:p>
                      <a:r>
                        <a:rPr lang="ru-RU" sz="1400">
                          <a:effectLst/>
                          <a:latin typeface="Times New Roman" panose="02020603050405020304" pitchFamily="18" charset="0"/>
                          <a:ea typeface="Times New Roman" panose="02020603050405020304" pitchFamily="18" charset="0"/>
                        </a:rPr>
                        <a:t>Управленческие расходы, за исключением случаев, когда они непосредственно связаны с приобретением, созданием, улучшением и (или) восстановлением ОС</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 8 ПБУ 6/01</a:t>
                      </a:r>
                      <a:r>
                        <a:rPr lang="ru-RU" sz="1400" dirty="0">
                          <a:solidFill>
                            <a:schemeClr val="tx1"/>
                          </a:solidFill>
                          <a:effectLst/>
                          <a:latin typeface="Times New Roman" panose="02020603050405020304" pitchFamily="18" charset="0"/>
                          <a:ea typeface="Times New Roman" panose="02020603050405020304" pitchFamily="18" charset="0"/>
                        </a:rPr>
                        <a:t>, п. </a:t>
                      </a:r>
                      <a:r>
                        <a:rPr lang="ru-RU" sz="1400" u="sng" dirty="0">
                          <a:solidFill>
                            <a:schemeClr val="tx1"/>
                          </a:solidFill>
                          <a:effectLst/>
                          <a:latin typeface="Times New Roman" panose="02020603050405020304" pitchFamily="18" charset="0"/>
                          <a:ea typeface="Times New Roman" panose="02020603050405020304" pitchFamily="18" charset="0"/>
                        </a:rPr>
                        <a:t>7</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9</a:t>
                      </a:r>
                      <a:r>
                        <a:rPr lang="ru-RU" sz="1400" dirty="0">
                          <a:solidFill>
                            <a:schemeClr val="tx1"/>
                          </a:solidFill>
                          <a:effectLst/>
                          <a:latin typeface="Times New Roman" panose="02020603050405020304" pitchFamily="18" charset="0"/>
                          <a:ea typeface="Times New Roman" panose="02020603050405020304" pitchFamily="18" charset="0"/>
                        </a:rPr>
                        <a:t> ПБУ 10/99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a:solidFill>
                            <a:schemeClr val="tx1"/>
                          </a:solidFill>
                          <a:effectLst/>
                          <a:latin typeface="Times New Roman" panose="02020603050405020304" pitchFamily="18" charset="0"/>
                          <a:ea typeface="Times New Roman" panose="02020603050405020304" pitchFamily="18" charset="0"/>
                        </a:rPr>
                        <a:t>подп. «ж» п. 16 ФСБУ 26/2020</a:t>
                      </a:r>
                      <a:r>
                        <a:rPr lang="ru-RU" sz="1400" dirty="0">
                          <a:solidFill>
                            <a:schemeClr val="tx1"/>
                          </a:solidFill>
                          <a:effectLst/>
                          <a:latin typeface="Times New Roman" panose="02020603050405020304" pitchFamily="18" charset="0"/>
                          <a:ea typeface="Times New Roman" panose="02020603050405020304" pitchFamily="18" charset="0"/>
                        </a:rPr>
                        <a:t>, п. </a:t>
                      </a:r>
                      <a:r>
                        <a:rPr lang="ru-RU" sz="1400" u="sng" dirty="0">
                          <a:solidFill>
                            <a:schemeClr val="tx1"/>
                          </a:solidFill>
                          <a:effectLst/>
                          <a:latin typeface="Times New Roman" panose="02020603050405020304" pitchFamily="18" charset="0"/>
                          <a:ea typeface="Times New Roman" panose="02020603050405020304" pitchFamily="18" charset="0"/>
                        </a:rPr>
                        <a:t>7</a:t>
                      </a:r>
                      <a:r>
                        <a:rPr lang="ru-RU" sz="1400" dirty="0">
                          <a:solidFill>
                            <a:schemeClr val="tx1"/>
                          </a:solidFill>
                          <a:effectLst/>
                          <a:latin typeface="Times New Roman" panose="02020603050405020304" pitchFamily="18" charset="0"/>
                          <a:ea typeface="Times New Roman" panose="02020603050405020304" pitchFamily="18" charset="0"/>
                        </a:rPr>
                        <a:t>, </a:t>
                      </a:r>
                      <a:r>
                        <a:rPr lang="ru-RU" sz="1400" u="sng" dirty="0">
                          <a:solidFill>
                            <a:schemeClr val="tx1"/>
                          </a:solidFill>
                          <a:effectLst/>
                          <a:latin typeface="Times New Roman" panose="02020603050405020304" pitchFamily="18" charset="0"/>
                          <a:ea typeface="Times New Roman" panose="02020603050405020304" pitchFamily="18" charset="0"/>
                        </a:rPr>
                        <a:t>9</a:t>
                      </a:r>
                      <a:r>
                        <a:rPr lang="ru-RU" sz="1400" dirty="0">
                          <a:solidFill>
                            <a:schemeClr val="tx1"/>
                          </a:solidFill>
                          <a:effectLst/>
                          <a:latin typeface="Times New Roman" panose="02020603050405020304" pitchFamily="18" charset="0"/>
                          <a:ea typeface="Times New Roman" panose="02020603050405020304" pitchFamily="18" charset="0"/>
                        </a:rPr>
                        <a:t> ПБУ 10/99 – расходы по обычным видам деятельности)</a:t>
                      </a:r>
                    </a:p>
                  </a:txBody>
                  <a:tcPr marL="127000" marR="127000" marT="63500" marB="63500"/>
                </a:tc>
                <a:tc>
                  <a:txBody>
                    <a:bodyPr/>
                    <a:lstStyle/>
                    <a:p>
                      <a:pPr algn="ctr"/>
                      <a:r>
                        <a:rPr lang="ru-RU" sz="1400" dirty="0">
                          <a:solidFill>
                            <a:schemeClr val="tx1"/>
                          </a:solidFill>
                          <a:effectLst/>
                          <a:latin typeface="Times New Roman" panose="02020603050405020304" pitchFamily="18" charset="0"/>
                          <a:ea typeface="Times New Roman" panose="02020603050405020304" pitchFamily="18" charset="0"/>
                        </a:rPr>
                        <a:t>Χ</a:t>
                      </a:r>
                      <a:br>
                        <a:rPr lang="ru-RU" sz="1400" dirty="0">
                          <a:solidFill>
                            <a:schemeClr val="tx1"/>
                          </a:solidFill>
                          <a:effectLst/>
                          <a:latin typeface="Times New Roman" panose="02020603050405020304" pitchFamily="18" charset="0"/>
                          <a:ea typeface="Times New Roman" panose="02020603050405020304" pitchFamily="18" charset="0"/>
                        </a:rPr>
                      </a:br>
                      <a:r>
                        <a:rPr lang="ru-RU" sz="1400" dirty="0">
                          <a:solidFill>
                            <a:schemeClr val="tx1"/>
                          </a:solidFill>
                          <a:effectLst/>
                          <a:latin typeface="Times New Roman" panose="02020603050405020304" pitchFamily="18" charset="0"/>
                          <a:ea typeface="Times New Roman" panose="02020603050405020304" pitchFamily="18" charset="0"/>
                        </a:rPr>
                        <a:t>(</a:t>
                      </a:r>
                      <a:r>
                        <a:rPr lang="ru-RU" sz="1400" u="sng" dirty="0" err="1">
                          <a:solidFill>
                            <a:schemeClr val="tx1"/>
                          </a:solidFill>
                          <a:effectLst/>
                          <a:latin typeface="Times New Roman" panose="02020603050405020304" pitchFamily="18" charset="0"/>
                          <a:ea typeface="Times New Roman" panose="02020603050405020304" pitchFamily="18" charset="0"/>
                        </a:rPr>
                        <a:t>абз</a:t>
                      </a:r>
                      <a:r>
                        <a:rPr lang="ru-RU" sz="1400" u="sng" dirty="0">
                          <a:solidFill>
                            <a:schemeClr val="tx1"/>
                          </a:solidFill>
                          <a:effectLst/>
                          <a:latin typeface="Times New Roman" panose="02020603050405020304" pitchFamily="18" charset="0"/>
                          <a:ea typeface="Times New Roman" panose="02020603050405020304" pitchFamily="18" charset="0"/>
                        </a:rPr>
                        <a:t>. 2 п. 1 ст. 257 НК</a:t>
                      </a:r>
                      <a:r>
                        <a:rPr lang="ru-RU" sz="1400" dirty="0">
                          <a:solidFill>
                            <a:schemeClr val="tx1"/>
                          </a:solidFill>
                          <a:effectLst/>
                          <a:latin typeface="Times New Roman" panose="02020603050405020304" pitchFamily="18" charset="0"/>
                          <a:ea typeface="Times New Roman" panose="02020603050405020304" pitchFamily="18" charset="0"/>
                        </a:rPr>
                        <a:t>)</a:t>
                      </a:r>
                    </a:p>
                    <a:p>
                      <a:pPr algn="ctr"/>
                      <a:r>
                        <a:rPr lang="ru-RU" sz="1400" dirty="0">
                          <a:solidFill>
                            <a:schemeClr val="tx1"/>
                          </a:solidFill>
                          <a:effectLst/>
                          <a:latin typeface="Times New Roman" panose="02020603050405020304" pitchFamily="18" charset="0"/>
                          <a:ea typeface="Times New Roman" panose="02020603050405020304" pitchFamily="18" charset="0"/>
                        </a:rPr>
                        <a:t> </a:t>
                      </a:r>
                    </a:p>
                  </a:txBody>
                  <a:tcPr marL="127000" marR="127000" marT="63500" marB="63500"/>
                </a:tc>
                <a:extLst>
                  <a:ext uri="{0D108BD9-81ED-4DB2-BD59-A6C34878D82A}">
                    <a16:rowId xmlns:a16="http://schemas.microsoft.com/office/drawing/2014/main" val="3690891973"/>
                  </a:ext>
                </a:extLst>
              </a:tr>
            </a:tbl>
          </a:graphicData>
        </a:graphic>
      </p:graphicFrame>
    </p:spTree>
    <p:extLst>
      <p:ext uri="{BB962C8B-B14F-4D97-AF65-F5344CB8AC3E}">
        <p14:creationId xmlns:p14="http://schemas.microsoft.com/office/powerpoint/2010/main" val="15412372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B43D67A3-CF4C-416D-B29F-8D4882941446}"/>
              </a:ext>
            </a:extLst>
          </p:cNvPr>
          <p:cNvGraphicFramePr>
            <a:graphicFrameLocks noGrp="1"/>
          </p:cNvGraphicFramePr>
          <p:nvPr/>
        </p:nvGraphicFramePr>
        <p:xfrm>
          <a:off x="239349" y="149163"/>
          <a:ext cx="11905323" cy="5784084"/>
        </p:xfrm>
        <a:graphic>
          <a:graphicData uri="http://schemas.openxmlformats.org/drawingml/2006/table">
            <a:tbl>
              <a:tblPr firstRow="1" firstCol="1" bandRow="1">
                <a:tableStyleId>{5C22544A-7EE6-4342-B048-85BDC9FD1C3A}</a:tableStyleId>
              </a:tblPr>
              <a:tblGrid>
                <a:gridCol w="3830408">
                  <a:extLst>
                    <a:ext uri="{9D8B030D-6E8A-4147-A177-3AD203B41FA5}">
                      <a16:colId xmlns:a16="http://schemas.microsoft.com/office/drawing/2014/main" val="552961824"/>
                    </a:ext>
                  </a:extLst>
                </a:gridCol>
                <a:gridCol w="2565013">
                  <a:extLst>
                    <a:ext uri="{9D8B030D-6E8A-4147-A177-3AD203B41FA5}">
                      <a16:colId xmlns:a16="http://schemas.microsoft.com/office/drawing/2014/main" val="4036762731"/>
                    </a:ext>
                  </a:extLst>
                </a:gridCol>
                <a:gridCol w="2533571">
                  <a:extLst>
                    <a:ext uri="{9D8B030D-6E8A-4147-A177-3AD203B41FA5}">
                      <a16:colId xmlns:a16="http://schemas.microsoft.com/office/drawing/2014/main" val="4241889640"/>
                    </a:ext>
                  </a:extLst>
                </a:gridCol>
                <a:gridCol w="2976331">
                  <a:extLst>
                    <a:ext uri="{9D8B030D-6E8A-4147-A177-3AD203B41FA5}">
                      <a16:colId xmlns:a16="http://schemas.microsoft.com/office/drawing/2014/main" val="2489761983"/>
                    </a:ext>
                  </a:extLst>
                </a:gridCol>
              </a:tblGrid>
              <a:tr h="329181">
                <a:tc rowSpan="2">
                  <a:txBody>
                    <a:bodyPr/>
                    <a:lstStyle/>
                    <a:p>
                      <a:pPr algn="ctr"/>
                      <a:r>
                        <a:rPr lang="ru-RU" sz="1500" dirty="0">
                          <a:effectLst/>
                        </a:rPr>
                        <a:t>Вид затрат</a:t>
                      </a:r>
                      <a:endParaRPr lang="ru-RU" sz="1500" dirty="0">
                        <a:effectLst/>
                        <a:latin typeface="Times New Roman" panose="02020603050405020304" pitchFamily="18" charset="0"/>
                        <a:ea typeface="Times New Roman" panose="02020603050405020304" pitchFamily="18" charset="0"/>
                      </a:endParaRPr>
                    </a:p>
                  </a:txBody>
                  <a:tcPr marL="52831" marR="52831" marT="52831" marB="52831"/>
                </a:tc>
                <a:tc gridSpan="3">
                  <a:txBody>
                    <a:bodyPr/>
                    <a:lstStyle/>
                    <a:p>
                      <a:pPr algn="ctr"/>
                      <a:r>
                        <a:rPr lang="ru-RU" sz="1500">
                          <a:effectLst/>
                        </a:rPr>
                        <a:t>Первоначальная стоимость</a:t>
                      </a:r>
                      <a:endParaRPr lang="ru-RU" sz="1500">
                        <a:effectLst/>
                        <a:latin typeface="Times New Roman" panose="02020603050405020304" pitchFamily="18" charset="0"/>
                        <a:ea typeface="Times New Roman" panose="02020603050405020304" pitchFamily="18" charset="0"/>
                      </a:endParaRPr>
                    </a:p>
                  </a:txBody>
                  <a:tcPr marL="52831" marR="52831" marT="52831" marB="52831"/>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204328896"/>
                  </a:ext>
                </a:extLst>
              </a:tr>
              <a:tr h="552701">
                <a:tc vMerge="1">
                  <a:txBody>
                    <a:bodyPr/>
                    <a:lstStyle/>
                    <a:p>
                      <a:endParaRPr lang="ru-RU"/>
                    </a:p>
                  </a:txBody>
                  <a:tcPr/>
                </a:tc>
                <a:tc>
                  <a:txBody>
                    <a:bodyPr/>
                    <a:lstStyle/>
                    <a:p>
                      <a:pPr algn="ctr"/>
                      <a:r>
                        <a:rPr lang="ru-RU" sz="1500" b="1" dirty="0">
                          <a:effectLst/>
                        </a:rPr>
                        <a:t>Бухучет по ПБУ 6/01 (до 31.12.2021)</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Бухучет по ФСБУ 26/2020 (с 01.01.2022)</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tc>
                  <a:txBody>
                    <a:bodyPr/>
                    <a:lstStyle/>
                    <a:p>
                      <a:pPr algn="ctr"/>
                      <a:r>
                        <a:rPr lang="ru-RU" sz="1500" b="1" dirty="0">
                          <a:effectLst/>
                        </a:rPr>
                        <a:t>Налоговый учет</a:t>
                      </a:r>
                      <a:endParaRPr lang="ru-RU" sz="1500" b="1" dirty="0">
                        <a:effectLst/>
                        <a:latin typeface="Times New Roman" panose="02020603050405020304" pitchFamily="18" charset="0"/>
                        <a:ea typeface="Times New Roman" panose="02020603050405020304" pitchFamily="18" charset="0"/>
                      </a:endParaRPr>
                    </a:p>
                  </a:txBody>
                  <a:tcPr marL="52831" marR="52831" marT="52831" marB="52831"/>
                </a:tc>
                <a:extLst>
                  <a:ext uri="{0D108BD9-81ED-4DB2-BD59-A6C34878D82A}">
                    <a16:rowId xmlns:a16="http://schemas.microsoft.com/office/drawing/2014/main" val="1040831432"/>
                  </a:ext>
                </a:extLst>
              </a:tr>
              <a:tr h="2687320">
                <a:tc>
                  <a:txBody>
                    <a:bodyPr/>
                    <a:lstStyle/>
                    <a:p>
                      <a:r>
                        <a:rPr lang="ru-RU" sz="1900" dirty="0">
                          <a:effectLst/>
                          <a:latin typeface="Times New Roman" panose="02020603050405020304" pitchFamily="18" charset="0"/>
                          <a:ea typeface="Times New Roman" panose="02020603050405020304" pitchFamily="18" charset="0"/>
                        </a:rPr>
                        <a:t>Затраты, связанные с организацией хозяйственной деятельности в новом месте, с новыми покупателями или с новыми видами продукции</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Χ</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a:t>
                      </a:r>
                      <a:r>
                        <a:rPr lang="ru-RU" sz="1900" u="sng" dirty="0">
                          <a:solidFill>
                            <a:schemeClr val="tx1"/>
                          </a:solidFill>
                          <a:effectLst/>
                          <a:latin typeface="Times New Roman" panose="02020603050405020304" pitchFamily="18" charset="0"/>
                          <a:ea typeface="Times New Roman" panose="02020603050405020304" pitchFamily="18" charset="0"/>
                        </a:rPr>
                        <a:t>п. 8 ПБУ 6/01</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п. 7</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9</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19</a:t>
                      </a:r>
                      <a:r>
                        <a:rPr lang="ru-RU" sz="1900" dirty="0">
                          <a:solidFill>
                            <a:schemeClr val="tx1"/>
                          </a:solidFill>
                          <a:effectLst/>
                          <a:latin typeface="Times New Roman" panose="02020603050405020304" pitchFamily="18" charset="0"/>
                          <a:ea typeface="Times New Roman" panose="02020603050405020304" pitchFamily="18" charset="0"/>
                        </a:rPr>
                        <a:t> ПБУ 10/99 – расходы по обычным видам деятельности текущего периода или будущих периодов)</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Χ</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a:t>
                      </a:r>
                      <a:r>
                        <a:rPr lang="ru-RU" sz="1900" u="sng" dirty="0">
                          <a:solidFill>
                            <a:schemeClr val="tx1"/>
                          </a:solidFill>
                          <a:effectLst/>
                          <a:latin typeface="Times New Roman" panose="02020603050405020304" pitchFamily="18" charset="0"/>
                          <a:ea typeface="Times New Roman" panose="02020603050405020304" pitchFamily="18" charset="0"/>
                        </a:rPr>
                        <a:t>подп. «и» п. 16 ФСБУ 26/2020</a:t>
                      </a:r>
                      <a:r>
                        <a:rPr lang="ru-RU" sz="1900" dirty="0">
                          <a:solidFill>
                            <a:schemeClr val="tx1"/>
                          </a:solidFill>
                          <a:effectLst/>
                          <a:latin typeface="Times New Roman" panose="02020603050405020304" pitchFamily="18" charset="0"/>
                          <a:ea typeface="Times New Roman" panose="02020603050405020304" pitchFamily="18" charset="0"/>
                        </a:rPr>
                        <a:t>, п. </a:t>
                      </a:r>
                      <a:r>
                        <a:rPr lang="ru-RU" sz="1900" u="sng" dirty="0">
                          <a:solidFill>
                            <a:schemeClr val="tx1"/>
                          </a:solidFill>
                          <a:effectLst/>
                          <a:latin typeface="Times New Roman" panose="02020603050405020304" pitchFamily="18" charset="0"/>
                          <a:ea typeface="Times New Roman" panose="02020603050405020304" pitchFamily="18" charset="0"/>
                        </a:rPr>
                        <a:t>7</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9</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19</a:t>
                      </a:r>
                      <a:r>
                        <a:rPr lang="ru-RU" sz="1900" dirty="0">
                          <a:solidFill>
                            <a:schemeClr val="tx1"/>
                          </a:solidFill>
                          <a:effectLst/>
                          <a:latin typeface="Times New Roman" panose="02020603050405020304" pitchFamily="18" charset="0"/>
                          <a:ea typeface="Times New Roman" panose="02020603050405020304" pitchFamily="18" charset="0"/>
                        </a:rPr>
                        <a:t> ПБУ 10/99 – расходы по обычным видам деятельности текущего периода или  будущих периодов)</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Χ</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a:t>
                      </a:r>
                      <a:r>
                        <a:rPr lang="ru-RU" sz="1900" u="sng" dirty="0">
                          <a:solidFill>
                            <a:schemeClr val="tx1"/>
                          </a:solidFill>
                          <a:effectLst/>
                          <a:latin typeface="Times New Roman" panose="02020603050405020304" pitchFamily="18" charset="0"/>
                          <a:ea typeface="Times New Roman" panose="02020603050405020304" pitchFamily="18" charset="0"/>
                        </a:rPr>
                        <a:t>подп. 34 п. 1 ст. 264 НК</a:t>
                      </a:r>
                      <a:r>
                        <a:rPr lang="ru-RU" sz="1900" dirty="0">
                          <a:solidFill>
                            <a:schemeClr val="tx1"/>
                          </a:solidFill>
                          <a:effectLst/>
                          <a:latin typeface="Times New Roman" panose="02020603050405020304" pitchFamily="18" charset="0"/>
                          <a:ea typeface="Times New Roman" panose="02020603050405020304" pitchFamily="18" charset="0"/>
                        </a:rPr>
                        <a:t> – прочие расходы)</a:t>
                      </a:r>
                    </a:p>
                    <a:p>
                      <a:pPr algn="ctr"/>
                      <a:r>
                        <a:rPr lang="ru-RU" sz="1900" dirty="0">
                          <a:solidFill>
                            <a:schemeClr val="tx1"/>
                          </a:solidFill>
                          <a:effectLst/>
                          <a:latin typeface="Times New Roman" panose="02020603050405020304" pitchFamily="18" charset="0"/>
                          <a:ea typeface="Times New Roman" panose="02020603050405020304" pitchFamily="18" charset="0"/>
                        </a:rPr>
                        <a:t> </a:t>
                      </a:r>
                    </a:p>
                  </a:txBody>
                  <a:tcPr marL="127000" marR="127000" marT="63500" marB="63500"/>
                </a:tc>
                <a:extLst>
                  <a:ext uri="{0D108BD9-81ED-4DB2-BD59-A6C34878D82A}">
                    <a16:rowId xmlns:a16="http://schemas.microsoft.com/office/drawing/2014/main" val="3979404945"/>
                  </a:ext>
                </a:extLst>
              </a:tr>
              <a:tr h="2118360">
                <a:tc>
                  <a:txBody>
                    <a:bodyPr/>
                    <a:lstStyle/>
                    <a:p>
                      <a:r>
                        <a:rPr lang="ru-RU" sz="1900">
                          <a:effectLst/>
                          <a:latin typeface="Times New Roman" panose="02020603050405020304" pitchFamily="18" charset="0"/>
                          <a:ea typeface="Times New Roman" panose="02020603050405020304" pitchFamily="18" charset="0"/>
                        </a:rPr>
                        <a:t>Затраты на перемещение, ликвидацию ранее использовавшихся ОС организации, если это необходимо для капвложений</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Χ</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(п. </a:t>
                      </a:r>
                      <a:r>
                        <a:rPr lang="ru-RU" sz="1900" u="sng" dirty="0">
                          <a:solidFill>
                            <a:schemeClr val="tx1"/>
                          </a:solidFill>
                          <a:effectLst/>
                          <a:latin typeface="Times New Roman" panose="02020603050405020304" pitchFamily="18" charset="0"/>
                          <a:ea typeface="Times New Roman" panose="02020603050405020304" pitchFamily="18" charset="0"/>
                        </a:rPr>
                        <a:t>29</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31</a:t>
                      </a:r>
                      <a:r>
                        <a:rPr lang="ru-RU" sz="1900" dirty="0">
                          <a:solidFill>
                            <a:schemeClr val="tx1"/>
                          </a:solidFill>
                          <a:effectLst/>
                          <a:latin typeface="Times New Roman" panose="02020603050405020304" pitchFamily="18" charset="0"/>
                          <a:ea typeface="Times New Roman" panose="02020603050405020304" pitchFamily="18" charset="0"/>
                        </a:rPr>
                        <a:t> ПБУ 6/01, </a:t>
                      </a:r>
                      <a:r>
                        <a:rPr lang="ru-RU" sz="1900" u="sng" dirty="0">
                          <a:solidFill>
                            <a:schemeClr val="tx1"/>
                          </a:solidFill>
                          <a:effectLst/>
                          <a:latin typeface="Times New Roman" panose="02020603050405020304" pitchFamily="18" charset="0"/>
                          <a:ea typeface="Times New Roman" panose="02020603050405020304" pitchFamily="18" charset="0"/>
                        </a:rPr>
                        <a:t>п. 11 ПБУ 10/99</a:t>
                      </a:r>
                      <a:r>
                        <a:rPr lang="ru-RU" sz="1900" dirty="0">
                          <a:solidFill>
                            <a:schemeClr val="tx1"/>
                          </a:solidFill>
                          <a:effectLst/>
                          <a:latin typeface="Times New Roman" panose="02020603050405020304" pitchFamily="18" charset="0"/>
                          <a:ea typeface="Times New Roman" panose="02020603050405020304" pitchFamily="18" charset="0"/>
                        </a:rPr>
                        <a:t> – прочие расходы)</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Χ</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a:t>
                      </a:r>
                      <a:r>
                        <a:rPr lang="ru-RU" sz="1900" u="sng" dirty="0">
                          <a:solidFill>
                            <a:schemeClr val="tx1"/>
                          </a:solidFill>
                          <a:effectLst/>
                          <a:latin typeface="Times New Roman" panose="02020603050405020304" pitchFamily="18" charset="0"/>
                          <a:ea typeface="Times New Roman" panose="02020603050405020304" pitchFamily="18" charset="0"/>
                        </a:rPr>
                        <a:t>подп. «к» п. 16 ФСБУ 26/2020</a:t>
                      </a:r>
                      <a:r>
                        <a:rPr lang="ru-RU" sz="1900" dirty="0">
                          <a:solidFill>
                            <a:schemeClr val="tx1"/>
                          </a:solidFill>
                          <a:effectLst/>
                          <a:latin typeface="Times New Roman" panose="02020603050405020304" pitchFamily="18" charset="0"/>
                          <a:ea typeface="Times New Roman" panose="02020603050405020304" pitchFamily="18" charset="0"/>
                        </a:rPr>
                        <a:t>, п. </a:t>
                      </a:r>
                      <a:r>
                        <a:rPr lang="ru-RU" sz="1900" u="sng" dirty="0">
                          <a:solidFill>
                            <a:schemeClr val="tx1"/>
                          </a:solidFill>
                          <a:effectLst/>
                          <a:latin typeface="Times New Roman" panose="02020603050405020304" pitchFamily="18" charset="0"/>
                          <a:ea typeface="Times New Roman" panose="02020603050405020304" pitchFamily="18" charset="0"/>
                        </a:rPr>
                        <a:t>40</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44</a:t>
                      </a:r>
                      <a:r>
                        <a:rPr lang="ru-RU" sz="1900" dirty="0">
                          <a:solidFill>
                            <a:schemeClr val="tx1"/>
                          </a:solidFill>
                          <a:effectLst/>
                          <a:latin typeface="Times New Roman" panose="02020603050405020304" pitchFamily="18" charset="0"/>
                          <a:ea typeface="Times New Roman" panose="02020603050405020304" pitchFamily="18" charset="0"/>
                        </a:rPr>
                        <a:t> ФСБУ 6/2020 – прочие  доходы или расходы)</a:t>
                      </a:r>
                    </a:p>
                  </a:txBody>
                  <a:tcPr marL="127000" marR="127000" marT="63500" marB="63500"/>
                </a:tc>
                <a:tc>
                  <a:txBody>
                    <a:bodyPr/>
                    <a:lstStyle/>
                    <a:p>
                      <a:pPr algn="ctr"/>
                      <a:r>
                        <a:rPr lang="ru-RU" sz="1900" dirty="0">
                          <a:solidFill>
                            <a:schemeClr val="tx1"/>
                          </a:solidFill>
                          <a:effectLst/>
                          <a:latin typeface="Times New Roman" panose="02020603050405020304" pitchFamily="18" charset="0"/>
                          <a:ea typeface="Times New Roman" panose="02020603050405020304" pitchFamily="18" charset="0"/>
                        </a:rPr>
                        <a:t>+</a:t>
                      </a:r>
                      <a:br>
                        <a:rPr lang="ru-RU" sz="1900" dirty="0">
                          <a:solidFill>
                            <a:schemeClr val="tx1"/>
                          </a:solidFill>
                          <a:effectLst/>
                          <a:latin typeface="Times New Roman" panose="02020603050405020304" pitchFamily="18" charset="0"/>
                          <a:ea typeface="Times New Roman" panose="02020603050405020304" pitchFamily="18" charset="0"/>
                        </a:rPr>
                      </a:br>
                      <a:r>
                        <a:rPr lang="ru-RU" sz="1900" dirty="0">
                          <a:solidFill>
                            <a:schemeClr val="tx1"/>
                          </a:solidFill>
                          <a:effectLst/>
                          <a:latin typeface="Times New Roman" panose="02020603050405020304" pitchFamily="18" charset="0"/>
                          <a:ea typeface="Times New Roman" panose="02020603050405020304" pitchFamily="18" charset="0"/>
                        </a:rPr>
                        <a:t>(</a:t>
                      </a:r>
                      <a:r>
                        <a:rPr lang="ru-RU" sz="1900" u="sng" dirty="0" err="1">
                          <a:solidFill>
                            <a:schemeClr val="tx1"/>
                          </a:solidFill>
                          <a:effectLst/>
                          <a:latin typeface="Times New Roman" panose="02020603050405020304" pitchFamily="18" charset="0"/>
                          <a:ea typeface="Times New Roman" panose="02020603050405020304" pitchFamily="18" charset="0"/>
                        </a:rPr>
                        <a:t>абз</a:t>
                      </a:r>
                      <a:r>
                        <a:rPr lang="ru-RU" sz="1900" u="sng" dirty="0">
                          <a:solidFill>
                            <a:schemeClr val="tx1"/>
                          </a:solidFill>
                          <a:effectLst/>
                          <a:latin typeface="Times New Roman" panose="02020603050405020304" pitchFamily="18" charset="0"/>
                          <a:ea typeface="Times New Roman" panose="02020603050405020304" pitchFamily="18" charset="0"/>
                        </a:rPr>
                        <a:t>. 2 п. 1 ст. 257 НК</a:t>
                      </a:r>
                      <a:r>
                        <a:rPr lang="ru-RU" sz="1900" dirty="0">
                          <a:solidFill>
                            <a:schemeClr val="tx1"/>
                          </a:solidFill>
                          <a:effectLst/>
                          <a:latin typeface="Times New Roman" panose="02020603050405020304" pitchFamily="18" charset="0"/>
                          <a:ea typeface="Times New Roman" panose="02020603050405020304" pitchFamily="18" charset="0"/>
                        </a:rPr>
                        <a:t>, письма Минфина </a:t>
                      </a:r>
                      <a:r>
                        <a:rPr lang="ru-RU" sz="1900" u="sng" dirty="0">
                          <a:solidFill>
                            <a:schemeClr val="tx1"/>
                          </a:solidFill>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от 30.07</a:t>
                      </a:r>
                      <a:r>
                        <a:rPr lang="ru-RU" sz="1900" u="sng" dirty="0">
                          <a:solidFill>
                            <a:schemeClr val="tx1"/>
                          </a:solidFill>
                          <a:effectLst/>
                          <a:latin typeface="Times New Roman" panose="02020603050405020304" pitchFamily="18" charset="0"/>
                          <a:ea typeface="Times New Roman" panose="02020603050405020304" pitchFamily="18" charset="0"/>
                        </a:rPr>
                        <a:t>.2021 № 03-03-06/1/61264</a:t>
                      </a:r>
                      <a:r>
                        <a:rPr lang="ru-RU" sz="1900" dirty="0">
                          <a:solidFill>
                            <a:schemeClr val="tx1"/>
                          </a:solidFill>
                          <a:effectLst/>
                          <a:latin typeface="Times New Roman" panose="02020603050405020304" pitchFamily="18" charset="0"/>
                          <a:ea typeface="Times New Roman" panose="02020603050405020304" pitchFamily="18" charset="0"/>
                        </a:rPr>
                        <a:t>, </a:t>
                      </a:r>
                      <a:r>
                        <a:rPr lang="ru-RU" sz="1900" u="sng" dirty="0">
                          <a:solidFill>
                            <a:schemeClr val="tx1"/>
                          </a:solidFill>
                          <a:effectLst/>
                          <a:latin typeface="Times New Roman" panose="02020603050405020304" pitchFamily="18" charset="0"/>
                          <a:ea typeface="Times New Roman" panose="02020603050405020304" pitchFamily="18" charset="0"/>
                        </a:rPr>
                        <a:t>от 02.10.2019 № 03-03-06/1/75684</a:t>
                      </a:r>
                      <a:r>
                        <a:rPr lang="ru-RU" sz="1900" dirty="0">
                          <a:solidFill>
                            <a:schemeClr val="tx1"/>
                          </a:solidFill>
                          <a:effectLst/>
                          <a:latin typeface="Times New Roman" panose="02020603050405020304" pitchFamily="18" charset="0"/>
                          <a:ea typeface="Times New Roman" panose="02020603050405020304" pitchFamily="18" charset="0"/>
                        </a:rPr>
                        <a:t>)</a:t>
                      </a:r>
                    </a:p>
                    <a:p>
                      <a:pPr algn="ctr"/>
                      <a:r>
                        <a:rPr lang="ru-RU" sz="1900" dirty="0">
                          <a:solidFill>
                            <a:schemeClr val="tx1"/>
                          </a:solidFill>
                          <a:effectLst/>
                          <a:latin typeface="Times New Roman" panose="02020603050405020304" pitchFamily="18" charset="0"/>
                          <a:ea typeface="Times New Roman" panose="02020603050405020304" pitchFamily="18" charset="0"/>
                        </a:rPr>
                        <a:t> </a:t>
                      </a:r>
                    </a:p>
                  </a:txBody>
                  <a:tcPr marL="127000" marR="127000" marT="63500" marB="63500"/>
                </a:tc>
                <a:extLst>
                  <a:ext uri="{0D108BD9-81ED-4DB2-BD59-A6C34878D82A}">
                    <a16:rowId xmlns:a16="http://schemas.microsoft.com/office/drawing/2014/main" val="3292043577"/>
                  </a:ext>
                </a:extLst>
              </a:tr>
            </a:tbl>
          </a:graphicData>
        </a:graphic>
      </p:graphicFrame>
    </p:spTree>
    <p:extLst>
      <p:ext uri="{BB962C8B-B14F-4D97-AF65-F5344CB8AC3E}">
        <p14:creationId xmlns:p14="http://schemas.microsoft.com/office/powerpoint/2010/main" val="21137729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176000" cy="6335712"/>
          </a:xfrm>
          <a:solidFill>
            <a:schemeClr val="bg1"/>
          </a:solidFill>
          <a:ln>
            <a:solidFill>
              <a:schemeClr val="tx1"/>
            </a:solidFill>
            <a:miter lim="800000"/>
            <a:headEnd/>
            <a:tailEnd/>
          </a:ln>
        </p:spPr>
        <p:txBody>
          <a:bodyPr/>
          <a:lstStyle/>
          <a:p>
            <a:pPr indent="609585" algn="ctr"/>
            <a:r>
              <a:rPr lang="ru-RU" sz="2133" b="1" dirty="0">
                <a:latin typeface="Times New Roman" panose="02020603050405020304" pitchFamily="18" charset="0"/>
                <a:ea typeface="Times New Roman" panose="02020603050405020304" pitchFamily="18" charset="0"/>
              </a:rPr>
              <a:t>Как отражать в бухгалтерском учете затраты на приобретение программного обеспечения, предназначенного для использования совместно с существующим объектом основных средств</a:t>
            </a:r>
          </a:p>
          <a:p>
            <a:pPr indent="0">
              <a:buNone/>
            </a:pPr>
            <a:r>
              <a:rPr lang="ru-RU" sz="2133" dirty="0">
                <a:latin typeface="Times New Roman" panose="02020603050405020304" pitchFamily="18" charset="0"/>
                <a:ea typeface="Times New Roman" panose="02020603050405020304" pitchFamily="18" charset="0"/>
              </a:rPr>
              <a:t>Затраты на приобретение программного обеспечения (ПО), предназначенного для использования совместно с признанным в учете объектом ОС, признайте затратами на улучшение объекта ОС, если использование ПО без этого объекта ОС невозможно.</a:t>
            </a:r>
          </a:p>
          <a:p>
            <a:pPr indent="0">
              <a:buNone/>
            </a:pPr>
            <a:r>
              <a:rPr lang="ru-RU" sz="2133" dirty="0">
                <a:latin typeface="Times New Roman" panose="02020603050405020304" pitchFamily="18" charset="0"/>
                <a:ea typeface="Times New Roman" panose="02020603050405020304" pitchFamily="18" charset="0"/>
              </a:rPr>
              <a:t>Если ПО можно использовать без этого объекта, то общую сумму затрат на его приобретение учтите в качестве капвложений, которые после их завершения формируют первоначальную стоимость объекта НМА (п. 4, </a:t>
            </a:r>
            <a:r>
              <a:rPr lang="ru-RU" sz="2133" dirty="0" err="1">
                <a:latin typeface="Times New Roman" panose="02020603050405020304" pitchFamily="18" charset="0"/>
                <a:ea typeface="Times New Roman" panose="02020603050405020304" pitchFamily="18" charset="0"/>
              </a:rPr>
              <a:t>пп</a:t>
            </a:r>
            <a:r>
              <a:rPr lang="ru-RU" sz="2133" dirty="0">
                <a:latin typeface="Times New Roman" panose="02020603050405020304" pitchFamily="18" charset="0"/>
                <a:ea typeface="Times New Roman" panose="02020603050405020304" pitchFamily="18" charset="0"/>
              </a:rPr>
              <a:t>. "а" п. 6, п. 13 ФСБУ 14/2022, п. 9 ФСБУ 26/2020).</a:t>
            </a:r>
          </a:p>
          <a:p>
            <a:pPr indent="0">
              <a:buNone/>
            </a:pPr>
            <a:r>
              <a:rPr lang="ru-RU" sz="2133" dirty="0">
                <a:latin typeface="Times New Roman" panose="02020603050405020304" pitchFamily="18" charset="0"/>
                <a:ea typeface="Times New Roman" panose="02020603050405020304" pitchFamily="18" charset="0"/>
              </a:rPr>
              <a:t>Такой порядок учета следует из Рекомендации Р-80/2017-КпР "Ноу-хау и патенты в составе оборудования".</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9571113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25361D2-FB32-7DF9-2EDE-05125A35B7B2}"/>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B963F1FC-82DC-B5CC-D79D-640ACC433E2E}"/>
              </a:ext>
            </a:extLst>
          </p:cNvPr>
          <p:cNvPicPr>
            <a:picLocks noChangeAspect="1"/>
          </p:cNvPicPr>
          <p:nvPr/>
        </p:nvPicPr>
        <p:blipFill>
          <a:blip r:embed="rId2"/>
          <a:stretch>
            <a:fillRect/>
          </a:stretch>
        </p:blipFill>
        <p:spPr>
          <a:xfrm>
            <a:off x="1551009" y="527054"/>
            <a:ext cx="8090703" cy="5803895"/>
          </a:xfrm>
          <a:prstGeom prst="rect">
            <a:avLst/>
          </a:prstGeom>
        </p:spPr>
      </p:pic>
    </p:spTree>
    <p:extLst>
      <p:ext uri="{BB962C8B-B14F-4D97-AF65-F5344CB8AC3E}">
        <p14:creationId xmlns:p14="http://schemas.microsoft.com/office/powerpoint/2010/main" val="31299569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918950" cy="6335712"/>
          </a:xfrm>
          <a:solidFill>
            <a:schemeClr val="bg1"/>
          </a:solidFill>
          <a:ln>
            <a:solidFill>
              <a:schemeClr val="tx1"/>
            </a:solidFill>
            <a:miter lim="800000"/>
            <a:headEnd/>
            <a:tailEnd/>
          </a:ln>
        </p:spPr>
        <p:txBody>
          <a:bodyPr/>
          <a:lstStyle/>
          <a:p>
            <a:pPr indent="0" algn="ctr">
              <a:buNone/>
            </a:pPr>
            <a:r>
              <a:rPr lang="ru-RU" sz="2133" b="1" dirty="0">
                <a:latin typeface="Times New Roman" panose="02020603050405020304" pitchFamily="18" charset="0"/>
                <a:ea typeface="Times New Roman" panose="02020603050405020304" pitchFamily="18" charset="0"/>
              </a:rPr>
              <a:t>Первоначальная стоимость</a:t>
            </a:r>
          </a:p>
          <a:p>
            <a:pPr indent="609585"/>
            <a:r>
              <a:rPr lang="ru-RU" sz="2133" dirty="0">
                <a:latin typeface="Times New Roman" panose="02020603050405020304" pitchFamily="18" charset="0"/>
                <a:ea typeface="Times New Roman" panose="02020603050405020304" pitchFamily="18" charset="0"/>
              </a:rPr>
              <a:t>Полный перечень сумм, которые учитывают в первоначальной стоимости основных средств дан в пункте 10 ФСБУ 26/2020. В частности, в сумму капитальных вложений включите:</a:t>
            </a:r>
          </a:p>
          <a:p>
            <a:pPr indent="609585"/>
            <a:r>
              <a:rPr lang="ru-RU" sz="2133" dirty="0">
                <a:latin typeface="Times New Roman" panose="02020603050405020304" pitchFamily="18" charset="0"/>
                <a:ea typeface="Times New Roman" panose="02020603050405020304" pitchFamily="18" charset="0"/>
              </a:rPr>
              <a:t>•	стоимость основного средства, уплаченную или подлежащую уплате поставщику (продавцу, подрядчику) по договору. В зависимости от условий договора учтите скидки или </a:t>
            </a:r>
            <a:r>
              <a:rPr lang="ru-RU" sz="2133" dirty="0" err="1">
                <a:latin typeface="Times New Roman" panose="02020603050405020304" pitchFamily="18" charset="0"/>
                <a:ea typeface="Times New Roman" panose="02020603050405020304" pitchFamily="18" charset="0"/>
              </a:rPr>
              <a:t>продисконтируйте</a:t>
            </a:r>
            <a:r>
              <a:rPr lang="ru-RU" sz="2133" dirty="0">
                <a:latin typeface="Times New Roman" panose="02020603050405020304" pitchFamily="18" charset="0"/>
                <a:ea typeface="Times New Roman" panose="02020603050405020304" pitchFamily="18" charset="0"/>
              </a:rPr>
              <a:t> стоимость ОС, приобретенного в рассрочку или с отсрочкой платежа;</a:t>
            </a:r>
          </a:p>
          <a:p>
            <a:pPr indent="609585"/>
            <a:r>
              <a:rPr lang="ru-RU" sz="2133" dirty="0">
                <a:latin typeface="Times New Roman" panose="02020603050405020304" pitchFamily="18" charset="0"/>
                <a:ea typeface="Times New Roman" panose="02020603050405020304" pitchFamily="18" charset="0"/>
              </a:rPr>
              <a:t>•	стоимость активов организации, списываемую или амортизируемую в связи с их использованием при осуществлении капвложений;</a:t>
            </a:r>
          </a:p>
          <a:p>
            <a:pPr indent="609585"/>
            <a:r>
              <a:rPr lang="ru-RU" sz="2133" dirty="0">
                <a:latin typeface="Times New Roman" panose="02020603050405020304" pitchFamily="18" charset="0"/>
                <a:ea typeface="Times New Roman" panose="02020603050405020304" pitchFamily="18" charset="0"/>
              </a:rPr>
              <a:t>•	зарплату работникам, труд которых используется для осуществления капвложений, и страховые взносы с нее;</a:t>
            </a:r>
          </a:p>
          <a:p>
            <a:pPr indent="609585"/>
            <a:r>
              <a:rPr lang="ru-RU" sz="2133" dirty="0">
                <a:latin typeface="Times New Roman" panose="02020603050405020304" pitchFamily="18" charset="0"/>
                <a:ea typeface="Times New Roman" panose="02020603050405020304" pitchFamily="18" charset="0"/>
              </a:rPr>
              <a:t>•	оценочное обязательство, в том числе по будущему демонтажу, утилизации имущества и восстановлению окружающей среды.</a:t>
            </a:r>
          </a:p>
          <a:p>
            <a:pPr indent="609585"/>
            <a:r>
              <a:rPr lang="ru-RU" sz="2133" dirty="0">
                <a:latin typeface="Times New Roman" panose="02020603050405020304" pitchFamily="18" charset="0"/>
                <a:ea typeface="Times New Roman" panose="02020603050405020304" pitchFamily="18" charset="0"/>
              </a:rPr>
              <a:t>В дальнейшем отражать основные средства можно по первоначальной или переоцененной стоимости. При переходе на ФСБУ 6/2020 определите, каким способом будете учитывать далее основные средства (п. 13 ФСБУ 6/2020). Можно предусмотреть отдельный порядок учета для разных групп. Выбранный способ последующей оценки применяйте ко всей группе основных средств (п. 13 ФСБУ 6/2020).</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56458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918950" cy="6335712"/>
          </a:xfrm>
          <a:solidFill>
            <a:schemeClr val="bg1"/>
          </a:solidFill>
          <a:ln>
            <a:solidFill>
              <a:schemeClr val="tx1"/>
            </a:solidFill>
            <a:miter lim="800000"/>
            <a:headEnd/>
            <a:tailEnd/>
          </a:ln>
        </p:spPr>
        <p:txBody>
          <a:bodyPr/>
          <a:lstStyle/>
          <a:p>
            <a:pPr indent="0" algn="ctr">
              <a:buNone/>
            </a:pPr>
            <a:r>
              <a:rPr lang="ru-RU" sz="2133" b="1" dirty="0">
                <a:latin typeface="Times New Roman" panose="02020603050405020304" pitchFamily="18" charset="0"/>
                <a:ea typeface="Times New Roman" panose="02020603050405020304" pitchFamily="18" charset="0"/>
              </a:rPr>
              <a:t>Переоцененная стоимость</a:t>
            </a:r>
          </a:p>
          <a:p>
            <a:pPr indent="609585"/>
            <a:r>
              <a:rPr lang="ru-RU" sz="2133" dirty="0">
                <a:latin typeface="Times New Roman" panose="02020603050405020304" pitchFamily="18" charset="0"/>
                <a:ea typeface="Times New Roman" panose="02020603050405020304" pitchFamily="18" charset="0"/>
              </a:rPr>
              <a:t>Если организация выбрала учет основных средств или отдельных групп по переоцененной стоимости, то надо регулярно проводить переоценку. Делать это надо таким образом, чтобы стоимость была равна или не отличалась существенно от справедливой стоимости объектов. Справедливая стоимость определяется по правилам МСФО (IFRS) 13 «Оценка справедливой стоимости» (п. 15 ФСБУ 6/2020).</a:t>
            </a:r>
          </a:p>
          <a:p>
            <a:pPr indent="609585"/>
            <a:r>
              <a:rPr lang="ru-RU" sz="2133" dirty="0">
                <a:latin typeface="Times New Roman" panose="02020603050405020304" pitchFamily="18" charset="0"/>
                <a:ea typeface="Times New Roman" panose="02020603050405020304" pitchFamily="18" charset="0"/>
              </a:rPr>
              <a:t>Периодичность переоценки определяйте в зависимости от группы объектов:</a:t>
            </a:r>
          </a:p>
          <a:p>
            <a:pPr indent="609585"/>
            <a:r>
              <a:rPr lang="ru-RU" sz="2133" dirty="0">
                <a:latin typeface="Times New Roman" panose="02020603050405020304" pitchFamily="18" charset="0"/>
                <a:ea typeface="Times New Roman" panose="02020603050405020304" pitchFamily="18" charset="0"/>
              </a:rPr>
              <a:t>•	инвестиционной недвижимости – на каждую отчетную дату (п. 21 ФСБУ 6/2020);</a:t>
            </a:r>
          </a:p>
          <a:p>
            <a:pPr indent="609585"/>
            <a:r>
              <a:rPr lang="ru-RU" sz="2133" dirty="0">
                <a:latin typeface="Times New Roman" panose="02020603050405020304" pitchFamily="18" charset="0"/>
                <a:ea typeface="Times New Roman" panose="02020603050405020304" pitchFamily="18" charset="0"/>
              </a:rPr>
              <a:t>•	прочих групп – регулярно с периодичностью, установленной для каждой группы, исходя из того, в какой степени справедливая стоимость объектов подвержена изменениям (п. 16 ФСБУ 6/2020).</a:t>
            </a:r>
          </a:p>
          <a:p>
            <a:pPr indent="609585"/>
            <a:r>
              <a:rPr lang="ru-RU" sz="2133" dirty="0">
                <a:latin typeface="Times New Roman" panose="02020603050405020304" pitchFamily="18" charset="0"/>
                <a:ea typeface="Times New Roman" panose="02020603050405020304" pitchFamily="18" charset="0"/>
              </a:rPr>
              <a:t>Например, если для группы, отличной от инвестиционной недвижимости, решили проводить переоценку не чаще раза в год, то проводите переоценку по состоянию на конец каждого отчетного года.</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7391583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918950" cy="6335712"/>
          </a:xfrm>
          <a:solidFill>
            <a:schemeClr val="bg1"/>
          </a:solidFill>
          <a:ln>
            <a:solidFill>
              <a:schemeClr val="tx1"/>
            </a:solidFill>
            <a:miter lim="800000"/>
            <a:headEnd/>
            <a:tailEnd/>
          </a:ln>
        </p:spPr>
        <p:txBody>
          <a:bodyPr>
            <a:normAutofit fontScale="92500" lnSpcReduction="10000"/>
          </a:bodyPr>
          <a:lstStyle/>
          <a:p>
            <a:pPr indent="0" algn="just">
              <a:buNone/>
            </a:pPr>
            <a:r>
              <a:rPr lang="ru-RU" altLang="ru-RU" sz="2133" b="1" i="1" dirty="0">
                <a:latin typeface="Times New Roman" pitchFamily="18" charset="0"/>
                <a:cs typeface="Times New Roman" pitchFamily="18" charset="0"/>
              </a:rPr>
              <a:t>Как отразить в учете единовременную корректировку, связанную с переоценкой основных средств, предусмотренную пунктом 49 ФСБУ 6/2020, при выборе способа оценки по переоцененной стоимости ранее переоцениваемых основных средств, отличных от инвестиционной недвижимости?</a:t>
            </a:r>
          </a:p>
          <a:p>
            <a:pPr indent="457200" algn="just">
              <a:buNone/>
            </a:pPr>
            <a:r>
              <a:rPr lang="ru-RU" altLang="ru-RU" sz="2133" dirty="0">
                <a:latin typeface="Times New Roman" pitchFamily="18" charset="0"/>
                <a:cs typeface="Times New Roman" pitchFamily="18" charset="0"/>
              </a:rPr>
              <a:t>Ответ. Если организация выбрала способ оценки группы основных средств по переоцененной стоимости, при переходе на ФСБУ 6/2020 она должна провести переоценку этих объектов по справедливой стоимости и признать ее в составе добавочного капитала.</a:t>
            </a:r>
          </a:p>
          <a:p>
            <a:pPr indent="457200" algn="just">
              <a:buNone/>
            </a:pPr>
            <a:r>
              <a:rPr lang="ru-RU" altLang="ru-RU" sz="2133" dirty="0">
                <a:latin typeface="Times New Roman" pitchFamily="18" charset="0"/>
                <a:cs typeface="Times New Roman" pitchFamily="18" charset="0"/>
              </a:rPr>
              <a:t>Если переоцененная стоимость объекта основных средств стала выше его текущей (восстановительной) стоимости, определенной в соответствии с ПБУ 6/01, в составе добавочного капитала будет признана дооценка (по сравнению с ранее учтенной переоценкой). Кроме того, сумма добавочного капитала в части дооценки должна быть скорректирована с учетом способа ее списания, принятого организацией исходя из требований пункта 20 ФСБУ 6/2020.</a:t>
            </a:r>
          </a:p>
          <a:p>
            <a:pPr indent="457200" algn="just">
              <a:buNone/>
            </a:pPr>
            <a:r>
              <a:rPr lang="ru-RU" altLang="ru-RU" sz="2133" dirty="0">
                <a:latin typeface="Times New Roman" pitchFamily="18" charset="0"/>
                <a:cs typeface="Times New Roman" pitchFamily="18" charset="0"/>
              </a:rPr>
              <a:t>Если в результате оценки объекта основных средств по текущей (восстановительной) стоимости в соответствии с ПБУ 6/01 в предыдущие отчетные периоды на сумму уценки были признаны прочие расходы, то сумма признанной дооценки по справедливой стоимости при переходе на ФСБУ 6/2020 в части, восстанавливающей ранее признанные расходы по ПБУ 6/01, включается в нераспределенную прибыль, а остальная часть учитывается в добавочном капитале.</a:t>
            </a:r>
          </a:p>
          <a:p>
            <a:pPr indent="457200" algn="just">
              <a:buNone/>
            </a:pPr>
            <a:r>
              <a:rPr lang="ru-RU" altLang="ru-RU" sz="2133" dirty="0">
                <a:latin typeface="Times New Roman" pitchFamily="18" charset="0"/>
                <a:cs typeface="Times New Roman" pitchFamily="18" charset="0"/>
              </a:rPr>
              <a:t>В случае если переоцененная стоимость объекта основных средств стала ниже его текущей (восстановительной) стоимости, определенной в соответствии с ПБУ 6/01 , сумма добавочного капитала должна быть уменьшена на сумму уценки (по сравнению с ранее учтенной переоценкой).</a:t>
            </a:r>
          </a:p>
          <a:p>
            <a:pPr indent="457200" algn="just">
              <a:buNone/>
            </a:pPr>
            <a:r>
              <a:rPr lang="ru-RU" altLang="ru-RU" sz="2133" dirty="0">
                <a:latin typeface="Times New Roman" pitchFamily="18" charset="0"/>
                <a:cs typeface="Times New Roman" pitchFamily="18" charset="0"/>
              </a:rPr>
              <a:t>Если сумма уценки оказалась больше добавочного капитала, признанного в соответствии с ПБУ 6/01, то полученная разница относится на нераспределенную прибыль.</a:t>
            </a:r>
          </a:p>
        </p:txBody>
      </p:sp>
    </p:spTree>
    <p:extLst>
      <p:ext uri="{BB962C8B-B14F-4D97-AF65-F5344CB8AC3E}">
        <p14:creationId xmlns:p14="http://schemas.microsoft.com/office/powerpoint/2010/main" val="15023727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0" y="357188"/>
            <a:ext cx="11918950" cy="6335712"/>
          </a:xfrm>
          <a:solidFill>
            <a:schemeClr val="bg1"/>
          </a:solidFill>
          <a:ln>
            <a:solidFill>
              <a:schemeClr val="tx1"/>
            </a:solidFill>
            <a:miter lim="800000"/>
            <a:headEnd/>
            <a:tailEnd/>
          </a:ln>
        </p:spPr>
        <p:txBody>
          <a:bodyPr/>
          <a:lstStyle/>
          <a:p>
            <a:pPr indent="609585"/>
            <a:r>
              <a:rPr lang="ru-RU" sz="2133" b="1" dirty="0">
                <a:latin typeface="Times New Roman" panose="02020603050405020304" pitchFamily="18" charset="0"/>
                <a:ea typeface="Times New Roman" panose="02020603050405020304" pitchFamily="18" charset="0"/>
              </a:rPr>
              <a:t>Пример. </a:t>
            </a:r>
            <a:r>
              <a:rPr lang="ru-RU" sz="1867" dirty="0">
                <a:latin typeface="Times New Roman" panose="02020603050405020304" pitchFamily="18" charset="0"/>
                <a:ea typeface="Times New Roman" panose="02020603050405020304" pitchFamily="18" charset="0"/>
              </a:rPr>
              <a:t>Как учитывать по первоначальной и по переоцененной стоимости</a:t>
            </a:r>
          </a:p>
          <a:p>
            <a:pPr indent="609585"/>
            <a:r>
              <a:rPr lang="ru-RU" sz="1867" dirty="0">
                <a:latin typeface="Times New Roman" panose="02020603050405020304" pitchFamily="18" charset="0"/>
                <a:ea typeface="Times New Roman" panose="02020603050405020304" pitchFamily="18" charset="0"/>
              </a:rPr>
              <a:t>На балансе организации числится два основных средства со следующей балансовой стоимостью на отчетную дату:</a:t>
            </a:r>
          </a:p>
          <a:p>
            <a:pPr indent="609585"/>
            <a:r>
              <a:rPr lang="ru-RU" sz="1867" dirty="0">
                <a:latin typeface="Times New Roman" panose="02020603050405020304" pitchFamily="18" charset="0"/>
                <a:ea typeface="Times New Roman" panose="02020603050405020304" pitchFamily="18" charset="0"/>
              </a:rPr>
              <a:t>•	офисное помещение – 15 000 000 руб.;</a:t>
            </a:r>
          </a:p>
          <a:p>
            <a:pPr indent="609585"/>
            <a:r>
              <a:rPr lang="ru-RU" sz="1867" dirty="0">
                <a:latin typeface="Times New Roman" panose="02020603050405020304" pitchFamily="18" charset="0"/>
                <a:ea typeface="Times New Roman" panose="02020603050405020304" pitchFamily="18" charset="0"/>
              </a:rPr>
              <a:t>•	автомобиль для генерального директора – 3 000 000 руб.</a:t>
            </a:r>
          </a:p>
          <a:p>
            <a:pPr indent="609585"/>
            <a:r>
              <a:rPr lang="ru-RU" sz="1867" dirty="0">
                <a:latin typeface="Times New Roman" panose="02020603050405020304" pitchFamily="18" charset="0"/>
                <a:ea typeface="Times New Roman" panose="02020603050405020304" pitchFamily="18" charset="0"/>
              </a:rPr>
              <a:t>Если организация утвердит в учетной политике учет по первоначальной стоимости, то она отразит в отчетности основные средства на сумму 18 000 000 руб. (15 000 000 руб. + 3 000 000 руб.).</a:t>
            </a:r>
          </a:p>
          <a:p>
            <a:pPr indent="609585"/>
            <a:r>
              <a:rPr lang="ru-RU" sz="1867" dirty="0">
                <a:latin typeface="Times New Roman" panose="02020603050405020304" pitchFamily="18" charset="0"/>
                <a:ea typeface="Times New Roman" panose="02020603050405020304" pitchFamily="18" charset="0"/>
              </a:rPr>
              <a:t>Если же организация выберет учет по переоцененной стоимости, то на отчетную дату она проведет переоценку. Предположим, что переоценка дала следующие результаты:</a:t>
            </a:r>
          </a:p>
          <a:p>
            <a:pPr indent="609585"/>
            <a:r>
              <a:rPr lang="ru-RU" sz="1867" dirty="0">
                <a:latin typeface="Times New Roman" panose="02020603050405020304" pitchFamily="18" charset="0"/>
                <a:ea typeface="Times New Roman" panose="02020603050405020304" pitchFamily="18" charset="0"/>
              </a:rPr>
              <a:t>•	стоимость автомобиля увеличилась на 500 000 руб. за счет падения курса рубля;</a:t>
            </a:r>
          </a:p>
          <a:p>
            <a:pPr indent="609585"/>
            <a:r>
              <a:rPr lang="ru-RU" sz="1867" dirty="0">
                <a:latin typeface="Times New Roman" panose="02020603050405020304" pitchFamily="18" charset="0"/>
                <a:ea typeface="Times New Roman" panose="02020603050405020304" pitchFamily="18" charset="0"/>
              </a:rPr>
              <a:t>•	стоимость офиса увеличилась на 3 000 000 руб. за счет открытия новой станции метро в шаговой доступности.</a:t>
            </a:r>
          </a:p>
          <a:p>
            <a:pPr indent="609585"/>
            <a:r>
              <a:rPr lang="ru-RU" sz="1867" dirty="0">
                <a:latin typeface="Times New Roman" panose="02020603050405020304" pitchFamily="18" charset="0"/>
                <a:ea typeface="Times New Roman" panose="02020603050405020304" pitchFamily="18" charset="0"/>
              </a:rPr>
              <a:t>Таким образом, в случае учета по переоцененной стоимости организация отразит в отчетности основные средства стоимостью 21 500 000 руб. ((15 000 000 руб. + 3 000 000 руб.) + (3 000 000 руб. + 500 000 руб.)). Это позволит произвести на кредиторов более благоприятное впечатление.</a:t>
            </a:r>
          </a:p>
          <a:p>
            <a:pPr indent="609585"/>
            <a:r>
              <a:rPr lang="ru-RU" sz="1867" dirty="0">
                <a:latin typeface="Times New Roman" panose="02020603050405020304" pitchFamily="18" charset="0"/>
                <a:ea typeface="Times New Roman" panose="02020603050405020304" pitchFamily="18" charset="0"/>
              </a:rPr>
              <a:t>Предположим, что вместо открытия станции метро рядом с офисом началась долговременная стройка, которая ухудшила инфраструктуру. В итоге переоценка выявила падение стоимости офиса на 2 500 000 руб. В итоге общая стоимость основных средств в отчетности оказалась равной 16 000 000 руб. ((15 000 000 руб. – 2 500 000 руб.) + (3 000 000 руб. + 500 000 руб.)).</a:t>
            </a: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8562133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31372" y="644691"/>
            <a:ext cx="10273141" cy="4524315"/>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Переоценку основных средств проводят по решению организации</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457178" marR="0" lvl="0" indent="-457178" algn="l" defTabSz="914400" rtl="0" eaLnBrk="1" fontAlgn="auto" latinLnBrk="0" hangingPunct="1">
              <a:lnSpc>
                <a:spcPct val="100000"/>
              </a:lnSpc>
              <a:spcBef>
                <a:spcPts val="0"/>
              </a:spcBef>
              <a:spcAft>
                <a:spcPts val="0"/>
              </a:spcAft>
              <a:buClrTx/>
              <a:buSzTx/>
              <a:buFontTx/>
              <a:buAutoNum type="arabicPeriod"/>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Для этого в </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учетной политике необходимо </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закрепить группы объектов основных средств, которые будут переоцениваться, и другие необходимые параметры переоценки (периодичность, способ пересчета стоимости и др.) </a:t>
            </a:r>
          </a:p>
          <a:p>
            <a:pPr marL="457178" marR="0" lvl="0" indent="-457178" algn="l" defTabSz="914400" rtl="0" eaLnBrk="1" fontAlgn="auto" latinLnBrk="0" hangingPunct="1">
              <a:lnSpc>
                <a:spcPct val="100000"/>
              </a:lnSpc>
              <a:spcBef>
                <a:spcPts val="0"/>
              </a:spcBef>
              <a:spcAft>
                <a:spcPts val="0"/>
              </a:spcAft>
              <a:buClrTx/>
              <a:buSzTx/>
              <a:buFontTx/>
              <a:buAutoNum type="arabicPeriod"/>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Суммы </a:t>
            </a:r>
            <a:r>
              <a:rPr kumimoji="0" lang="ru-RU"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mn-cs"/>
              </a:rPr>
              <a:t>дооценки</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(уценки) инвестиционной недвижимости включают в прочие доходы (расходы) периода проведения переоценки. </a:t>
            </a:r>
          </a:p>
          <a:p>
            <a:pPr marL="457178" marR="0" lvl="0" indent="-457178" algn="l" defTabSz="914400" rtl="0" eaLnBrk="1" fontAlgn="auto" latinLnBrk="0" hangingPunct="1">
              <a:lnSpc>
                <a:spcPct val="100000"/>
              </a:lnSpc>
              <a:spcBef>
                <a:spcPts val="0"/>
              </a:spcBef>
              <a:spcAft>
                <a:spcPts val="0"/>
              </a:spcAft>
              <a:buClrTx/>
              <a:buSzTx/>
              <a:buFontTx/>
              <a:buAutoNum type="arabicPeriod"/>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Суммы </a:t>
            </a:r>
            <a:r>
              <a:rPr kumimoji="0" lang="ru-RU" sz="24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mn-cs"/>
              </a:rPr>
              <a:t>дооценки</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 (уценки) других основных средств включают в прочие доходы (расходы) периода проведения переоценки или относят на добавочный капитал.</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Стрелка вниз 2"/>
          <p:cNvSpPr/>
          <p:nvPr/>
        </p:nvSpPr>
        <p:spPr>
          <a:xfrm>
            <a:off x="4367808" y="1220755"/>
            <a:ext cx="480053" cy="288032"/>
          </a:xfrm>
          <a:prstGeom prst="downArrow">
            <a:avLst/>
          </a:prstGeom>
          <a:solidFill>
            <a:schemeClr val="bg1">
              <a:alpha val="63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3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Стрелка вниз 3"/>
          <p:cNvSpPr/>
          <p:nvPr/>
        </p:nvSpPr>
        <p:spPr>
          <a:xfrm>
            <a:off x="4559829" y="1220756"/>
            <a:ext cx="384043" cy="480053"/>
          </a:xfrm>
          <a:prstGeom prst="downArrow">
            <a:avLst/>
          </a:prstGeom>
          <a:solidFill>
            <a:schemeClr val="accent2">
              <a:lumMod val="75000"/>
              <a:alpha val="63000"/>
            </a:schemeClr>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925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921192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39349" y="260650"/>
            <a:ext cx="10753195" cy="5781326"/>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Переоценку основных средств обязательно проводить</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если в учетной политике организация закрепила такое решение и определила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группы</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подлежащих переоценке основных средств (</a:t>
            </a:r>
            <a:r>
              <a:rPr kumimoji="0" lang="ru-RU" sz="1867"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пп</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 "б" п. 13</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сообщение</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endPar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Инвестиционную недвижимость</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надо переоценивать на каждую отчетную дату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п. 21</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сообщение</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Периодичность переоценки остальных групп ОС определите самостоятельно</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исходя из того, насколько подвержена изменениям их справедливая стоимость, и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hlinkClick r:id="rId8"/>
              </a:rPr>
              <a:t>закрепите</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ее в учетной политике. </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вы приняли решение проводить переоценку ОС, отличных от инвестиционной недвижимости, не чаще одного раза в год, переоценивайте их по состоянию </a:t>
            </a: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 конец каждого отчетного года </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9"/>
              </a:rPr>
              <a:t>п. 16</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0"/>
              </a:rPr>
              <a:t>сообщение</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Переоценку ОС проводите на основании приказа</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руководителя. В приказе определите конкретные сроки проведения переоценки, сотрудников, ответственных за ее проведение, и перечень конкретных объектов ОС, которые вы будете переоценивать.</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Порядок документального оформления результатов переоценки ОС законодательно не установлен. Разработайте его самостоятельно и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пропишите в учетной политике </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1"/>
              </a:rPr>
              <a:t>п. 4</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1/2008 "Учетная политика организации"). Обычно результаты переоценки вносят в инвентарную карточку объекта. Так, если вы используете унифицированную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2"/>
              </a:rPr>
              <a:t>форму N ОС-6</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то заполните данные в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3"/>
              </a:rPr>
              <a:t>разд. 3</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карточки.</a:t>
            </a:r>
          </a:p>
        </p:txBody>
      </p:sp>
      <p:sp>
        <p:nvSpPr>
          <p:cNvPr id="3" name="TextBox 2"/>
          <p:cNvSpPr txBox="1"/>
          <p:nvPr/>
        </p:nvSpPr>
        <p:spPr>
          <a:xfrm>
            <a:off x="11376588" y="2967791"/>
            <a:ext cx="672075" cy="461665"/>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УП</a:t>
            </a:r>
          </a:p>
        </p:txBody>
      </p:sp>
      <p:sp>
        <p:nvSpPr>
          <p:cNvPr id="4" name="TextBox 3"/>
          <p:cNvSpPr txBox="1"/>
          <p:nvPr/>
        </p:nvSpPr>
        <p:spPr>
          <a:xfrm>
            <a:off x="11337649" y="5061183"/>
            <a:ext cx="672075" cy="461665"/>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УП</a:t>
            </a:r>
          </a:p>
        </p:txBody>
      </p:sp>
    </p:spTree>
    <p:extLst>
      <p:ext uri="{BB962C8B-B14F-4D97-AF65-F5344CB8AC3E}">
        <p14:creationId xmlns:p14="http://schemas.microsoft.com/office/powerpoint/2010/main" val="42516920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31372" y="548681"/>
            <a:ext cx="9697077" cy="1077026"/>
          </a:xfrm>
          <a:prstGeom prst="rect">
            <a:avLst/>
          </a:prstGeom>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бухгалтерском учете по-разному отражают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ction="ppaction://hlinkfile"/>
              </a:rPr>
              <a:t>результаты переоценки инвестиционной недвижимости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и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ction="ppaction://hlinkfile"/>
              </a:rPr>
              <a:t>результаты переоценки основных средств</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не относящихся к инвестиционной недвижимости.</a:t>
            </a:r>
          </a:p>
        </p:txBody>
      </p:sp>
      <p:sp>
        <p:nvSpPr>
          <p:cNvPr id="3" name="Прямоугольник 2"/>
          <p:cNvSpPr/>
          <p:nvPr/>
        </p:nvSpPr>
        <p:spPr>
          <a:xfrm>
            <a:off x="239349" y="1796819"/>
            <a:ext cx="11809312" cy="3763338"/>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Результаты переоценки основных средств, </a:t>
            </a:r>
            <a:r>
              <a:rPr kumimoji="0" lang="ru-RU" sz="1467"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отличных от инвестиционной недвижимости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можно отражать в учете </a:t>
            </a:r>
            <a:r>
              <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двумя способами </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 зависимости от </a:t>
            </a:r>
            <a:r>
              <a:rPr kumimoji="0" lang="ru-RU" sz="1467"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выбранного способа пересчета стоимости ОС </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 17</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сообщение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457178" marR="0" lvl="0" indent="-457178" algn="just" defTabSz="914400" rtl="0" eaLnBrk="1" fontAlgn="auto" latinLnBrk="0" hangingPunct="1">
              <a:lnSpc>
                <a:spcPct val="100000"/>
              </a:lnSpc>
              <a:spcBef>
                <a:spcPts val="1467"/>
              </a:spcBef>
              <a:spcAft>
                <a:spcPts val="0"/>
              </a:spcAft>
              <a:buClrTx/>
              <a:buSzTx/>
              <a:buFont typeface="+mj-lt"/>
              <a:buAutoNum type="arabicParenR"/>
              <a:tabLst>
                <a:tab pos="457178"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можно пересчитывать первоначальную (переоцененную) стоимость и сумму накопленной амортизации так, чтобы балансовая стоимость ОС после переоценки была равна его справедливой стоимости. В этом случае потребуются отдельные записи по корректировке - как для первоначальной стоимости, так и для амортизации;</a:t>
            </a:r>
          </a:p>
          <a:p>
            <a:pPr marL="457178" marR="0" lvl="0" indent="-457178" algn="just" defTabSz="914400" rtl="0" eaLnBrk="1" fontAlgn="auto" latinLnBrk="0" hangingPunct="1">
              <a:lnSpc>
                <a:spcPct val="100000"/>
              </a:lnSpc>
              <a:spcBef>
                <a:spcPts val="1467"/>
              </a:spcBef>
              <a:spcAft>
                <a:spcPts val="0"/>
              </a:spcAft>
              <a:buClrTx/>
              <a:buSzTx/>
              <a:buFont typeface="+mj-lt"/>
              <a:buAutoNum type="arabicParenR"/>
              <a:tabLst>
                <a:tab pos="457178"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можно сначала уменьшить первоначальную (переоцененную) стоимость ОС на сумму накопленной амортизации, а затем полученную балансовую стоимость пересчитать так, чтобы она была равна справедливой стоимости ОС. В этом случае делают одну корректировочную запись.</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Способ пересчета стоимости ОС, включенных в одну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группу</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должен быть одинаковым.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Закрепите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его в учетной политике.</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Для разных групп ОС можно установить разные способы пересчета.</a:t>
            </a:r>
          </a:p>
          <a:p>
            <a:pPr marL="0" marR="0" lvl="0" indent="0" algn="just" defTabSz="914400" rtl="0" eaLnBrk="1" fontAlgn="auto" latinLnBrk="0" hangingPunct="1">
              <a:lnSpc>
                <a:spcPct val="100000"/>
              </a:lnSpc>
              <a:spcBef>
                <a:spcPts val="1467"/>
              </a:spcBef>
              <a:spcAft>
                <a:spcPts val="0"/>
              </a:spcAft>
              <a:buClrTx/>
              <a:buSzTx/>
              <a:buFontTx/>
              <a:buNone/>
              <a:tabLst/>
              <a:defRPr/>
            </a:pPr>
            <a:endPar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p:txBody>
      </p:sp>
      <p:sp>
        <p:nvSpPr>
          <p:cNvPr id="4" name="TextBox 3"/>
          <p:cNvSpPr txBox="1"/>
          <p:nvPr/>
        </p:nvSpPr>
        <p:spPr>
          <a:xfrm>
            <a:off x="10416480" y="4389108"/>
            <a:ext cx="576064" cy="338554"/>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a:ea typeface="+mn-ea"/>
                <a:cs typeface="+mn-cs"/>
              </a:rPr>
              <a:t>УП</a:t>
            </a:r>
          </a:p>
        </p:txBody>
      </p:sp>
    </p:spTree>
    <p:extLst>
      <p:ext uri="{BB962C8B-B14F-4D97-AF65-F5344CB8AC3E}">
        <p14:creationId xmlns:p14="http://schemas.microsoft.com/office/powerpoint/2010/main" val="2247020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911424" y="644692"/>
            <a:ext cx="6096000" cy="543867"/>
          </a:xfrm>
          <a:prstGeom prst="rect">
            <a:avLst/>
          </a:prstGeom>
        </p:spPr>
        <p:txBody>
          <a:bodyPr>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ction="ppaction://hlinkfile"/>
              </a:rPr>
              <a:t>первом способе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для пересчета стоимости ОС вы можете использовать коэффициент, рассчитанный по формуле:</a:t>
            </a:r>
          </a:p>
        </p:txBody>
      </p:sp>
      <p:pic>
        <p:nvPicPr>
          <p:cNvPr id="33794" name="Picture 2" descr="base_32776_275266_32768"/>
          <p:cNvPicPr preferRelativeResize="0">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1637" y="1219208"/>
            <a:ext cx="3456384" cy="124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431371" y="2756928"/>
            <a:ext cx="9505056" cy="76963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Умножение пересчитываемой величины на коэффициент даст новое значение показателя для отражения в бухгалтерском учете. Например, формула для пересчета первоначальной (переоцененной) стоимости будет выглядеть так:</a:t>
            </a:r>
          </a:p>
        </p:txBody>
      </p:sp>
      <p:pic>
        <p:nvPicPr>
          <p:cNvPr id="33795" name="Picture 3" descr="base_32776_275266_32769"/>
          <p:cNvPicPr preferRelativeResize="0">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79509" y="3717033"/>
            <a:ext cx="7391400" cy="922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95833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31371" y="452669"/>
            <a:ext cx="9505056" cy="1898468"/>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Сумму </a:t>
            </a:r>
            <a:r>
              <a:rPr kumimoji="0" lang="ru-RU" sz="1467" b="1" i="0" u="none" strike="noStrike" kern="1200" cap="none" spc="0" normalizeH="0" baseline="0" noProof="0" dirty="0" err="1">
                <a:ln>
                  <a:noFill/>
                </a:ln>
                <a:solidFill>
                  <a:srgbClr val="FF0000"/>
                </a:solidFill>
                <a:effectLst/>
                <a:uLnTx/>
                <a:uFillTx/>
                <a:latin typeface="Calibri" panose="020F0502020204030204" pitchFamily="34" charset="0"/>
                <a:ea typeface="Times New Roman" panose="02020603050405020304" pitchFamily="18" charset="0"/>
                <a:cs typeface="+mn-cs"/>
              </a:rPr>
              <a:t>дооценки</a:t>
            </a:r>
            <a:r>
              <a:rPr kumimoji="0" lang="ru-RU" sz="1467"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a:t>
            </a:r>
            <a:r>
              <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основных средств</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(кроме инвестиционной недвижимости) в общем случае отнесите на добавочный капитал.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Однако в той части, в которой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дооценка</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восстанавливает суммы уценки (обесценения) ОС, признанной в расходах в прошлые периоды, в периоде переоценки включите в прочие доходы.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сумма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больше суммы ранее начисленной уценки (обесценения), разницу отнесите на добавочный капитал организации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п. п. 18</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20</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 п. 7</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16</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9/99 "Доходы организации") .</a:t>
            </a:r>
          </a:p>
        </p:txBody>
      </p:sp>
      <p:sp>
        <p:nvSpPr>
          <p:cNvPr id="3" name="Прямоугольник 2"/>
          <p:cNvSpPr/>
          <p:nvPr/>
        </p:nvSpPr>
        <p:spPr>
          <a:xfrm>
            <a:off x="304800" y="2756926"/>
            <a:ext cx="10879765" cy="3273332"/>
          </a:xfrm>
          <a:prstGeom prst="rect">
            <a:avLst/>
          </a:prstGeom>
          <a:solidFill>
            <a:schemeClr val="accent2">
              <a:lumMod val="20000"/>
              <a:lumOff val="80000"/>
            </a:schemeClr>
          </a:solidFill>
          <a:ln>
            <a:solidFill>
              <a:srgbClr val="FF000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Впоследствии накопленная на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счете 83</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 "Добавочный капитал" </a:t>
            </a:r>
            <a:r>
              <a:rPr kumimoji="0" lang="ru-RU" sz="1867" b="0" i="0" u="none" strike="noStrike" kern="1200" cap="none" spc="0" normalizeH="0" baseline="0" noProof="0" dirty="0" err="1">
                <a:ln>
                  <a:noFill/>
                </a:ln>
                <a:solidFill>
                  <a:srgbClr val="656363"/>
                </a:solidFill>
                <a:effectLst/>
                <a:uLnTx/>
                <a:uFillTx/>
                <a:latin typeface="Calibri" panose="020F0502020204030204" pitchFamily="34" charset="0"/>
                <a:ea typeface="Times New Roman" panose="02020603050405020304" pitchFamily="18" charset="0"/>
                <a:cs typeface="+mn-cs"/>
              </a:rPr>
              <a:t>дооценка</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 списывается на нераспределенную прибыль организации одним из следующих способов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п. 20</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8"/>
              </a:rPr>
              <a:t>сообщение</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endPar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457178" marR="0" lvl="0" indent="-457178" algn="just" defTabSz="914400" rtl="0" eaLnBrk="1" fontAlgn="auto" latinLnBrk="0" hangingPunct="1">
              <a:lnSpc>
                <a:spcPct val="100000"/>
              </a:lnSpc>
              <a:spcBef>
                <a:spcPts val="1200"/>
              </a:spcBef>
              <a:spcAft>
                <a:spcPts val="0"/>
              </a:spcAft>
              <a:buClrTx/>
              <a:buSzTx/>
              <a:buFont typeface="Symbol" panose="05050102010706020507" pitchFamily="18" charset="2"/>
              <a:buChar char=""/>
              <a:tabLst>
                <a:tab pos="457178" algn="l"/>
              </a:tabLst>
              <a:defRPr/>
            </a:pP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единовременно при списании объекта ОС, по которому была накоплена </a:t>
            </a:r>
            <a:r>
              <a:rPr kumimoji="0" lang="ru-RU" sz="1867" b="0" i="0" u="none" strike="noStrike" kern="1200" cap="none" spc="0" normalizeH="0" baseline="0" noProof="0" dirty="0" err="1">
                <a:ln>
                  <a:noFill/>
                </a:ln>
                <a:solidFill>
                  <a:srgbClr val="656363"/>
                </a:solidFill>
                <a:effectLst/>
                <a:uLnTx/>
                <a:uFillTx/>
                <a:latin typeface="Calibri" panose="020F0502020204030204" pitchFamily="34" charset="0"/>
                <a:ea typeface="Times New Roman" panose="02020603050405020304" pitchFamily="18" charset="0"/>
                <a:cs typeface="+mn-cs"/>
              </a:rPr>
              <a:t>дооценка</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a:t>
            </a:r>
            <a:endPar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457178" marR="0" lvl="0" indent="-457178" algn="just" defTabSz="914400" rtl="0" eaLnBrk="1" fontAlgn="auto" latinLnBrk="0" hangingPunct="1">
              <a:lnSpc>
                <a:spcPct val="100000"/>
              </a:lnSpc>
              <a:spcBef>
                <a:spcPts val="1200"/>
              </a:spcBef>
              <a:spcAft>
                <a:spcPts val="0"/>
              </a:spcAft>
              <a:buClrTx/>
              <a:buSzTx/>
              <a:buFont typeface="Symbol" panose="05050102010706020507" pitchFamily="18" charset="2"/>
              <a:buChar char=""/>
              <a:tabLst>
                <a:tab pos="457178" algn="l"/>
              </a:tabLst>
              <a:defRPr/>
            </a:pP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Times New Roman" panose="02020603050405020304" pitchFamily="18" charset="0"/>
                <a:cs typeface="+mn-cs"/>
              </a:rPr>
              <a:t>по мере начисления амортизации по объекту ОС в размере, определяемом как положительная разница между величиной амортизации с учетом последней переоценки, и суммой амортизации за этот же период без учета переоценок.</a:t>
            </a:r>
            <a:endPar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Calibri" panose="020F0502020204030204" pitchFamily="34" charset="0"/>
                <a:cs typeface="Times New Roman" panose="02020603050405020304" pitchFamily="18" charset="0"/>
              </a:rPr>
              <a:t>Принятый организацией способ применяется в отношении всех отличных от инвестиционной недвижимости основных средств и должен быть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Calibri" panose="020F0502020204030204" pitchFamily="34" charset="0"/>
                <a:cs typeface="Times New Roman" panose="02020603050405020304" pitchFamily="18" charset="0"/>
                <a:hlinkClick r:id="rId9"/>
              </a:rPr>
              <a:t>закреплен</a:t>
            </a:r>
            <a:r>
              <a:rPr kumimoji="0" lang="ru-RU" sz="1867" b="0" i="0" u="none" strike="noStrike" kern="1200" cap="none" spc="0" normalizeH="0" baseline="0" noProof="0" dirty="0">
                <a:ln>
                  <a:noFill/>
                </a:ln>
                <a:solidFill>
                  <a:srgbClr val="656363"/>
                </a:solidFill>
                <a:effectLst/>
                <a:uLnTx/>
                <a:uFillTx/>
                <a:latin typeface="Calibri" panose="020F0502020204030204" pitchFamily="34" charset="0"/>
                <a:ea typeface="Calibri" panose="020F0502020204030204" pitchFamily="34" charset="0"/>
                <a:cs typeface="Times New Roman" panose="02020603050405020304" pitchFamily="18" charset="0"/>
              </a:rPr>
              <a:t> в учетной политике.</a:t>
            </a:r>
            <a:endParaRPr kumimoji="0" lang="ru-RU" sz="1867"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TextBox 3"/>
          <p:cNvSpPr txBox="1"/>
          <p:nvPr/>
        </p:nvSpPr>
        <p:spPr>
          <a:xfrm>
            <a:off x="11184565" y="5445226"/>
            <a:ext cx="576064" cy="338554"/>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a:ea typeface="+mn-ea"/>
                <a:cs typeface="+mn-cs"/>
              </a:rPr>
              <a:t>УП</a:t>
            </a:r>
          </a:p>
        </p:txBody>
      </p:sp>
    </p:spTree>
    <p:extLst>
      <p:ext uri="{BB962C8B-B14F-4D97-AF65-F5344CB8AC3E}">
        <p14:creationId xmlns:p14="http://schemas.microsoft.com/office/powerpoint/2010/main" val="8492373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911424" y="452669"/>
            <a:ext cx="6096000" cy="543867"/>
          </a:xfrm>
          <a:prstGeom prst="rect">
            <a:avLst/>
          </a:prstGeom>
        </p:spPr>
        <p:txBody>
          <a:bodyPr>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Бухгалтерские проводки по учету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основных средств (кроме инвестиционной недвижимости) такие:</a:t>
            </a:r>
          </a:p>
        </p:txBody>
      </p:sp>
      <p:graphicFrame>
        <p:nvGraphicFramePr>
          <p:cNvPr id="3" name="Таблица 2"/>
          <p:cNvGraphicFramePr>
            <a:graphicFrameLocks noGrp="1"/>
          </p:cNvGraphicFramePr>
          <p:nvPr/>
        </p:nvGraphicFramePr>
        <p:xfrm>
          <a:off x="911426" y="1508789"/>
          <a:ext cx="7678419" cy="4144266"/>
        </p:xfrm>
        <a:graphic>
          <a:graphicData uri="http://schemas.openxmlformats.org/drawingml/2006/table">
            <a:tbl>
              <a:tblPr/>
              <a:tblGrid>
                <a:gridCol w="4799753">
                  <a:extLst>
                    <a:ext uri="{9D8B030D-6E8A-4147-A177-3AD203B41FA5}">
                      <a16:colId xmlns:a16="http://schemas.microsoft.com/office/drawing/2014/main" val="20000"/>
                    </a:ext>
                  </a:extLst>
                </a:gridCol>
                <a:gridCol w="1439333">
                  <a:extLst>
                    <a:ext uri="{9D8B030D-6E8A-4147-A177-3AD203B41FA5}">
                      <a16:colId xmlns:a16="http://schemas.microsoft.com/office/drawing/2014/main" val="20001"/>
                    </a:ext>
                  </a:extLst>
                </a:gridCol>
                <a:gridCol w="1439333">
                  <a:extLst>
                    <a:ext uri="{9D8B030D-6E8A-4147-A177-3AD203B41FA5}">
                      <a16:colId xmlns:a16="http://schemas.microsoft.com/office/drawing/2014/main" val="20002"/>
                    </a:ext>
                  </a:extLst>
                </a:gridCol>
              </a:tblGrid>
              <a:tr h="417323">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61924">
                <a:tc gridSpan="3">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При переоценке ОС путем пересчета первоначальной (переоцененной) стоимости и амортизации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Скорректирована первоначальная (переоцененная) стоимость ОС при его дооценке</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83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(91-1)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Скорректирована накопленная амортизация при дооценке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83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(91-2)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02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7323">
                <a:tc gridSpan="3">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При переоценке ОС путем пересчета их балансовой стоимости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4"/>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Первоначальная (переоцененная) стоимость уменьшена на сумму накопленной амортизации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02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дооценка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83</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(91-1)</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8997238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335361" y="452673"/>
            <a:ext cx="9313035" cy="163929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Сумму уценки основных средств</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(кроме инвестиционной недвижимости) в общем случае включите в прочие расходы. Однако в части, не превышающей отнесенные в прошлые периоды на добавочный суммы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 признайте за счет уменьшения сумм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Если сумма уценки больше ранее признанной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дооценки</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разницу включите в прочие расходы в периоде проведения переоценки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п. 19</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 11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10/99 "Расходы организации").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Бухгалтерские проводки по учету уценки основных средств (кроме инвестиционной недвижимости) такие:</a:t>
            </a:r>
          </a:p>
        </p:txBody>
      </p:sp>
      <p:graphicFrame>
        <p:nvGraphicFramePr>
          <p:cNvPr id="3" name="Таблица 2"/>
          <p:cNvGraphicFramePr>
            <a:graphicFrameLocks noGrp="1"/>
          </p:cNvGraphicFramePr>
          <p:nvPr/>
        </p:nvGraphicFramePr>
        <p:xfrm>
          <a:off x="1007437" y="2140630"/>
          <a:ext cx="7678419" cy="4144266"/>
        </p:xfrm>
        <a:graphic>
          <a:graphicData uri="http://schemas.openxmlformats.org/drawingml/2006/table">
            <a:tbl>
              <a:tblPr/>
              <a:tblGrid>
                <a:gridCol w="4799753">
                  <a:extLst>
                    <a:ext uri="{9D8B030D-6E8A-4147-A177-3AD203B41FA5}">
                      <a16:colId xmlns:a16="http://schemas.microsoft.com/office/drawing/2014/main" val="20000"/>
                    </a:ext>
                  </a:extLst>
                </a:gridCol>
                <a:gridCol w="1439333">
                  <a:extLst>
                    <a:ext uri="{9D8B030D-6E8A-4147-A177-3AD203B41FA5}">
                      <a16:colId xmlns:a16="http://schemas.microsoft.com/office/drawing/2014/main" val="20001"/>
                    </a:ext>
                  </a:extLst>
                </a:gridCol>
                <a:gridCol w="1439333">
                  <a:extLst>
                    <a:ext uri="{9D8B030D-6E8A-4147-A177-3AD203B41FA5}">
                      <a16:colId xmlns:a16="http://schemas.microsoft.com/office/drawing/2014/main" val="20002"/>
                    </a:ext>
                  </a:extLst>
                </a:gridCol>
              </a:tblGrid>
              <a:tr h="417323">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61924">
                <a:tc gridSpan="3">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При переоценке ОС путем пересчета первоначальной (переоцененной) стоимости и амортизации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Скорректирована первоначальная (переоцененная) стоимость ОС при его уценке</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83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(91-2)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01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Отражено изменение накопленной амортизации при уценке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02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83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(91-1)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17323">
                <a:tc gridSpan="3">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При переоценке ОС путем пересчета их балансовой стоимости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4"/>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Первоначальная (переоцененная) стоимость уменьшена на сумму накопленной амортизации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02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01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6192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уценка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83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(91-2)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01</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07062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335360" y="1122424"/>
            <a:ext cx="10849205" cy="4800545"/>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принято решение о переоценке инвестиционной недвижимости, то эта группа ОС не должна амортизироваться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п. 28</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сообщение</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Поэтому при переоценке необходимо просто скорректировать стоимость инвестиционной недвижимости (первоначальную или уже переоцененную) так, чтобы она стала равна ее справедливой стоимости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 21</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сообщение</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Результаты переоценки инвестиционной недвижимости включите в периоде проведения переоценки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п. 21</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сообщение</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прочие доходы, если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дооцениваете</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объект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8"/>
              </a:rPr>
              <a:t>п. п. 7</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9"/>
              </a:rPr>
              <a:t>16</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9/99);</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прочие расходы, если уцениваете объект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0"/>
              </a:rPr>
              <a:t>п. 11</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10/99).</a:t>
            </a:r>
          </a:p>
        </p:txBody>
      </p:sp>
      <p:sp>
        <p:nvSpPr>
          <p:cNvPr id="3" name="TextBox 2"/>
          <p:cNvSpPr txBox="1"/>
          <p:nvPr/>
        </p:nvSpPr>
        <p:spPr>
          <a:xfrm>
            <a:off x="623392" y="260651"/>
            <a:ext cx="777686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Переоценка инвестиционной недвижимости</a:t>
            </a:r>
          </a:p>
        </p:txBody>
      </p:sp>
    </p:spTree>
    <p:extLst>
      <p:ext uri="{BB962C8B-B14F-4D97-AF65-F5344CB8AC3E}">
        <p14:creationId xmlns:p14="http://schemas.microsoft.com/office/powerpoint/2010/main" val="124859195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583501" y="2180861"/>
          <a:ext cx="7678419" cy="1251969"/>
        </p:xfrm>
        <a:graphic>
          <a:graphicData uri="http://schemas.openxmlformats.org/drawingml/2006/table">
            <a:tbl>
              <a:tblPr/>
              <a:tblGrid>
                <a:gridCol w="4799753">
                  <a:extLst>
                    <a:ext uri="{9D8B030D-6E8A-4147-A177-3AD203B41FA5}">
                      <a16:colId xmlns:a16="http://schemas.microsoft.com/office/drawing/2014/main" val="20000"/>
                    </a:ext>
                  </a:extLst>
                </a:gridCol>
                <a:gridCol w="1439333">
                  <a:extLst>
                    <a:ext uri="{9D8B030D-6E8A-4147-A177-3AD203B41FA5}">
                      <a16:colId xmlns:a16="http://schemas.microsoft.com/office/drawing/2014/main" val="20001"/>
                    </a:ext>
                  </a:extLst>
                </a:gridCol>
                <a:gridCol w="1439333">
                  <a:extLst>
                    <a:ext uri="{9D8B030D-6E8A-4147-A177-3AD203B41FA5}">
                      <a16:colId xmlns:a16="http://schemas.microsoft.com/office/drawing/2014/main" val="20002"/>
                    </a:ext>
                  </a:extLst>
                </a:gridCol>
              </a:tblGrid>
              <a:tr h="417323">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7323">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дооценка инвестиционной недвижимости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03</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91-1</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17323">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уценка инвестиционной недвижимости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91-2</a:t>
                      </a:r>
                      <a:endParaRPr lang="ru-RU" sz="15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03</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45887022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719405" y="452672"/>
            <a:ext cx="477124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Изменены правила амортизации</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Прямоугольник 4"/>
          <p:cNvSpPr/>
          <p:nvPr/>
        </p:nvSpPr>
        <p:spPr>
          <a:xfrm>
            <a:off x="431372" y="1316767"/>
            <a:ext cx="10603883" cy="4502002"/>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Стоимость ОС погашается посредством амортизации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п. 27</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Амортизацию начисляйте по всем ОС,</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за исключением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 28</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инвестиционной недвижимости</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учитываемой по переоцененной стоимости;</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ОС с неизменными потребительскими свойствами. К ним относят, например, земельные участки, объекты природопользования (водные объекты, недра и другие природные ресурсы), музейные предметы и коллекции;</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законсервированных</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и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не используемых</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 деятельности организации объектов ОС, </a:t>
            </a:r>
            <a:r>
              <a:rPr kumimoji="0" lang="ru-RU" sz="1867"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предназначенных для реализации законодательства РФ о мобилизационной подготовке и мобилизации.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 другим временно не используемым и (или) законсервированным ОС </a:t>
            </a:r>
            <a:r>
              <a:rPr kumimoji="0" lang="ru-RU" sz="1867"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начисляйте амортизацию</a:t>
            </a:r>
            <a:r>
              <a:rPr kumimoji="0" lang="ru-RU" sz="1867" b="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обычном порядке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п. 30</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8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8"/>
              </a:rPr>
              <a:t>сообщение</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p:txBody>
      </p:sp>
      <p:cxnSp>
        <p:nvCxnSpPr>
          <p:cNvPr id="7" name="Прямая со стрелкой 6"/>
          <p:cNvCxnSpPr/>
          <p:nvPr/>
        </p:nvCxnSpPr>
        <p:spPr>
          <a:xfrm flipH="1">
            <a:off x="11088556" y="5061181"/>
            <a:ext cx="96010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0413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719405" y="452672"/>
            <a:ext cx="477124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Изменены правила амортизации</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Прямоугольник 2"/>
          <p:cNvSpPr/>
          <p:nvPr/>
        </p:nvSpPr>
        <p:spPr>
          <a:xfrm>
            <a:off x="527381" y="1604798"/>
            <a:ext cx="10753195" cy="3046988"/>
          </a:xfrm>
          <a:prstGeom prst="rect">
            <a:avLst/>
          </a:prstGeom>
          <a:solidFill>
            <a:schemeClr val="accent2">
              <a:lumMod val="20000"/>
              <a:lumOff val="80000"/>
            </a:schemeClr>
          </a:solidFill>
          <a:ln>
            <a:solidFill>
              <a:srgbClr val="FF000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400" b="0"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Начисляется ли амортизация по ОС, находящимся в запасе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По ОС, которые </a:t>
            </a: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введены в эксплуатацию, но находятся в запасе </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(например, резервное оборудование для организации бесперебойного производственного процесса), амортизацию начисляйте в обычном порядке.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Установите для таких ОС </a:t>
            </a:r>
            <a:r>
              <a:rPr kumimoji="0" lang="ru-RU" sz="2400" b="0" i="0" u="none" strike="noStrike" kern="1200" cap="none" spc="0" normalizeH="0" baseline="0" noProof="0" dirty="0">
                <a:ln>
                  <a:noFill/>
                </a:ln>
                <a:solidFill>
                  <a:srgbClr val="0000FF"/>
                </a:solidFill>
                <a:effectLst/>
                <a:uLnTx/>
                <a:uFillTx/>
                <a:latin typeface="Calibri" panose="020F0502020204030204" pitchFamily="34" charset="0"/>
                <a:ea typeface="Calibri" panose="020F0502020204030204" pitchFamily="34" charset="0"/>
                <a:cs typeface="Times New Roman" panose="02020603050405020304" pitchFamily="18" charset="0"/>
                <a:hlinkClick r:id="rId2" action="ppaction://hlinkfile"/>
              </a:rPr>
              <a:t>элементы амортизации</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с учетом особенностей режима их эксплуатации</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37586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719405" y="452672"/>
            <a:ext cx="477124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Изменены правила амортизации</a:t>
            </a: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Прямоугольник 2"/>
          <p:cNvSpPr/>
          <p:nvPr/>
        </p:nvSpPr>
        <p:spPr>
          <a:xfrm>
            <a:off x="472012" y="1197560"/>
            <a:ext cx="9000661" cy="5088637"/>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1. Начинайте начислять амортизацию по объекту ОС</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даты его признания</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 бухгалтерском учете. Допустимо начать начисление амортизации с 1-го числа месяца, следующего за месяцем признания ОС, закрепив такой вариант в учетной политике (</a:t>
            </a:r>
            <a:r>
              <a:rPr kumimoji="0" lang="ru-RU" sz="1600"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пп</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 "а" п. 33</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сообщение</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п. 7</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1/2008 "Учетная политика организации").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2. Прекращайте начисление амортизации</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 даты списания объекта ОС с бухгалтерского учета. </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3.</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Но если вы установили в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учетной политике</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что начинаете начислять амортизацию с 1-го числа месяца, следующего за месяцем </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признания</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 то прекращайте начисление амортизации с 1-го числа месяца, следующего за месяцем списания объекта ОС (</a:t>
            </a:r>
            <a:r>
              <a:rPr kumimoji="0" lang="ru-RU" sz="1600"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пп</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 "б" п. 33</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п. 7</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1/2008).</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4. Амортизацию начисляйте независимо от результата деятельности организации в отчетном периоде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п. 29</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Делать вы это можете на конец установленного в вашей организации отчетного периода - </a:t>
            </a:r>
            <a:r>
              <a:rPr kumimoji="0" lang="ru-RU" sz="16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8"/>
              </a:rPr>
              <a:t>ФСБУ 6/2020</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не содержит требования об обязательном ежемесячном начислении амортизации.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4. Сумму амортизации рассчитайте таким образом, чтобы к концу срока амортизации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hlinkClick r:id="rId9"/>
              </a:rPr>
              <a:t>балансовая стоимость</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объекта ОС стала равна его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hlinkClick r:id="rId10" action="ppaction://hlinkfile"/>
              </a:rPr>
              <a:t>ликвидационной стоимости</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hlinkClick r:id="rId11"/>
              </a:rPr>
              <a:t>п. 32</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hlinkClick r:id="rId12"/>
              </a:rPr>
              <a:t>сообщение</a:t>
            </a:r>
            <a:r>
              <a:rPr kumimoji="0" lang="ru-RU" sz="1600" b="1"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p:txBody>
      </p:sp>
      <p:sp>
        <p:nvSpPr>
          <p:cNvPr id="5" name="TextBox 4"/>
          <p:cNvSpPr txBox="1"/>
          <p:nvPr/>
        </p:nvSpPr>
        <p:spPr>
          <a:xfrm>
            <a:off x="10128449" y="3280214"/>
            <a:ext cx="672075" cy="461665"/>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УП</a:t>
            </a:r>
          </a:p>
        </p:txBody>
      </p:sp>
      <p:sp>
        <p:nvSpPr>
          <p:cNvPr id="6" name="TextBox 5"/>
          <p:cNvSpPr txBox="1"/>
          <p:nvPr/>
        </p:nvSpPr>
        <p:spPr>
          <a:xfrm>
            <a:off x="9840416" y="4581130"/>
            <a:ext cx="163218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FF0000"/>
                </a:solidFill>
                <a:effectLst/>
                <a:uLnTx/>
                <a:uFillTx/>
                <a:latin typeface="Calibri"/>
                <a:ea typeface="+mn-ea"/>
                <a:cs typeface="+mn-cs"/>
              </a:rPr>
              <a:t>Амортизация не до нуля</a:t>
            </a:r>
          </a:p>
        </p:txBody>
      </p:sp>
    </p:spTree>
    <p:extLst>
      <p:ext uri="{BB962C8B-B14F-4D97-AF65-F5344CB8AC3E}">
        <p14:creationId xmlns:p14="http://schemas.microsoft.com/office/powerpoint/2010/main" val="26906973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Заголовок 4">
            <a:extLst>
              <a:ext uri="{FF2B5EF4-FFF2-40B4-BE49-F238E27FC236}">
                <a16:creationId xmlns:a16="http://schemas.microsoft.com/office/drawing/2014/main" id="{135DD109-63A3-485A-9930-A9DBCE408100}"/>
              </a:ext>
            </a:extLst>
          </p:cNvPr>
          <p:cNvSpPr>
            <a:spLocks noGrp="1" noChangeArrowheads="1"/>
          </p:cNvSpPr>
          <p:nvPr>
            <p:ph type="ctrTitle" idx="4294967295"/>
          </p:nvPr>
        </p:nvSpPr>
        <p:spPr>
          <a:xfrm>
            <a:off x="0" y="663575"/>
            <a:ext cx="7691438" cy="496888"/>
          </a:xfrm>
        </p:spPr>
        <p:txBody>
          <a:bodyPr/>
          <a:lstStyle/>
          <a:p>
            <a:r>
              <a:rPr lang="ru-RU" altLang="ru-RU" sz="2700" b="1"/>
              <a:t>Новые ФСБУ</a:t>
            </a:r>
          </a:p>
        </p:txBody>
      </p:sp>
      <p:sp>
        <p:nvSpPr>
          <p:cNvPr id="31747" name="Подзаголовок 5">
            <a:extLst>
              <a:ext uri="{FF2B5EF4-FFF2-40B4-BE49-F238E27FC236}">
                <a16:creationId xmlns:a16="http://schemas.microsoft.com/office/drawing/2014/main" id="{9984B079-1717-4280-83DE-14231AE4B013}"/>
              </a:ext>
            </a:extLst>
          </p:cNvPr>
          <p:cNvSpPr>
            <a:spLocks noGrp="1" noChangeArrowheads="1"/>
          </p:cNvSpPr>
          <p:nvPr>
            <p:ph type="subTitle" idx="4294967295"/>
          </p:nvPr>
        </p:nvSpPr>
        <p:spPr>
          <a:xfrm>
            <a:off x="0" y="1527175"/>
            <a:ext cx="10763250" cy="4667250"/>
          </a:xfrm>
        </p:spPr>
        <p:txBody>
          <a:bodyPr/>
          <a:lstStyle/>
          <a:p>
            <a:r>
              <a:rPr lang="ru-RU" altLang="ru-RU" sz="2400" i="1" dirty="0"/>
              <a:t>2.5.1. Начисление амортизации начинается с первого числа месяца, следующего за месяцем признания объекта ОС в бухгалтерском учете и прекращается с первого числа месяца, следующего за месяцем его списания с учета.</a:t>
            </a:r>
          </a:p>
          <a:p>
            <a:r>
              <a:rPr lang="ru-RU" altLang="ru-RU" sz="2400" i="1" dirty="0"/>
              <a:t>ИЛИ  Начисление амортизации объекта ОС начинается с даты его признания в бухгалтерском учете и прекращается с момента его списания с учета. В месяце принятия к учету ОС амортизация начисляется в сумме пропорционально количеству дней его учета в составе ОС в данном месяце.</a:t>
            </a:r>
          </a:p>
          <a:p>
            <a:endParaRPr lang="ru-RU" altLang="ru-RU" sz="2400" dirty="0"/>
          </a:p>
        </p:txBody>
      </p:sp>
    </p:spTree>
    <p:extLst>
      <p:ext uri="{BB962C8B-B14F-4D97-AF65-F5344CB8AC3E}">
        <p14:creationId xmlns:p14="http://schemas.microsoft.com/office/powerpoint/2010/main" val="1233549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43339" y="836712"/>
            <a:ext cx="11410741" cy="4744056"/>
          </a:xfrm>
          <a:prstGeom prst="rect">
            <a:avLst/>
          </a:prstGeom>
          <a:solidFill>
            <a:schemeClr val="accent2">
              <a:lumMod val="20000"/>
              <a:lumOff val="80000"/>
            </a:schemeClr>
          </a:solidFill>
          <a:ln>
            <a:solidFill>
              <a:srgbClr val="FF0000"/>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Элементы амортизации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основных средств - это </a:t>
            </a: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срок </a:t>
            </a:r>
          </a:p>
          <a:p>
            <a:pPr marL="342891" marR="0" lvl="0" indent="-342891"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полезного использования</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p>
          <a:p>
            <a:pPr marL="342891" marR="0" lvl="0" indent="-342891"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ликвидационная стоимость и </a:t>
            </a:r>
          </a:p>
          <a:p>
            <a:pPr marL="342891" marR="0" lvl="0" indent="-342891"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способ начисления амортизации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p>
          <a:p>
            <a:pPr marL="342891" marR="0" lvl="0" indent="-342891" algn="just"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Их надо </a:t>
            </a:r>
            <a:r>
              <a:rPr kumimoji="0" lang="ru-RU" sz="2133" b="0" i="0" u="none" strike="noStrike" kern="1200" cap="none" spc="0" normalizeH="0" baseline="0" noProof="0" dirty="0">
                <a:ln>
                  <a:noFill/>
                </a:ln>
                <a:solidFill>
                  <a:srgbClr val="FF0000"/>
                </a:solidFill>
                <a:effectLst/>
                <a:uLnTx/>
                <a:uFillTx/>
                <a:latin typeface="Calibri" panose="020F0502020204030204" pitchFamily="34" charset="0"/>
                <a:ea typeface="Times New Roman" panose="02020603050405020304" pitchFamily="18" charset="0"/>
                <a:cs typeface="+mn-cs"/>
              </a:rPr>
              <a:t>проверять</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на соответствие условиям использования ОС </a:t>
            </a: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конце каждого отчетного года, а</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также при получении новой информации, свидетельствующей о возможности изменений.</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случае существенного изменения условий использования ОС скорректируйте установленные значения элементов амортизации. </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бухгалтерском учете такие корректировки считаются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изменением оценочных значений</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Если условия использования ОС не изменились или изменились незначительно, то и элементы амортизации не меняйте.</a:t>
            </a:r>
            <a:endParaRPr kumimoji="0" lang="ru-RU" sz="2133"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68029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A798C-0E15-4B7A-9470-27AB3318699D}"/>
              </a:ext>
            </a:extLst>
          </p:cNvPr>
          <p:cNvSpPr>
            <a:spLocks noGrp="1"/>
          </p:cNvSpPr>
          <p:nvPr>
            <p:ph type="title" idx="4294967295"/>
          </p:nvPr>
        </p:nvSpPr>
        <p:spPr>
          <a:xfrm>
            <a:off x="271463" y="260350"/>
            <a:ext cx="11920537" cy="660400"/>
          </a:xfrm>
        </p:spPr>
        <p:txBody>
          <a:bodyPr>
            <a:normAutofit fontScale="90000"/>
          </a:bodyPr>
          <a:lstStyle/>
          <a:p>
            <a:pPr indent="609585"/>
            <a:r>
              <a:rPr lang="ru-RU" dirty="0"/>
              <a:t>Срок полезного использования</a:t>
            </a:r>
          </a:p>
        </p:txBody>
      </p:sp>
      <p:sp>
        <p:nvSpPr>
          <p:cNvPr id="3075" name="Rectangle 3"/>
          <p:cNvSpPr>
            <a:spLocks noGrp="1" noChangeArrowheads="1"/>
          </p:cNvSpPr>
          <p:nvPr>
            <p:ph type="body" sz="quarter" idx="4294967295"/>
          </p:nvPr>
        </p:nvSpPr>
        <p:spPr>
          <a:xfrm>
            <a:off x="0" y="1052513"/>
            <a:ext cx="11714163" cy="5448300"/>
          </a:xfrm>
          <a:solidFill>
            <a:schemeClr val="bg1"/>
          </a:solidFill>
          <a:ln>
            <a:solidFill>
              <a:schemeClr val="tx1"/>
            </a:solidFill>
            <a:miter lim="800000"/>
            <a:headEnd/>
            <a:tailEnd/>
          </a:ln>
        </p:spPr>
        <p:txBody>
          <a:bodyPr/>
          <a:lstStyle/>
          <a:p>
            <a:pPr indent="0" algn="just">
              <a:buNone/>
            </a:pPr>
            <a:r>
              <a:rPr lang="ru-RU" sz="2133" dirty="0">
                <a:latin typeface="Times New Roman" panose="02020603050405020304" pitchFamily="18" charset="0"/>
              </a:rPr>
              <a:t>Срок полезного использования (СПИ) объекта ОС может быть установлен (п. 8 ФСБУ 6/2020):</a:t>
            </a:r>
          </a:p>
          <a:p>
            <a:pPr marL="380990" indent="-380990" algn="just">
              <a:buFont typeface="Arial" panose="020B0604020202020204" pitchFamily="34" charset="0"/>
              <a:buChar char="•"/>
            </a:pPr>
            <a:r>
              <a:rPr lang="ru-RU" sz="2133" dirty="0">
                <a:latin typeface="Times New Roman" panose="02020603050405020304" pitchFamily="18" charset="0"/>
              </a:rPr>
              <a:t>как период, в течение которого его использование будет приносить экономические выгоды вашей организации. Рекомендуем установить его в месяцах, несмотря на то что ФСБУ 6/2020 не требует ежемесячного начисления амортизации;</a:t>
            </a:r>
          </a:p>
          <a:p>
            <a:pPr marL="380990" indent="-380990" algn="just">
              <a:buFont typeface="Arial" panose="020B0604020202020204" pitchFamily="34" charset="0"/>
              <a:buChar char="•"/>
            </a:pPr>
            <a:r>
              <a:rPr lang="ru-RU" sz="2133" dirty="0">
                <a:latin typeface="Times New Roman" panose="02020603050405020304" pitchFamily="18" charset="0"/>
              </a:rPr>
              <a:t>как количество продукции (объем работ в натуральном выражении), которое вы ожидаете получить от его использования. Установите его в штуках, квадратных метрах и т.п.</a:t>
            </a:r>
          </a:p>
          <a:p>
            <a:pPr indent="0" algn="just">
              <a:buNone/>
            </a:pPr>
            <a:r>
              <a:rPr lang="ru-RU" sz="2133" dirty="0">
                <a:latin typeface="Times New Roman" panose="02020603050405020304" pitchFamily="18" charset="0"/>
              </a:rPr>
              <a:t>Определяйте СПИ исходя из (п. 9 ФСБУ 6/2020):</a:t>
            </a:r>
          </a:p>
          <a:p>
            <a:pPr marL="380990" indent="-380990" algn="just">
              <a:buFont typeface="Arial" panose="020B0604020202020204" pitchFamily="34" charset="0"/>
              <a:buChar char="•"/>
            </a:pPr>
            <a:r>
              <a:rPr lang="ru-RU" sz="2133" dirty="0">
                <a:latin typeface="Times New Roman" panose="02020603050405020304" pitchFamily="18" charset="0"/>
              </a:rPr>
              <a:t>ожидаемого периода эксплуатации ОС с учетом производительности, мощности объекта, нормативных, договорных ограничений, намерений руководства организации и др.;</a:t>
            </a:r>
          </a:p>
          <a:p>
            <a:pPr marL="380990" indent="-380990" algn="just">
              <a:buFont typeface="Arial" panose="020B0604020202020204" pitchFamily="34" charset="0"/>
              <a:buChar char="•"/>
            </a:pPr>
            <a:r>
              <a:rPr lang="ru-RU" sz="2133" dirty="0">
                <a:latin typeface="Times New Roman" panose="02020603050405020304" pitchFamily="18" charset="0"/>
              </a:rPr>
              <a:t>ожидаемого физического износа. Он зависит от режима и условий эксплуатации, периодичности ремонтов, влияния агрессивной среды и иных аналогичных факторов;</a:t>
            </a:r>
          </a:p>
          <a:p>
            <a:pPr marL="380990" indent="-380990" algn="just">
              <a:buFont typeface="Arial" panose="020B0604020202020204" pitchFamily="34" charset="0"/>
              <a:buChar char="•"/>
            </a:pPr>
            <a:r>
              <a:rPr lang="ru-RU" sz="2133" dirty="0">
                <a:latin typeface="Times New Roman" panose="02020603050405020304" pitchFamily="18" charset="0"/>
              </a:rPr>
              <a:t>ожидаемого морального устаревания, например, в результате усовершенствования производственного процесса или изменения спроса на продукцию, производимую с помощью данного объекта;</a:t>
            </a:r>
          </a:p>
          <a:p>
            <a:pPr marL="380990" indent="-380990" algn="just">
              <a:buFont typeface="Arial" panose="020B0604020202020204" pitchFamily="34" charset="0"/>
              <a:buChar char="•"/>
            </a:pPr>
            <a:r>
              <a:rPr lang="ru-RU" sz="2133" dirty="0">
                <a:latin typeface="Times New Roman" panose="02020603050405020304" pitchFamily="18" charset="0"/>
              </a:rPr>
              <a:t>планов по замене ОС (техническому перевооружению).</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5624628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E9A798C-0E15-4B7A-9470-27AB3318699D}"/>
              </a:ext>
            </a:extLst>
          </p:cNvPr>
          <p:cNvSpPr>
            <a:spLocks noGrp="1"/>
          </p:cNvSpPr>
          <p:nvPr>
            <p:ph type="title" idx="4294967295"/>
          </p:nvPr>
        </p:nvSpPr>
        <p:spPr>
          <a:xfrm>
            <a:off x="271463" y="260350"/>
            <a:ext cx="11920537" cy="660400"/>
          </a:xfrm>
        </p:spPr>
        <p:txBody>
          <a:bodyPr>
            <a:normAutofit fontScale="90000"/>
          </a:bodyPr>
          <a:lstStyle/>
          <a:p>
            <a:pPr indent="609585"/>
            <a:r>
              <a:rPr lang="ru-RU" dirty="0"/>
              <a:t>Срок полезного использования</a:t>
            </a:r>
          </a:p>
        </p:txBody>
      </p:sp>
      <p:sp>
        <p:nvSpPr>
          <p:cNvPr id="3075" name="Rectangle 3"/>
          <p:cNvSpPr>
            <a:spLocks noGrp="1" noChangeArrowheads="1"/>
          </p:cNvSpPr>
          <p:nvPr>
            <p:ph type="body" sz="quarter" idx="4294967295"/>
          </p:nvPr>
        </p:nvSpPr>
        <p:spPr>
          <a:xfrm>
            <a:off x="0" y="1052513"/>
            <a:ext cx="11463338" cy="5448300"/>
          </a:xfrm>
          <a:solidFill>
            <a:schemeClr val="bg1"/>
          </a:solidFill>
          <a:ln>
            <a:solidFill>
              <a:schemeClr val="tx1"/>
            </a:solidFill>
            <a:miter lim="800000"/>
            <a:headEnd/>
            <a:tailEnd/>
          </a:ln>
        </p:spPr>
        <p:txBody>
          <a:bodyPr/>
          <a:lstStyle/>
          <a:p>
            <a:pPr indent="0" algn="just">
              <a:buNone/>
            </a:pPr>
            <a:r>
              <a:rPr lang="ru-RU" sz="2133" dirty="0">
                <a:latin typeface="Times New Roman" panose="02020603050405020304" pitchFamily="18" charset="0"/>
              </a:rPr>
              <a:t>Срок полезного использования – один из элементов амортизации. Нужно ежегодно проверять, соответствует ли этот срок условиям использования объекта. Такую проверку проводят в отношении всех основных средств, в том числе которые были приняты на учет до перехода на ФСБУ 6/2020 (п. 9 и 37 ФСБУ 6/2020). При пересмотре можно руководствоваться разъяснениями из рекомендации БМЦ Р-6/2009-КпР «Изменение срока полезного использования основных средств в течение эксплуатации». Она написана для ПБУ 6/01, но заложенные в ней правила вошли в ФСБУ 6/2020. </a:t>
            </a:r>
          </a:p>
          <a:p>
            <a:pPr indent="0" algn="just">
              <a:buNone/>
            </a:pPr>
            <a:r>
              <a:rPr lang="ru-RU" sz="2133" dirty="0">
                <a:latin typeface="Times New Roman" panose="02020603050405020304" pitchFamily="18" charset="0"/>
              </a:rPr>
              <a:t>Проверяйте соответствие срока полезного использования условиям в конце каждого отчетного года. Такой пересмотр можно проводить в рамках инвентаризации. Оценивайте те же параметры, исходя из которых устанавливали срок полезного использования: условия эксплуатации, степень износа, моральное устаревание и т. д. Эти данные запросите у инженерной службы, IT-службы, транспортного отдела и т. д.</a:t>
            </a:r>
          </a:p>
          <a:p>
            <a:pPr indent="0" algn="just">
              <a:buNone/>
            </a:pPr>
            <a:r>
              <a:rPr lang="ru-RU" sz="2133" dirty="0">
                <a:latin typeface="Times New Roman" panose="02020603050405020304" pitchFamily="18" charset="0"/>
              </a:rPr>
              <a:t>Сравните полученные результаты с данными, которые учитывали, когда в предыдущий раз устанавливали срок полезного использования. Если какие-то из параметров существенно изменились, увеличьте или уменьшите срок полезного использования. Критерии существенности установите сами.</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42112177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1228388" cy="6335713"/>
          </a:xfrm>
          <a:solidFill>
            <a:schemeClr val="bg1"/>
          </a:solidFill>
          <a:ln>
            <a:solidFill>
              <a:schemeClr val="tx1"/>
            </a:solidFill>
            <a:miter lim="800000"/>
            <a:headEnd/>
            <a:tailEnd/>
          </a:ln>
        </p:spPr>
        <p:txBody>
          <a:bodyPr>
            <a:normAutofit/>
          </a:bodyPr>
          <a:lstStyle/>
          <a:p>
            <a:pPr marL="0" indent="609585" algn="ctr">
              <a:buNone/>
            </a:pPr>
            <a:r>
              <a:rPr lang="ru-RU" sz="2133" b="1" dirty="0">
                <a:latin typeface="Times New Roman" panose="02020603050405020304" pitchFamily="18" charset="0"/>
              </a:rPr>
              <a:t>Как определить ликвидационную стоимость объекта основных средств</a:t>
            </a:r>
          </a:p>
          <a:p>
            <a:pPr marL="0" indent="609585" algn="just">
              <a:buNone/>
            </a:pPr>
            <a:r>
              <a:rPr lang="ru-RU" sz="2133" dirty="0">
                <a:latin typeface="Times New Roman" panose="02020603050405020304" pitchFamily="18" charset="0"/>
              </a:rPr>
              <a:t>Ликвидационную стоимость объекта ОС определите как сумму, которую вы получили бы на текущий момент от его выбытия (включая стоимость оставшихся от выбытия материальных ценностей), за вычетом ожидаемых затрат на выбытие. При этом предполагается, что объект ОС находится в состоянии, характерном для момента окончания СПИ (п. 30 ФСБУ 6/2020).</a:t>
            </a:r>
          </a:p>
          <a:p>
            <a:pPr marL="0" indent="609585" algn="just">
              <a:buNone/>
            </a:pPr>
            <a:r>
              <a:rPr lang="ru-RU" sz="2133" dirty="0">
                <a:latin typeface="Times New Roman" panose="02020603050405020304" pitchFamily="18" charset="0"/>
              </a:rPr>
              <a:t>Определяйте ее для каждого объекта ОС при его признании в бухгалтерском учете (п. 37 ФСБУ 6/2020).</a:t>
            </a:r>
          </a:p>
          <a:p>
            <a:pPr marL="0" indent="609585" algn="just">
              <a:buNone/>
            </a:pPr>
            <a:r>
              <a:rPr lang="ru-RU" sz="2133" dirty="0">
                <a:latin typeface="Times New Roman" panose="02020603050405020304" pitchFamily="18" charset="0"/>
              </a:rPr>
              <a:t>Ликвидационную стоимость объекта ОС определите как сумму, которую вы получили бы на текущий момент от его выбытия (включая стоимость оставшихся от выбытия материальных ценностей), за вычетом ожидаемых затрат на выбытие. При этом предполагается, что объект ОС находится в состоянии, характерном для момента окончания СПИ (п. 30 ФСБУ 6/2020, Информационное сообщение Минфина России от 03.11.2020 N ИС-учет-29).</a:t>
            </a:r>
          </a:p>
          <a:p>
            <a:pPr marL="0" indent="609585" algn="just">
              <a:buNone/>
            </a:pPr>
            <a:r>
              <a:rPr lang="ru-RU" sz="2133" dirty="0">
                <a:latin typeface="Times New Roman" panose="02020603050405020304" pitchFamily="18" charset="0"/>
              </a:rPr>
              <a:t>ФСБУ 6/2020 не ограничивает выбор способа определения ликвидационной стоимости ОС. Главное, чтобы он обеспечивал исполнение требований к формированию в бухучете информации, установленных Законом о бухгалтерском учете и НПА, принятыми в соответствии с ним (в частности, ПБУ 1/2008 и ФСБУ 6/2020) (Приложение к Письму Минфина России от 23.12.2022 N 07-04-09/126779).</a:t>
            </a:r>
          </a:p>
          <a:p>
            <a:pPr marL="0" indent="609585" algn="just">
              <a:buNone/>
            </a:pPr>
            <a:r>
              <a:rPr lang="ru-RU" sz="2133" dirty="0">
                <a:latin typeface="Times New Roman" panose="02020603050405020304" pitchFamily="18" charset="0"/>
              </a:rPr>
              <a:t>Определяйте ликвидационную стоимость каждого объекта ОС при его признании в бухгалтерском учете (п. 37 ФСБУ 6/2020).</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421810297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1228388" cy="6335713"/>
          </a:xfrm>
          <a:solidFill>
            <a:schemeClr val="bg1"/>
          </a:solidFill>
          <a:ln>
            <a:solidFill>
              <a:schemeClr val="tx1"/>
            </a:solidFill>
            <a:miter lim="800000"/>
            <a:headEnd/>
            <a:tailEnd/>
          </a:ln>
        </p:spPr>
        <p:txBody>
          <a:bodyPr>
            <a:normAutofit/>
          </a:bodyPr>
          <a:lstStyle/>
          <a:p>
            <a:pPr marL="0" indent="609585" algn="ctr">
              <a:buNone/>
            </a:pPr>
            <a:r>
              <a:rPr lang="ru-RU" sz="2133" b="1" dirty="0">
                <a:latin typeface="Times New Roman" panose="02020603050405020304" pitchFamily="18" charset="0"/>
              </a:rPr>
              <a:t>Как определить ликвидационную стоимость объекта основных средств</a:t>
            </a:r>
          </a:p>
          <a:p>
            <a:pPr marL="0" indent="609585" algn="just">
              <a:buNone/>
            </a:pPr>
            <a:r>
              <a:rPr lang="ru-RU" sz="2133" dirty="0">
                <a:latin typeface="Times New Roman" panose="02020603050405020304" pitchFamily="18" charset="0"/>
              </a:rPr>
              <a:t>Например, локальным нормативным актом организации установлено, что легковые автомобили, приобретаемые для курьерской службы, используются в течение пяти лет, а затем продаются на вторичном рынке. При принятии к учету очередного автомобиля в целях бухгалтерского учета устанавливается СПИ - 60 месяцев (5 л. x 12 мес.). На эту дату рыночная стоимость пятилетнего автомобиля той же марки в той же комплектации составляет 1 200 000 руб., комиссионное вознаграждение посредника - 200 000 руб. Следовательно, организация устанавливает ликвидационную стоимость приобретенного автомобиля в размере 1 000 000 руб. (1 200 000 руб. - 200 000 руб.).</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6095758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884238"/>
            <a:ext cx="11522075" cy="5089525"/>
          </a:xfrm>
          <a:solidFill>
            <a:schemeClr val="bg1"/>
          </a:solidFill>
          <a:ln>
            <a:solidFill>
              <a:schemeClr val="tx1"/>
            </a:solidFill>
            <a:miter lim="800000"/>
            <a:headEnd/>
            <a:tailEnd/>
          </a:ln>
        </p:spPr>
        <p:txBody>
          <a:bodyPr/>
          <a:lstStyle/>
          <a:p>
            <a:pPr marL="0" indent="609585" algn="ctr">
              <a:buNone/>
            </a:pPr>
            <a:r>
              <a:rPr lang="ru-RU" sz="2133" b="1" dirty="0">
                <a:latin typeface="Times New Roman" panose="02020603050405020304" pitchFamily="18" charset="0"/>
              </a:rPr>
              <a:t>Как определить ликвидационную стоимость объекта основных средств</a:t>
            </a:r>
          </a:p>
          <a:p>
            <a:pPr marL="0" indent="609585" algn="just">
              <a:buNone/>
            </a:pPr>
            <a:r>
              <a:rPr lang="ru-RU" sz="2133" dirty="0">
                <a:latin typeface="Times New Roman" panose="02020603050405020304" pitchFamily="18" charset="0"/>
              </a:rPr>
              <a:t>Ликвидационную стоимость принимайте </a:t>
            </a:r>
            <a:r>
              <a:rPr lang="ru-RU" sz="2133" dirty="0">
                <a:solidFill>
                  <a:srgbClr val="FF0000"/>
                </a:solidFill>
                <a:latin typeface="Times New Roman" panose="02020603050405020304" pitchFamily="18" charset="0"/>
              </a:rPr>
              <a:t>равной нулю</a:t>
            </a:r>
            <a:r>
              <a:rPr lang="ru-RU" sz="2133" dirty="0">
                <a:latin typeface="Times New Roman" panose="02020603050405020304" pitchFamily="18" charset="0"/>
              </a:rPr>
              <a:t>, если (п. 31 ФСБУ 6/2020):</a:t>
            </a:r>
          </a:p>
          <a:p>
            <a:pPr marL="0" indent="609585" algn="just">
              <a:buNone/>
            </a:pPr>
            <a:r>
              <a:rPr lang="ru-RU" sz="2133" dirty="0">
                <a:latin typeface="Times New Roman" panose="02020603050405020304" pitchFamily="18" charset="0"/>
              </a:rPr>
              <a:t>•вы не ожидаете поступлений от выбытия объекта ОС по окончании СПИ, в том числе от продажи извлеченных из него материальных ценностей;</a:t>
            </a:r>
          </a:p>
          <a:p>
            <a:pPr marL="0" indent="609585" algn="just">
              <a:buNone/>
            </a:pPr>
            <a:r>
              <a:rPr lang="ru-RU" sz="2133" dirty="0">
                <a:latin typeface="Times New Roman" panose="02020603050405020304" pitchFamily="18" charset="0"/>
              </a:rPr>
              <a:t>•ожидаемая сумма поступлений не является существенной;</a:t>
            </a:r>
          </a:p>
          <a:p>
            <a:pPr marL="0" indent="609585" algn="just">
              <a:buNone/>
            </a:pPr>
            <a:r>
              <a:rPr lang="ru-RU" sz="2133" dirty="0">
                <a:latin typeface="Times New Roman" panose="02020603050405020304" pitchFamily="18" charset="0"/>
              </a:rPr>
              <a:t>•ожидаемая к поступлению сумма не может быть определена.</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9057964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1522075" cy="6107113"/>
          </a:xfrm>
          <a:solidFill>
            <a:schemeClr val="bg1"/>
          </a:solidFill>
          <a:ln>
            <a:solidFill>
              <a:schemeClr val="tx1"/>
            </a:solidFill>
            <a:miter lim="800000"/>
            <a:headEnd/>
            <a:tailEnd/>
          </a:ln>
        </p:spPr>
        <p:txBody>
          <a:bodyPr>
            <a:normAutofit fontScale="92500" lnSpcReduction="20000"/>
          </a:bodyPr>
          <a:lstStyle/>
          <a:p>
            <a:pPr marL="0" indent="609585" algn="ctr">
              <a:buNone/>
            </a:pPr>
            <a:r>
              <a:rPr lang="ru-RU" sz="1600" b="1" dirty="0">
                <a:latin typeface="Times New Roman" panose="02020603050405020304" pitchFamily="18" charset="0"/>
              </a:rPr>
              <a:t>Как определить ликвидационную стоимость здания при применении ФСБУ 6/2020</a:t>
            </a:r>
          </a:p>
          <a:p>
            <a:pPr marL="0" indent="609585">
              <a:buNone/>
            </a:pPr>
            <a:r>
              <a:rPr lang="ru-RU" sz="2000" dirty="0">
                <a:latin typeface="Times New Roman" panose="02020603050405020304" pitchFamily="18" charset="0"/>
              </a:rPr>
              <a:t>Когда предполагаемый период использования здания на момент принятия к учету - длительный, организация, как правило, не планирует по окончании СПИ продать или демонтировать здание, получить возмещение от реализации конструкций, превышающее затраты на демонтаж, хотя и не исключает этого. Иными словами, организация намеревается получать экономические выгоды только от использования здания. В таком случае, по нашему мнению, ликвидационную стоимость здания следует принять равной нулю (</a:t>
            </a:r>
            <a:r>
              <a:rPr lang="ru-RU" sz="2000" dirty="0" err="1">
                <a:latin typeface="Times New Roman" panose="02020603050405020304" pitchFamily="18" charset="0"/>
              </a:rPr>
              <a:t>пп</a:t>
            </a:r>
            <a:r>
              <a:rPr lang="ru-RU" sz="2000" dirty="0">
                <a:latin typeface="Times New Roman" panose="02020603050405020304" pitchFamily="18" charset="0"/>
              </a:rPr>
              <a:t>. "а" п. 31 ФСБУ 6/2020).</a:t>
            </a:r>
          </a:p>
          <a:p>
            <a:pPr marL="0" indent="609585">
              <a:buNone/>
            </a:pPr>
            <a:r>
              <a:rPr lang="ru-RU" sz="2000" dirty="0">
                <a:latin typeface="Times New Roman" panose="02020603050405020304" pitchFamily="18" charset="0"/>
              </a:rPr>
              <a:t>Впоследствии необходимо регулярно пересматривать СПИ здания, а также проверять, не изменились ли намерения организации в отношении здания по окончании его СПИ и не следует ли скорректировать ликвидационную стоимость (п. 37 ФСБУ 6/2020).</a:t>
            </a:r>
          </a:p>
          <a:p>
            <a:pPr marL="0" indent="609585">
              <a:buNone/>
            </a:pPr>
            <a:r>
              <a:rPr lang="ru-RU" sz="2000" dirty="0">
                <a:latin typeface="Times New Roman" panose="02020603050405020304" pitchFamily="18" charset="0"/>
              </a:rPr>
              <a:t>По мере приближения даты окончания установленного СПИ намерения организации обычно конкретизируются в один из следующих вариантов:</a:t>
            </a:r>
          </a:p>
          <a:p>
            <a:pPr marL="0" indent="609585">
              <a:buNone/>
            </a:pPr>
            <a:r>
              <a:rPr lang="ru-RU" sz="2000" dirty="0">
                <a:latin typeface="Times New Roman" panose="02020603050405020304" pitchFamily="18" charset="0"/>
              </a:rPr>
              <a:t>1)	либо организация планирует продолжать использовать здание обычным способом и после этой даты. О таком намерении свидетельствуют, например, планы по капитальному ремонту здания, его достройке или реконструкции;</a:t>
            </a:r>
          </a:p>
          <a:p>
            <a:pPr marL="0" indent="609585">
              <a:buNone/>
            </a:pPr>
            <a:r>
              <a:rPr lang="ru-RU" sz="2000" dirty="0">
                <a:latin typeface="Times New Roman" panose="02020603050405020304" pitchFamily="18" charset="0"/>
              </a:rPr>
              <a:t>2)	либо организация предполагает прекращение использования здания в обозримом будущем.</a:t>
            </a:r>
          </a:p>
          <a:p>
            <a:pPr marL="0" indent="609585">
              <a:buNone/>
            </a:pPr>
            <a:r>
              <a:rPr lang="ru-RU" sz="2000" dirty="0">
                <a:latin typeface="Times New Roman" panose="02020603050405020304" pitchFamily="18" charset="0"/>
              </a:rPr>
              <a:t>В первом случае СПИ увеличивается, а ликвидационная стоимость остается нулевой.</a:t>
            </a:r>
          </a:p>
          <a:p>
            <a:pPr marL="0" indent="609585">
              <a:buNone/>
            </a:pPr>
            <a:r>
              <a:rPr lang="ru-RU" sz="2000" dirty="0">
                <a:latin typeface="Times New Roman" panose="02020603050405020304" pitchFamily="18" charset="0"/>
              </a:rPr>
              <a:t>Во втором случае СПИ уточняется (увеличивается или уменьшается) с учетом даты предполагаемого прекращения использования, а ликвидационная стоимость оценивается в зависимости от планов организации в отношении здания: как стоимость будущей продажи здания за вычетом затрат на продажу или как стоимость реализации строительных конструкций (материалов), полученных в результате демонтажа, за вычетом затрат на разборку и реализацию. Если эта величина оказалась существенной, ее необходимо учесть при дальнейшем начислении амортизации, а если она оказалась больше или равна балансовой стоимости здания, начисление амортизации по зданию следует приостановить (п. п. 30, 32, 37 ФСБУ 6/2020).</a:t>
            </a:r>
          </a:p>
          <a:p>
            <a:pPr marL="0" indent="609585">
              <a:buNone/>
            </a:pPr>
            <a:endParaRPr lang="ru-RU" sz="2000" dirty="0">
              <a:latin typeface="Times New Roman" panose="02020603050405020304" pitchFamily="18" charset="0"/>
            </a:endParaRPr>
          </a:p>
          <a:p>
            <a:pPr indent="609585" algn="just">
              <a:buNone/>
            </a:pPr>
            <a:endParaRPr lang="ru-RU" alt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14538525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1522075" cy="6107113"/>
          </a:xfrm>
          <a:solidFill>
            <a:schemeClr val="bg1"/>
          </a:solidFill>
          <a:ln>
            <a:solidFill>
              <a:schemeClr val="tx1"/>
            </a:solidFill>
            <a:miter lim="800000"/>
            <a:headEnd/>
            <a:tailEnd/>
          </a:ln>
        </p:spPr>
        <p:txBody>
          <a:bodyPr>
            <a:normAutofit/>
          </a:bodyPr>
          <a:lstStyle/>
          <a:p>
            <a:pPr marL="0" indent="609585" algn="ctr">
              <a:buNone/>
            </a:pPr>
            <a:r>
              <a:rPr lang="ru-RU" sz="2400" b="1" dirty="0">
                <a:latin typeface="Times New Roman" panose="02020603050405020304" pitchFamily="18" charset="0"/>
              </a:rPr>
              <a:t>Как определить ликвидационную стоимость автомобиля</a:t>
            </a:r>
          </a:p>
          <a:p>
            <a:pPr marL="0" indent="609585">
              <a:buNone/>
            </a:pPr>
            <a:r>
              <a:rPr lang="ru-RU" sz="2400" dirty="0">
                <a:latin typeface="Times New Roman" panose="02020603050405020304" pitchFamily="18" charset="0"/>
              </a:rPr>
              <a:t>Ликвидационную стоимость автомобиля определяйте в общем порядке с учетом следующего:</a:t>
            </a:r>
          </a:p>
          <a:p>
            <a:pPr marL="0" indent="609585">
              <a:buNone/>
            </a:pPr>
            <a:r>
              <a:rPr lang="ru-RU" sz="2400" dirty="0">
                <a:latin typeface="Times New Roman" panose="02020603050405020304" pitchFamily="18" charset="0"/>
              </a:rPr>
              <a:t>1)	при наличии в организации плана (программы) по обновлению автопарка искомая величина - это предполагаемая цена будущей продажи автомобиля. Для ее оценки ориентируйтесь на данные вторичного рынка для аналогичных транспортных средств, принимая во внимание возраст, пробег, условия эксплуатации и обслуживания;</a:t>
            </a:r>
          </a:p>
          <a:p>
            <a:pPr marL="0" indent="609585">
              <a:buNone/>
            </a:pPr>
            <a:r>
              <a:rPr lang="ru-RU" sz="2400" dirty="0">
                <a:latin typeface="Times New Roman" panose="02020603050405020304" pitchFamily="18" charset="0"/>
              </a:rPr>
              <a:t>2)	при отсутствии планов по замене используйте цену узлов, агрегатов и запчастей, потенциально пригодных к использованию даже при полном износе автомобиля, а также цену металлолома. Если ожидаемая к получению сумма несущественна или не может быть определена, примите ликвидационную стоимость автомобиля равной нулю.</a:t>
            </a:r>
          </a:p>
          <a:p>
            <a:pPr indent="609585" algn="just">
              <a:buNone/>
            </a:pPr>
            <a:endParaRPr lang="ru-RU" alt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5568440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27013"/>
            <a:ext cx="11522075" cy="6108700"/>
          </a:xfrm>
          <a:solidFill>
            <a:schemeClr val="bg1"/>
          </a:solidFill>
          <a:ln>
            <a:solidFill>
              <a:schemeClr val="tx1"/>
            </a:solidFill>
            <a:miter lim="800000"/>
            <a:headEnd/>
            <a:tailEnd/>
          </a:ln>
        </p:spPr>
        <p:txBody>
          <a:bodyPr>
            <a:normAutofit/>
          </a:bodyPr>
          <a:lstStyle/>
          <a:p>
            <a:pPr marL="0" indent="609585">
              <a:buNone/>
            </a:pPr>
            <a:r>
              <a:rPr lang="ru-RU" sz="2400" dirty="0">
                <a:latin typeface="Times New Roman" panose="02020603050405020304" pitchFamily="18" charset="0"/>
              </a:rPr>
              <a:t>Какие-либо проводки в связи с корректировкой ликвидационной стоимости делать не надо, так как ранее начисленная амортизация не меняется.</a:t>
            </a:r>
          </a:p>
          <a:p>
            <a:pPr marL="0" indent="609585">
              <a:buNone/>
            </a:pPr>
            <a:r>
              <a:rPr lang="ru-RU" sz="2400" dirty="0">
                <a:latin typeface="Times New Roman" panose="02020603050405020304" pitchFamily="18" charset="0"/>
              </a:rPr>
              <a:t>Если ликвидационная стоимость после пересмотра и корректировки сравнялась с балансовой стоимостью или превысила ее, то начисление амортизации приостанавливают (п. 30 ФСБУ 6/2020).</a:t>
            </a:r>
          </a:p>
          <a:p>
            <a:pPr marL="0" indent="609585">
              <a:buNone/>
            </a:pPr>
            <a:r>
              <a:rPr lang="ru-RU" sz="2400" dirty="0">
                <a:latin typeface="Times New Roman" panose="02020603050405020304" pitchFamily="18" charset="0"/>
              </a:rPr>
              <a:t>Если же ликвидационная стоимость превысила первоначальную, это означает, что предполагаемые поступления от выбытия объекта ОС по окончании СПИ за вычетом затрат на выбытие оказались больше, чем ваши затраты на приобретение (создание) объекта и доведение его до состояния, пригодного к использованию. При оценке объекта ОС по первоначальной стоимости ликвидационная стоимость объекта заведомо выше балансовой. Следовательно, начисление амортизации приостанавливается. В случае оценки объекта по переоцененной стоимости ликвидационная стоимость, превышающая первоначальную, не обязательно больше или равна балансовой стоимости объекта с учетом переоценки. Для принятия решения о приостановке начисления амортизации необходимо сравнить ликвидационную стоимость с балансовой.</a:t>
            </a:r>
          </a:p>
          <a:p>
            <a:pPr indent="609585">
              <a:buNone/>
            </a:pPr>
            <a:endParaRPr lang="ru-RU" alt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4163753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331788"/>
            <a:ext cx="11522075" cy="5948362"/>
          </a:xfrm>
          <a:solidFill>
            <a:schemeClr val="bg1"/>
          </a:solidFill>
          <a:ln>
            <a:solidFill>
              <a:schemeClr val="tx1"/>
            </a:solidFill>
            <a:miter lim="800000"/>
            <a:headEnd/>
            <a:tailEnd/>
          </a:ln>
        </p:spPr>
        <p:txBody>
          <a:bodyPr>
            <a:normAutofit/>
          </a:bodyPr>
          <a:lstStyle/>
          <a:p>
            <a:pPr indent="609585" algn="just">
              <a:buNone/>
            </a:pPr>
            <a:r>
              <a:rPr lang="ru-RU" altLang="ru-RU" sz="1600" b="1" dirty="0">
                <a:latin typeface="Times New Roman" pitchFamily="18" charset="0"/>
                <a:cs typeface="Times New Roman" pitchFamily="18" charset="0"/>
              </a:rPr>
              <a:t>Какими могут быть методы определения ликвидационной стоимости?</a:t>
            </a:r>
          </a:p>
          <a:p>
            <a:pPr indent="609585" algn="just">
              <a:buNone/>
            </a:pPr>
            <a:r>
              <a:rPr lang="ru-RU" altLang="ru-RU" sz="1600" b="1" dirty="0">
                <a:latin typeface="Times New Roman" pitchFamily="18" charset="0"/>
                <a:cs typeface="Times New Roman" pitchFamily="18" charset="0"/>
              </a:rPr>
              <a:t> Ответ</a:t>
            </a:r>
            <a:r>
              <a:rPr lang="ru-RU" altLang="ru-RU" sz="1600" dirty="0">
                <a:latin typeface="Times New Roman" pitchFamily="18" charset="0"/>
                <a:cs typeface="Times New Roman" pitchFamily="18" charset="0"/>
              </a:rPr>
              <a:t>. Методы определения ликвидационной стоимости устанавливаются организацией самостоятельно. Например, можно определять ликвидационную стоимость для одних </a:t>
            </a:r>
            <a:r>
              <a:rPr lang="ru-RU" altLang="ru-RU" sz="1600" dirty="0" err="1">
                <a:latin typeface="Times New Roman" pitchFamily="18" charset="0"/>
                <a:cs typeface="Times New Roman" pitchFamily="18" charset="0"/>
              </a:rPr>
              <a:t>видовосновных</a:t>
            </a:r>
            <a:r>
              <a:rPr lang="ru-RU" altLang="ru-RU" sz="1600" dirty="0">
                <a:latin typeface="Times New Roman" pitchFamily="18" charset="0"/>
                <a:cs typeface="Times New Roman" pitchFamily="18" charset="0"/>
              </a:rPr>
              <a:t> средств на основании прошлого опыта организации, для других видов основных средств (металлоемких объектов) - по рыночной цене металлолома и оценке веса объекта и т.д. </a:t>
            </a:r>
          </a:p>
          <a:p>
            <a:pPr indent="609585" algn="just">
              <a:buNone/>
            </a:pPr>
            <a:r>
              <a:rPr lang="ru-RU" altLang="ru-RU" sz="1600" b="1" dirty="0">
                <a:latin typeface="Times New Roman" pitchFamily="18" charset="0"/>
                <a:cs typeface="Times New Roman" pitchFamily="18" charset="0"/>
              </a:rPr>
              <a:t>Может ли ликвидационная стоимость быть больше чем первоначальная стоимость?</a:t>
            </a:r>
          </a:p>
          <a:p>
            <a:pPr indent="609585" algn="just">
              <a:buNone/>
            </a:pPr>
            <a:r>
              <a:rPr lang="ru-RU" altLang="ru-RU" sz="1600" b="1" dirty="0">
                <a:latin typeface="Times New Roman" pitchFamily="18" charset="0"/>
                <a:cs typeface="Times New Roman" pitchFamily="18" charset="0"/>
              </a:rPr>
              <a:t>Ответ. </a:t>
            </a:r>
            <a:r>
              <a:rPr lang="ru-RU" altLang="ru-RU" sz="1600" dirty="0">
                <a:latin typeface="Times New Roman" pitchFamily="18" charset="0"/>
                <a:cs typeface="Times New Roman" pitchFamily="18" charset="0"/>
              </a:rPr>
              <a:t>Да, в некоторых случаях ликвидационная стоимость отдельного объекта основных средств может быть больше, чем первоначальная стоимость, если стоимость материальных ценностей, остающихся при выбытии объекта основных средств, превышает его первоначальную стоимость. При этом важно подчеркнуть, что для целей учета в такой ситуации тот факт, что ликвидационная стоимость больше первоначальной стоимости, не должен приводить к увеличению первоначальной </a:t>
            </a:r>
            <a:r>
              <a:rPr lang="ru-RU" altLang="ru-RU" sz="1600" b="1" dirty="0">
                <a:latin typeface="Times New Roman" pitchFamily="18" charset="0"/>
                <a:cs typeface="Times New Roman" pitchFamily="18" charset="0"/>
              </a:rPr>
              <a:t>стоимости. </a:t>
            </a:r>
          </a:p>
          <a:p>
            <a:pPr indent="609585" algn="just">
              <a:buNone/>
            </a:pPr>
            <a:r>
              <a:rPr lang="ru-RU" altLang="ru-RU" sz="1600" b="1" dirty="0">
                <a:latin typeface="Times New Roman" pitchFamily="18" charset="0"/>
                <a:cs typeface="Times New Roman" pitchFamily="18" charset="0"/>
              </a:rPr>
              <a:t>Можно ли не определять ликвидационную стоимость? В каких случаях можно считать ликвидационную стоимость равной нулю? Нужно ли это указывать в учетной политике? </a:t>
            </a:r>
          </a:p>
          <a:p>
            <a:pPr indent="609585" algn="just">
              <a:buNone/>
            </a:pPr>
            <a:r>
              <a:rPr lang="ru-RU" altLang="ru-RU" sz="1600" b="1" dirty="0">
                <a:latin typeface="Times New Roman" pitchFamily="18" charset="0"/>
                <a:cs typeface="Times New Roman" pitchFamily="18" charset="0"/>
              </a:rPr>
              <a:t>Отве</a:t>
            </a:r>
            <a:r>
              <a:rPr lang="ru-RU" altLang="ru-RU" sz="1600" dirty="0">
                <a:latin typeface="Times New Roman" pitchFamily="18" charset="0"/>
                <a:cs typeface="Times New Roman" pitchFamily="18" charset="0"/>
              </a:rPr>
              <a:t>т. Нет, определять ликвидационную стоимость необходимо для каждого объекта основных средств. Пункт 31 ФСБУ 6/2020 описывает условия, при которых ликвидационная стоимость объекта основных средств считается равной нулю, если:</a:t>
            </a:r>
          </a:p>
          <a:p>
            <a:pPr indent="609585" algn="just">
              <a:buNone/>
            </a:pPr>
            <a:r>
              <a:rPr lang="ru-RU" altLang="ru-RU" sz="1600" dirty="0">
                <a:latin typeface="Times New Roman" pitchFamily="18" charset="0"/>
                <a:cs typeface="Times New Roman" pitchFamily="18" charset="0"/>
              </a:rPr>
              <a:t>а) не ожидаются поступления от выбытия объекта основных средств (в том числе от продажи материальных ценностей, остающихся от его выбытия) в конце срока полезного использования;</a:t>
            </a:r>
          </a:p>
          <a:p>
            <a:pPr indent="609585" algn="just">
              <a:buNone/>
            </a:pPr>
            <a:r>
              <a:rPr lang="ru-RU" altLang="ru-RU" sz="1600" dirty="0">
                <a:latin typeface="Times New Roman" pitchFamily="18" charset="0"/>
                <a:cs typeface="Times New Roman" pitchFamily="18" charset="0"/>
              </a:rPr>
              <a:t>б) ожидаемая к поступлению сумма от выбытия объекта основных средств не является существенной;</a:t>
            </a:r>
          </a:p>
          <a:p>
            <a:pPr indent="609585" algn="just">
              <a:buNone/>
            </a:pPr>
            <a:r>
              <a:rPr lang="ru-RU" altLang="ru-RU" sz="1600" dirty="0">
                <a:latin typeface="Times New Roman" pitchFamily="18" charset="0"/>
                <a:cs typeface="Times New Roman" pitchFamily="18" charset="0"/>
              </a:rPr>
              <a:t>в) ожидаемая к поступлению сумма от выбытия объекта основных средств не может быть определена.</a:t>
            </a:r>
          </a:p>
          <a:p>
            <a:pPr indent="609585" algn="just">
              <a:buNone/>
            </a:pPr>
            <a:r>
              <a:rPr lang="ru-RU" altLang="ru-RU" sz="1600" dirty="0">
                <a:latin typeface="Times New Roman" pitchFamily="18" charset="0"/>
                <a:cs typeface="Times New Roman" pitchFamily="18" charset="0"/>
              </a:rPr>
              <a:t>Таким образом, ликвидационная стоимость может быть равной нулю, если организация обоснует такую оценку. Учетная политика должна содержать применяемые методы определения ликвидационной стоимости.</a:t>
            </a:r>
          </a:p>
        </p:txBody>
      </p:sp>
    </p:spTree>
    <p:extLst>
      <p:ext uri="{BB962C8B-B14F-4D97-AF65-F5344CB8AC3E}">
        <p14:creationId xmlns:p14="http://schemas.microsoft.com/office/powerpoint/2010/main" val="228834357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301625"/>
            <a:ext cx="11522075" cy="6432550"/>
          </a:xfrm>
          <a:solidFill>
            <a:schemeClr val="bg1"/>
          </a:solidFill>
          <a:ln>
            <a:solidFill>
              <a:schemeClr val="tx1"/>
            </a:solidFill>
            <a:miter lim="800000"/>
            <a:headEnd/>
            <a:tailEnd/>
          </a:ln>
        </p:spPr>
        <p:txBody>
          <a:bodyPr/>
          <a:lstStyle/>
          <a:p>
            <a:pPr marL="0" indent="609585" algn="ctr">
              <a:buNone/>
            </a:pPr>
            <a:r>
              <a:rPr lang="ru-RU" sz="2133" b="1" dirty="0">
                <a:latin typeface="Times New Roman" panose="02020603050405020304" pitchFamily="18" charset="0"/>
              </a:rPr>
              <a:t> Как выбрать способ начисления амортизации</a:t>
            </a:r>
          </a:p>
          <a:p>
            <a:pPr marL="0" indent="609585">
              <a:buNone/>
            </a:pPr>
            <a:r>
              <a:rPr lang="ru-RU" sz="2133" dirty="0">
                <a:latin typeface="Times New Roman" panose="02020603050405020304" pitchFamily="18" charset="0"/>
              </a:rPr>
              <a:t>Способ начисления амортизации устанавливается одинаковым для всех ОС, входящих в одну группу. Выбранный способ должен наиболее точно отражать распределение во времени ожидаемых к получению экономических выгод от использования этой группы ОС (</a:t>
            </a:r>
            <a:r>
              <a:rPr lang="ru-RU" sz="2133" dirty="0" err="1">
                <a:latin typeface="Times New Roman" panose="02020603050405020304" pitchFamily="18" charset="0"/>
              </a:rPr>
              <a:t>пп</a:t>
            </a:r>
            <a:r>
              <a:rPr lang="ru-RU" sz="2133" dirty="0">
                <a:latin typeface="Times New Roman" panose="02020603050405020304" pitchFamily="18" charset="0"/>
              </a:rPr>
              <a:t>. "а" п. 34 ФСБУ 6/2020).</a:t>
            </a:r>
          </a:p>
          <a:p>
            <a:pPr marL="0" indent="609585">
              <a:buNone/>
            </a:pPr>
            <a:r>
              <a:rPr lang="ru-RU" sz="2133" dirty="0">
                <a:latin typeface="Times New Roman" panose="02020603050405020304" pitchFamily="18" charset="0"/>
              </a:rPr>
              <a:t>Способы начисления амортизации в бухгалтерском учете такие (п. п. 35, 36 ФСБУ 6/2020):</a:t>
            </a:r>
          </a:p>
          <a:p>
            <a:pPr marL="0" indent="609585">
              <a:buNone/>
            </a:pPr>
            <a:r>
              <a:rPr lang="ru-RU" sz="2133" dirty="0">
                <a:latin typeface="Times New Roman" panose="02020603050405020304" pitchFamily="18" charset="0"/>
              </a:rPr>
              <a:t>•линейный;</a:t>
            </a:r>
          </a:p>
          <a:p>
            <a:pPr marL="0" indent="609585">
              <a:buNone/>
            </a:pPr>
            <a:r>
              <a:rPr lang="ru-RU" sz="2133" dirty="0">
                <a:latin typeface="Times New Roman" panose="02020603050405020304" pitchFamily="18" charset="0"/>
              </a:rPr>
              <a:t>•уменьшаемого остатка;</a:t>
            </a:r>
          </a:p>
          <a:p>
            <a:pPr marL="0" indent="609585">
              <a:buNone/>
            </a:pPr>
            <a:r>
              <a:rPr lang="ru-RU" sz="2133" dirty="0">
                <a:latin typeface="Times New Roman" panose="02020603050405020304" pitchFamily="18" charset="0"/>
              </a:rPr>
              <a:t>•пропорционально количеству продукции (объему работ).</a:t>
            </a:r>
          </a:p>
          <a:p>
            <a:pPr marL="0" indent="609585">
              <a:buNone/>
            </a:pPr>
            <a:r>
              <a:rPr lang="ru-RU" sz="2133" dirty="0">
                <a:latin typeface="Times New Roman" panose="02020603050405020304" pitchFamily="18" charset="0"/>
              </a:rPr>
              <a:t>Способ списания стоимости по сумме чисел лет срока полезного использования для начисления амортизации ФСБУ 6/2020 не предусмотрен.</a:t>
            </a:r>
          </a:p>
          <a:p>
            <a:pPr marL="0" indent="609585">
              <a:buNone/>
            </a:pPr>
            <a:r>
              <a:rPr lang="ru-RU" sz="2133" dirty="0">
                <a:latin typeface="Times New Roman" panose="02020603050405020304" pitchFamily="18" charset="0"/>
              </a:rPr>
              <a:t>Первый или второй способ применяйте к ОС, для которых СПИ определили периодом, третий - когда СПИ установлен в натуральных единицах (штуках, тоннах и т.д.).</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4358830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1085513" cy="6432550"/>
          </a:xfrm>
          <a:solidFill>
            <a:schemeClr val="bg1"/>
          </a:solidFill>
          <a:ln>
            <a:solidFill>
              <a:schemeClr val="tx1"/>
            </a:solidFill>
            <a:miter lim="800000"/>
            <a:headEnd/>
            <a:tailEnd/>
          </a:ln>
        </p:spPr>
        <p:txBody>
          <a:bodyPr/>
          <a:lstStyle/>
          <a:p>
            <a:pPr marL="0" indent="609585" algn="ctr">
              <a:buNone/>
            </a:pPr>
            <a:r>
              <a:rPr lang="ru-RU" sz="2133" b="1" dirty="0">
                <a:latin typeface="Times New Roman" panose="02020603050405020304" pitchFamily="18" charset="0"/>
              </a:rPr>
              <a:t> Как выбрать способ начисления амортизации</a:t>
            </a:r>
          </a:p>
          <a:p>
            <a:pPr marL="0" indent="609585">
              <a:buNone/>
            </a:pPr>
            <a:r>
              <a:rPr lang="ru-RU" sz="2133" dirty="0">
                <a:solidFill>
                  <a:prstClr val="black"/>
                </a:solidFill>
                <a:latin typeface="Times New Roman" panose="02020603050405020304" pitchFamily="18" charset="0"/>
              </a:rPr>
              <a:t>Выбранный способ начисления амортизации применяйте последовательно, от одного отчетного периода к другому, чтобы обеспечить сравнимость показателей бухгалтерской отчетности. Однако при изменении распределения во времени ожидаемых к получению будущих экономических выгод от использования ОС нужно изменить и способ начисления амортизации (</a:t>
            </a:r>
            <a:r>
              <a:rPr lang="ru-RU" sz="2133" dirty="0" err="1">
                <a:solidFill>
                  <a:prstClr val="black"/>
                </a:solidFill>
                <a:latin typeface="Times New Roman" panose="02020603050405020304" pitchFamily="18" charset="0"/>
              </a:rPr>
              <a:t>пп</a:t>
            </a:r>
            <a:r>
              <a:rPr lang="ru-RU" sz="2133" dirty="0">
                <a:solidFill>
                  <a:prstClr val="black"/>
                </a:solidFill>
                <a:latin typeface="Times New Roman" panose="02020603050405020304" pitchFamily="18" charset="0"/>
              </a:rPr>
              <a:t>. "б" п. 34 ФСБУ 6/2020).</a:t>
            </a:r>
          </a:p>
          <a:p>
            <a:pPr marL="0" indent="609585">
              <a:buNone/>
            </a:pPr>
            <a:r>
              <a:rPr lang="ru-RU" sz="2133" dirty="0">
                <a:solidFill>
                  <a:prstClr val="black"/>
                </a:solidFill>
                <a:latin typeface="Times New Roman" panose="02020603050405020304" pitchFamily="18" charset="0"/>
              </a:rPr>
              <a:t>Способ начисления амортизации, ликвидационную стоимость и СПИ пересматривайте в конце каждого года, а также при наступлении обстоятельств, которые влияют на них. Например, после улучшения или восстановления ОС (п. 37 ФСБУ 6/2020).</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9545697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CA277877-EE2E-4EB1-AF6A-1D8D315DD05C}"/>
              </a:ext>
            </a:extLst>
          </p:cNvPr>
          <p:cNvPicPr>
            <a:picLocks noGrp="1" noChangeAspect="1"/>
          </p:cNvPicPr>
          <p:nvPr>
            <p:ph idx="4294967295"/>
          </p:nvPr>
        </p:nvPicPr>
        <p:blipFill>
          <a:blip r:embed="rId2"/>
          <a:stretch>
            <a:fillRect/>
          </a:stretch>
        </p:blipFill>
        <p:spPr>
          <a:xfrm>
            <a:off x="0" y="269875"/>
            <a:ext cx="10464800" cy="5826125"/>
          </a:xfrm>
          <a:prstGeom prst="rect">
            <a:avLst/>
          </a:prstGeom>
        </p:spPr>
      </p:pic>
    </p:spTree>
    <p:extLst>
      <p:ext uri="{BB962C8B-B14F-4D97-AF65-F5344CB8AC3E}">
        <p14:creationId xmlns:p14="http://schemas.microsoft.com/office/powerpoint/2010/main" val="15162846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14EA4512-0B5F-496B-9DF3-C936E8F43C7E}"/>
              </a:ext>
            </a:extLst>
          </p:cNvPr>
          <p:cNvSpPr>
            <a:spLocks noChangeArrowheads="1"/>
          </p:cNvSpPr>
          <p:nvPr/>
        </p:nvSpPr>
        <p:spPr bwMode="auto">
          <a:xfrm>
            <a:off x="43138" y="260359"/>
            <a:ext cx="12005524" cy="2524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21920" tIns="60960" rIns="121920" bIns="60960" numCol="1" anchor="ctr" anchorCtr="0" compatLnSpc="1">
            <a:prstTxWarp prst="textNoShape">
              <a:avLst/>
            </a:prstTxWarp>
            <a:spAutoFit/>
          </a:bodyPr>
          <a:lstStyle>
            <a:lvl1pPr eaLnBrk="0" fontAlgn="base" hangingPunct="0">
              <a:spcBef>
                <a:spcPct val="0"/>
              </a:spcBef>
              <a:spcAft>
                <a:spcPct val="0"/>
              </a:spcAft>
              <a:tabLst>
                <a:tab pos="342900" algn="l"/>
              </a:tabLst>
              <a:defRPr>
                <a:solidFill>
                  <a:schemeClr val="tx1"/>
                </a:solidFill>
                <a:latin typeface="Arial" panose="020B0604020202020204" pitchFamily="34" charset="0"/>
              </a:defRPr>
            </a:lvl1pPr>
            <a:lvl2pPr eaLnBrk="0" fontAlgn="base" hangingPunct="0">
              <a:spcBef>
                <a:spcPct val="0"/>
              </a:spcBef>
              <a:spcAft>
                <a:spcPct val="0"/>
              </a:spcAft>
              <a:tabLst>
                <a:tab pos="342900" algn="l"/>
              </a:tabLst>
              <a:defRPr>
                <a:solidFill>
                  <a:schemeClr val="tx1"/>
                </a:solidFill>
                <a:latin typeface="Arial" panose="020B0604020202020204" pitchFamily="34" charset="0"/>
              </a:defRPr>
            </a:lvl2pPr>
            <a:lvl3pPr eaLnBrk="0" fontAlgn="base" hangingPunct="0">
              <a:spcBef>
                <a:spcPct val="0"/>
              </a:spcBef>
              <a:spcAft>
                <a:spcPct val="0"/>
              </a:spcAft>
              <a:tabLst>
                <a:tab pos="342900" algn="l"/>
              </a:tabLst>
              <a:defRPr>
                <a:solidFill>
                  <a:schemeClr val="tx1"/>
                </a:solidFill>
                <a:latin typeface="Arial" panose="020B0604020202020204" pitchFamily="34" charset="0"/>
              </a:defRPr>
            </a:lvl3pPr>
            <a:lvl4pPr eaLnBrk="0" fontAlgn="base" hangingPunct="0">
              <a:spcBef>
                <a:spcPct val="0"/>
              </a:spcBef>
              <a:spcAft>
                <a:spcPct val="0"/>
              </a:spcAft>
              <a:tabLst>
                <a:tab pos="342900" algn="l"/>
              </a:tabLst>
              <a:defRPr>
                <a:solidFill>
                  <a:schemeClr val="tx1"/>
                </a:solidFill>
                <a:latin typeface="Arial" panose="020B0604020202020204" pitchFamily="34" charset="0"/>
              </a:defRPr>
            </a:lvl4pPr>
            <a:lvl5pPr eaLnBrk="0" fontAlgn="base" hangingPunct="0">
              <a:spcBef>
                <a:spcPct val="0"/>
              </a:spcBef>
              <a:spcAft>
                <a:spcPct val="0"/>
              </a:spcAft>
              <a:tabLst>
                <a:tab pos="342900" algn="l"/>
              </a:tabLst>
              <a:defRPr>
                <a:solidFill>
                  <a:schemeClr val="tx1"/>
                </a:solidFill>
                <a:latin typeface="Arial" panose="020B0604020202020204" pitchFamily="34" charset="0"/>
              </a:defRPr>
            </a:lvl5pPr>
            <a:lvl6pPr eaLnBrk="0" fontAlgn="base" hangingPunct="0">
              <a:spcBef>
                <a:spcPct val="0"/>
              </a:spcBef>
              <a:spcAft>
                <a:spcPct val="0"/>
              </a:spcAft>
              <a:tabLst>
                <a:tab pos="342900" algn="l"/>
              </a:tabLst>
              <a:defRPr>
                <a:solidFill>
                  <a:schemeClr val="tx1"/>
                </a:solidFill>
                <a:latin typeface="Arial" panose="020B0604020202020204" pitchFamily="34" charset="0"/>
              </a:defRPr>
            </a:lvl6pPr>
            <a:lvl7pPr eaLnBrk="0" fontAlgn="base" hangingPunct="0">
              <a:spcBef>
                <a:spcPct val="0"/>
              </a:spcBef>
              <a:spcAft>
                <a:spcPct val="0"/>
              </a:spcAft>
              <a:tabLst>
                <a:tab pos="342900" algn="l"/>
              </a:tabLst>
              <a:defRPr>
                <a:solidFill>
                  <a:schemeClr val="tx1"/>
                </a:solidFill>
                <a:latin typeface="Arial" panose="020B0604020202020204" pitchFamily="34" charset="0"/>
              </a:defRPr>
            </a:lvl7pPr>
            <a:lvl8pPr eaLnBrk="0" fontAlgn="base" hangingPunct="0">
              <a:spcBef>
                <a:spcPct val="0"/>
              </a:spcBef>
              <a:spcAft>
                <a:spcPct val="0"/>
              </a:spcAft>
              <a:tabLst>
                <a:tab pos="342900" algn="l"/>
              </a:tabLst>
              <a:defRPr>
                <a:solidFill>
                  <a:schemeClr val="tx1"/>
                </a:solidFill>
                <a:latin typeface="Arial" panose="020B0604020202020204" pitchFamily="34" charset="0"/>
              </a:defRPr>
            </a:lvl8pPr>
            <a:lvl9pPr eaLnBrk="0" fontAlgn="base" hangingPunct="0">
              <a:spcBef>
                <a:spcPct val="0"/>
              </a:spcBef>
              <a:spcAft>
                <a:spcPct val="0"/>
              </a:spcAft>
              <a:tabLst>
                <a:tab pos="342900" algn="l"/>
              </a:tabLst>
              <a:defRPr>
                <a:solidFill>
                  <a:schemeClr val="tx1"/>
                </a:solidFill>
                <a:latin typeface="Arial" panose="020B0604020202020204" pitchFamily="34" charset="0"/>
              </a:defRPr>
            </a:lvl9pPr>
          </a:lstStyle>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sng"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Пример расчета амортизации линейным способом</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10 августа было готово к эксплуатации приобретенное организацией производственное оборудование первоначальной стоимостью 1 000 000 руб.</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Элементы амортизации установлены следующие:</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Char char="•"/>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СПИ - 15 месяцев;</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Char char="•"/>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ликвидационная стоимость - 100 000 руб.;</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Char char="•"/>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способ амортизации - линейный.</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Бухгалтерскую отчетность организация составляет ежемесячно. Амортизация начисляется с 1-го числа месяца, следующего за месяцем </a:t>
            </a: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признания ОС в бухгалтерском учете.</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r>
              <a:rPr kumimoji="0" lang="ru-RU" alt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Расчет амортизации оборудования согласно учетной политике организации следующий:</a:t>
            </a:r>
            <a:endParaRPr kumimoji="0" lang="ru-RU" altLang="ru-RU"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tab pos="457189" algn="l"/>
              </a:tabLst>
              <a:defRPr/>
            </a:pPr>
            <a:endParaRPr kumimoji="0" lang="ru-RU" altLang="ru-RU"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aphicFrame>
        <p:nvGraphicFramePr>
          <p:cNvPr id="8" name="Таблица 7">
            <a:extLst>
              <a:ext uri="{FF2B5EF4-FFF2-40B4-BE49-F238E27FC236}">
                <a16:creationId xmlns:a16="http://schemas.microsoft.com/office/drawing/2014/main" id="{1E461F4C-8710-48CD-AAD1-860E480DA01A}"/>
              </a:ext>
            </a:extLst>
          </p:cNvPr>
          <p:cNvGraphicFramePr>
            <a:graphicFrameLocks noGrp="1"/>
          </p:cNvGraphicFramePr>
          <p:nvPr/>
        </p:nvGraphicFramePr>
        <p:xfrm>
          <a:off x="239350" y="2369186"/>
          <a:ext cx="10849204" cy="2529947"/>
        </p:xfrm>
        <a:graphic>
          <a:graphicData uri="http://schemas.openxmlformats.org/drawingml/2006/table">
            <a:tbl>
              <a:tblPr firstRow="1" firstCol="1" bandRow="1"/>
              <a:tblGrid>
                <a:gridCol w="2016224">
                  <a:extLst>
                    <a:ext uri="{9D8B030D-6E8A-4147-A177-3AD203B41FA5}">
                      <a16:colId xmlns:a16="http://schemas.microsoft.com/office/drawing/2014/main" val="803769095"/>
                    </a:ext>
                  </a:extLst>
                </a:gridCol>
                <a:gridCol w="3694520">
                  <a:extLst>
                    <a:ext uri="{9D8B030D-6E8A-4147-A177-3AD203B41FA5}">
                      <a16:colId xmlns:a16="http://schemas.microsoft.com/office/drawing/2014/main" val="3293487096"/>
                    </a:ext>
                  </a:extLst>
                </a:gridCol>
                <a:gridCol w="1712820">
                  <a:extLst>
                    <a:ext uri="{9D8B030D-6E8A-4147-A177-3AD203B41FA5}">
                      <a16:colId xmlns:a16="http://schemas.microsoft.com/office/drawing/2014/main" val="2707677897"/>
                    </a:ext>
                  </a:extLst>
                </a:gridCol>
                <a:gridCol w="1712820">
                  <a:extLst>
                    <a:ext uri="{9D8B030D-6E8A-4147-A177-3AD203B41FA5}">
                      <a16:colId xmlns:a16="http://schemas.microsoft.com/office/drawing/2014/main" val="2138268094"/>
                    </a:ext>
                  </a:extLst>
                </a:gridCol>
                <a:gridCol w="1712820">
                  <a:extLst>
                    <a:ext uri="{9D8B030D-6E8A-4147-A177-3AD203B41FA5}">
                      <a16:colId xmlns:a16="http://schemas.microsoft.com/office/drawing/2014/main" val="795475083"/>
                    </a:ext>
                  </a:extLst>
                </a:gridCol>
              </a:tblGrid>
              <a:tr h="1065953">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Период</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Расчет амортизации за месяц,</a:t>
                      </a:r>
                    </a:p>
                    <a:p>
                      <a:pPr algn="ctr">
                        <a:lnSpc>
                          <a:spcPct val="107000"/>
                        </a:lnSpc>
                        <a:spcBef>
                          <a:spcPts val="1100"/>
                        </a:spcBef>
                        <a:spcAft>
                          <a:spcPts val="0"/>
                        </a:spcAft>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руб.</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Амортизация за месяц,</a:t>
                      </a:r>
                    </a:p>
                    <a:p>
                      <a:pPr algn="ctr">
                        <a:lnSpc>
                          <a:spcPct val="107000"/>
                        </a:lnSpc>
                        <a:spcBef>
                          <a:spcPts val="1100"/>
                        </a:spcBef>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руб.</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Накопленная амортизация,</a:t>
                      </a:r>
                    </a:p>
                    <a:p>
                      <a:pPr algn="ctr">
                        <a:lnSpc>
                          <a:spcPct val="107000"/>
                        </a:lnSpc>
                        <a:spcBef>
                          <a:spcPts val="1100"/>
                        </a:spcBef>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руб.</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Оставшийся СПИ,</a:t>
                      </a:r>
                    </a:p>
                    <a:p>
                      <a:pPr algn="ctr">
                        <a:lnSpc>
                          <a:spcPct val="107000"/>
                        </a:lnSpc>
                        <a:spcBef>
                          <a:spcPts val="1100"/>
                        </a:spcBef>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мес.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8868666"/>
                  </a:ext>
                </a:extLst>
              </a:tr>
              <a:tr h="401320">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Сентябрь текущего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15</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14</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732832"/>
                  </a:ext>
                </a:extLst>
              </a:tr>
              <a:tr h="401320">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Октябрь текущего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(1 000 000 - 100 000 - 60 000) / 14</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120 000,00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13</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0303114"/>
                  </a:ext>
                </a:extLst>
              </a:tr>
              <a:tr h="401320">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Ноябрь текущего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(1 000 000 - 100 000 - 120 000) / 13</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180 000,00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12</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4148639"/>
                  </a:ext>
                </a:extLst>
              </a:tr>
            </a:tbl>
          </a:graphicData>
        </a:graphic>
      </p:graphicFrame>
      <p:graphicFrame>
        <p:nvGraphicFramePr>
          <p:cNvPr id="9" name="Таблица 8">
            <a:extLst>
              <a:ext uri="{FF2B5EF4-FFF2-40B4-BE49-F238E27FC236}">
                <a16:creationId xmlns:a16="http://schemas.microsoft.com/office/drawing/2014/main" id="{3899AC0F-4FA0-4FAF-9EB7-EB4340823456}"/>
              </a:ext>
            </a:extLst>
          </p:cNvPr>
          <p:cNvGraphicFramePr>
            <a:graphicFrameLocks noGrp="1"/>
          </p:cNvGraphicFramePr>
          <p:nvPr/>
        </p:nvGraphicFramePr>
        <p:xfrm>
          <a:off x="239349" y="4639099"/>
          <a:ext cx="10849204" cy="1953198"/>
        </p:xfrm>
        <a:graphic>
          <a:graphicData uri="http://schemas.openxmlformats.org/drawingml/2006/table">
            <a:tbl>
              <a:tblPr firstRow="1" firstCol="1" bandRow="1"/>
              <a:tblGrid>
                <a:gridCol w="2016225">
                  <a:extLst>
                    <a:ext uri="{9D8B030D-6E8A-4147-A177-3AD203B41FA5}">
                      <a16:colId xmlns:a16="http://schemas.microsoft.com/office/drawing/2014/main" val="3378007584"/>
                    </a:ext>
                  </a:extLst>
                </a:gridCol>
                <a:gridCol w="3694519">
                  <a:extLst>
                    <a:ext uri="{9D8B030D-6E8A-4147-A177-3AD203B41FA5}">
                      <a16:colId xmlns:a16="http://schemas.microsoft.com/office/drawing/2014/main" val="328255338"/>
                    </a:ext>
                  </a:extLst>
                </a:gridCol>
                <a:gridCol w="1712820">
                  <a:extLst>
                    <a:ext uri="{9D8B030D-6E8A-4147-A177-3AD203B41FA5}">
                      <a16:colId xmlns:a16="http://schemas.microsoft.com/office/drawing/2014/main" val="754601117"/>
                    </a:ext>
                  </a:extLst>
                </a:gridCol>
                <a:gridCol w="1712820">
                  <a:extLst>
                    <a:ext uri="{9D8B030D-6E8A-4147-A177-3AD203B41FA5}">
                      <a16:colId xmlns:a16="http://schemas.microsoft.com/office/drawing/2014/main" val="3560574008"/>
                    </a:ext>
                  </a:extLst>
                </a:gridCol>
                <a:gridCol w="1712820">
                  <a:extLst>
                    <a:ext uri="{9D8B030D-6E8A-4147-A177-3AD203B41FA5}">
                      <a16:colId xmlns:a16="http://schemas.microsoft.com/office/drawing/2014/main" val="505632768"/>
                    </a:ext>
                  </a:extLst>
                </a:gridCol>
              </a:tblGrid>
              <a:tr h="64050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Сентябрь следующего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(1 000 000 - 100 000 - 720 000) / 3</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780 000,00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2</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79547041"/>
                  </a:ext>
                </a:extLst>
              </a:tr>
              <a:tr h="64050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Октябрь следующего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(1 000 000 - 100 000 - 780 000) / 2</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840 000,00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05626413"/>
                  </a:ext>
                </a:extLst>
              </a:tr>
              <a:tr h="640504">
                <a:tc>
                  <a:txBody>
                    <a:bodyPr/>
                    <a:lstStyle/>
                    <a:p>
                      <a:pP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Ноябрь следующего года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(1 000 000 - 100 000 - 840 000) / 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60 000,00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a:effectLst/>
                          <a:latin typeface="Calibri" panose="020F0502020204030204" pitchFamily="34" charset="0"/>
                          <a:ea typeface="Times New Roman" panose="02020603050405020304" pitchFamily="18" charset="0"/>
                          <a:cs typeface="Times New Roman" panose="02020603050405020304" pitchFamily="18" charset="0"/>
                        </a:rPr>
                        <a:t>900 000,00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0</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89522982"/>
                  </a:ext>
                </a:extLst>
              </a:tr>
            </a:tbl>
          </a:graphicData>
        </a:graphic>
      </p:graphicFrame>
    </p:spTree>
    <p:extLst>
      <p:ext uri="{BB962C8B-B14F-4D97-AF65-F5344CB8AC3E}">
        <p14:creationId xmlns:p14="http://schemas.microsoft.com/office/powerpoint/2010/main" val="21675300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76225"/>
            <a:ext cx="11328400" cy="6094413"/>
          </a:xfrm>
          <a:solidFill>
            <a:schemeClr val="bg1"/>
          </a:solidFill>
          <a:ln>
            <a:solidFill>
              <a:schemeClr val="tx1"/>
            </a:solidFill>
            <a:miter lim="800000"/>
            <a:headEnd/>
            <a:tailEnd/>
          </a:ln>
        </p:spPr>
        <p:txBody>
          <a:bodyPr>
            <a:normAutofit/>
          </a:bodyPr>
          <a:lstStyle/>
          <a:p>
            <a:pPr marL="0" indent="609585" algn="ctr">
              <a:buNone/>
            </a:pPr>
            <a:r>
              <a:rPr lang="ru-RU" sz="1867" b="1" dirty="0">
                <a:latin typeface="Times New Roman" panose="02020603050405020304" pitchFamily="18" charset="0"/>
              </a:rPr>
              <a:t>Отличия между налоговым и бухгалтерским учетом.</a:t>
            </a:r>
          </a:p>
          <a:p>
            <a:pPr marL="0" indent="609585" algn="just">
              <a:buNone/>
            </a:pPr>
            <a:r>
              <a:rPr lang="ru-RU" sz="1867" dirty="0">
                <a:latin typeface="Times New Roman" panose="02020603050405020304" pitchFamily="18" charset="0"/>
              </a:rPr>
              <a:t>В налоговом учете:</a:t>
            </a:r>
          </a:p>
          <a:p>
            <a:pPr marL="0" indent="609585" algn="just">
              <a:buNone/>
            </a:pPr>
            <a:r>
              <a:rPr lang="ru-RU" sz="1867" dirty="0">
                <a:latin typeface="Times New Roman" panose="02020603050405020304" pitchFamily="18" charset="0"/>
              </a:rPr>
              <a:t>1)	не считаются ОС объекты инвестиционной недвижимости, которые созданы исключительно в целях получения дохода от прироста их стоимости. Если же до момента продажи планируете сдавать инвестиционную недвижимость в аренду, признайте ее ОС (п. 1 ст. 256, п. 1 ст. 257 НК РФ, Письмо Минфина России от 13.09.2019 N 03-03-06/1/70481);</a:t>
            </a:r>
          </a:p>
          <a:p>
            <a:pPr marL="0" indent="609585" algn="just">
              <a:buNone/>
            </a:pPr>
            <a:r>
              <a:rPr lang="ru-RU" sz="1867" dirty="0">
                <a:latin typeface="Times New Roman" panose="02020603050405020304" pitchFamily="18" charset="0"/>
              </a:rPr>
              <a:t>2)	проценты по заемным обязательствам в стоимость ОС не включают (Письмо Минфина России от 10.03.2015 N 03-03-10/12339). Независимо от направлений использования средств проценты учитывают во внереализационных расходах;</a:t>
            </a:r>
          </a:p>
          <a:p>
            <a:pPr marL="0" indent="609585" algn="just">
              <a:buNone/>
            </a:pPr>
            <a:r>
              <a:rPr lang="ru-RU" sz="1867" dirty="0">
                <a:latin typeface="Times New Roman" panose="02020603050405020304" pitchFamily="18" charset="0"/>
              </a:rPr>
              <a:t>3)	получение отсрочки (рассрочки) на оплату приобретенных для создания ОС материальных ценностей, работ подрядчика, услуг технического заказчика и т.п. не влияет на первоначальную стоимость ОС;</a:t>
            </a:r>
          </a:p>
          <a:p>
            <a:pPr marL="0" indent="609585" algn="just">
              <a:buNone/>
            </a:pPr>
            <a:r>
              <a:rPr lang="ru-RU" sz="1867" dirty="0">
                <a:latin typeface="Times New Roman" panose="02020603050405020304" pitchFamily="18" charset="0"/>
              </a:rPr>
              <a:t>4)	создание резерва на ликвидацию выводимых из эксплуатации ОС и восстановление окружающей среды предусмотрено только для организаций, добывающих углеводороды, и только в определенной ситуации. Но и в этом случае начисляемый резерв в первоначальную стоимость ОС не включают (п. 4 ст. 267.4 НК РФ);</a:t>
            </a:r>
          </a:p>
          <a:p>
            <a:pPr marL="0" indent="609585" algn="just">
              <a:buNone/>
            </a:pPr>
            <a:r>
              <a:rPr lang="ru-RU" sz="1867" dirty="0">
                <a:latin typeface="Times New Roman" panose="02020603050405020304" pitchFamily="18" charset="0"/>
              </a:rPr>
              <a:t>5)	затраты на пусконаладочные работы, проводимые в целях доведения объекта ОС до состояния, пригодного к использованию, учитывают в его первоначальной стоимости (Письма Минфина России от 20.09.2011 N 03-03-06/1/560 (п. 1), от 02.11.2010 N 03-03-06/1/682). Однако скорректировать затраты на пусконаладочные работы на стоимость произведенной продукции нельзя;</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1087725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0"/>
            <a:ext cx="11418888" cy="6692900"/>
          </a:xfrm>
          <a:solidFill>
            <a:schemeClr val="bg1"/>
          </a:solidFill>
          <a:ln>
            <a:solidFill>
              <a:schemeClr val="tx1"/>
            </a:solidFill>
            <a:miter lim="800000"/>
            <a:headEnd/>
            <a:tailEnd/>
          </a:ln>
        </p:spPr>
        <p:txBody>
          <a:bodyPr>
            <a:normAutofit fontScale="92500"/>
          </a:bodyPr>
          <a:lstStyle/>
          <a:p>
            <a:pPr marL="0" indent="609585" algn="ctr">
              <a:buNone/>
            </a:pPr>
            <a:r>
              <a:rPr lang="ru-RU" sz="1867" b="1" dirty="0">
                <a:latin typeface="Times New Roman" panose="02020603050405020304" pitchFamily="18" charset="0"/>
              </a:rPr>
              <a:t>Отличия между налоговым и бухгалтерским учетом.</a:t>
            </a:r>
          </a:p>
          <a:p>
            <a:pPr marL="0" indent="609585" algn="just">
              <a:buNone/>
            </a:pPr>
            <a:r>
              <a:rPr lang="ru-RU" sz="1867" dirty="0">
                <a:latin typeface="Times New Roman" panose="02020603050405020304" pitchFamily="18" charset="0"/>
              </a:rPr>
              <a:t>В налоговом учете:</a:t>
            </a:r>
          </a:p>
          <a:p>
            <a:pPr marL="0" indent="609585" algn="just">
              <a:buNone/>
            </a:pPr>
            <a:r>
              <a:rPr lang="ru-RU" sz="1867" dirty="0">
                <a:latin typeface="Times New Roman" panose="02020603050405020304" pitchFamily="18" charset="0"/>
              </a:rPr>
              <a:t>6)	стоимость объектов, сносимых (демонтируемых) с целью высвобождения площадки под новое строительство (площадки под размещение нового оборудования), а также затраты на ликвидацию этих объектов учитывают в первоначальной стоимости создаваемых ОС. В отличие от бухгалтерского учета, при этом не имеет значения, ликвидируете вы специально приобретенные под снос объекты или собственные ОС(Письма Минфина России от 28.09.2022 N 03-03-06/1/93587, от 24.09.2021 N 03-03-06/1/77722, от 02.06.2021 N 03-03-06/1/42998, от 15.12.2016 N 03-03-06/1/75343, от 24.12.2010 N 03-03-06/1/806, от 11.07.2019 N 03-03-06/3/51450, от 03.07.2019 N 03-03-07/48905, от 02.10.2019 N 03-03-06/1/75684).</a:t>
            </a:r>
          </a:p>
          <a:p>
            <a:pPr marL="0" indent="609585" algn="just">
              <a:buNone/>
            </a:pPr>
            <a:r>
              <a:rPr lang="ru-RU" sz="1867" dirty="0">
                <a:latin typeface="Times New Roman" panose="02020603050405020304" pitchFamily="18" charset="0"/>
              </a:rPr>
              <a:t>По вопросу признания затрат на ликвидацию собственных ОС и сумм недоначисленной амортизации по ним у Минфина России была и другая позиция. В соответствии с ней указанные суммы можно единовременно учесть во внереализационных расходах на основании </a:t>
            </a:r>
            <a:r>
              <a:rPr lang="ru-RU" sz="1867" dirty="0" err="1">
                <a:latin typeface="Times New Roman" panose="02020603050405020304" pitchFamily="18" charset="0"/>
              </a:rPr>
              <a:t>пп</a:t>
            </a:r>
            <a:r>
              <a:rPr lang="ru-RU" sz="1867" dirty="0">
                <a:latin typeface="Times New Roman" panose="02020603050405020304" pitchFamily="18" charset="0"/>
              </a:rPr>
              <a:t>. 8 п. 1 ст. 265 НК РФ (Письма от 10.09.2012 N 03-03-06/1/475, от 11.09.2009 N 03-05-05-01/55). Это рискованно, но примеры судебных актов в пользу налогоплательщика есть.</a:t>
            </a:r>
          </a:p>
          <a:p>
            <a:pPr marL="0" indent="609585" algn="just">
              <a:buNone/>
            </a:pPr>
            <a:r>
              <a:rPr lang="ru-RU" sz="1867" dirty="0">
                <a:latin typeface="Times New Roman" panose="02020603050405020304" pitchFamily="18" charset="0"/>
              </a:rPr>
              <a:t>Моментом ввода ОС в эксплуатацию считайте событие, фиксирующее готовность объекта к использованию по назначению, документально оформленное в установленном порядке. И только в случае неясности с определением готовности к использованию в качестве даты ввода в эксплуатацию примите дату начала использования объекта в деятельности организации (Письма Минфина России от 21.06.2019 N 03-03-06/1/45357, от 20.05.2019 N 03-03-06/1/35949, от 10.02.2020 N 03-05-05-01/8435).</a:t>
            </a:r>
          </a:p>
          <a:p>
            <a:pPr marL="0" indent="609585" algn="just">
              <a:buNone/>
            </a:pPr>
            <a:r>
              <a:rPr lang="ru-RU" sz="1867" dirty="0">
                <a:latin typeface="Times New Roman" panose="02020603050405020304" pitchFamily="18" charset="0"/>
              </a:rPr>
              <a:t>Начислять амортизацию начинайте с 1-го числа месяца, следующего за месяцем, в котором этот объект был введен в эксплуатацию (п. 4 ст. 259 НК РФ).</a:t>
            </a:r>
          </a:p>
          <a:p>
            <a:pPr marL="0" indent="609585" algn="just">
              <a:buNone/>
            </a:pPr>
            <a:r>
              <a:rPr lang="ru-RU" sz="1867" dirty="0">
                <a:latin typeface="Times New Roman" panose="02020603050405020304" pitchFamily="18" charset="0"/>
              </a:rPr>
              <a:t>Обратите внимание: по мнению Минфина России, начисленная амортизация по объекту основных средств учитывается при определении налоговой базы по налогу на прибыль организации, если такой объект используется налогоплательщиком для извлечения дохода (Письма от 23.06.2021 N 03-03-06/1/49256, от 01.04.2020 N 03-03-06/1/26179, от 27.11.2019 N 03-03-06/1/92176). Соответственно, если объект к эксплуатации готов, но фактически не используется, то возникают риски с учетом в расходах начисленной амортизации.</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7749573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452438"/>
            <a:ext cx="10861675" cy="4770437"/>
          </a:xfrm>
          <a:solidFill>
            <a:schemeClr val="bg1"/>
          </a:solidFill>
          <a:ln>
            <a:solidFill>
              <a:schemeClr val="tx1"/>
            </a:solidFill>
            <a:miter lim="800000"/>
            <a:headEnd/>
            <a:tailEnd/>
          </a:ln>
        </p:spPr>
        <p:txBody>
          <a:bodyPr/>
          <a:lstStyle/>
          <a:p>
            <a:pPr marL="0" indent="609585" algn="ctr">
              <a:buNone/>
            </a:pPr>
            <a:r>
              <a:rPr lang="ru-RU" sz="1867" b="1" dirty="0">
                <a:latin typeface="Times New Roman" panose="02020603050405020304" pitchFamily="18" charset="0"/>
              </a:rPr>
              <a:t>Отличия между налоговым и бухгалтерским учетом.</a:t>
            </a:r>
          </a:p>
          <a:p>
            <a:pPr marL="0" indent="609585" algn="just">
              <a:buNone/>
            </a:pPr>
            <a:r>
              <a:rPr lang="ru-RU" sz="1867" dirty="0">
                <a:latin typeface="Times New Roman" panose="02020603050405020304" pitchFamily="18" charset="0"/>
              </a:rPr>
              <a:t>Срок полезного использования основного средства в налоговом учете определите самостоятельно на дату ввода его в эксплуатацию с учетом Классификации основных средств, включаемых в амортизационные группы (п. 1 ст. 258 НК РФ). Начислять амортизацию начинайте с 1-го числа месяца, следующего за месяцем, в котором этот объект был введен в эксплуатацию (п. 4 ст. 259 НК РФ). В месяце начала начисления амортизации учтите в расходах амортизационную премию, если ее применение предусмотрено вашей учетной политикой (п. 3 ст. 272 НК РФ).</a:t>
            </a:r>
          </a:p>
          <a:p>
            <a:pPr marL="0" indent="609585" algn="just">
              <a:buNone/>
            </a:pPr>
            <a:r>
              <a:rPr lang="ru-RU" sz="1867" dirty="0">
                <a:latin typeface="Times New Roman" panose="02020603050405020304" pitchFamily="18" charset="0"/>
              </a:rPr>
              <a:t>Моментом ввода в эксплуатацию считайте событие, фиксирующее готовность объекта к использованию по назначению, документально оформленное в установленном порядке. И только в случае неясности с определением готовности к использованию датой ввода в эксплуатацию следует считать дату начала использования объекта в деятельности организации (Письма Минфина России от 21.06.2019 N 03-03-06/1/45357, от 20.05.2019 N 03-03-06/1/35949, от 10.02.2020 N 03-05-05-01/8435).</a:t>
            </a:r>
          </a:p>
          <a:p>
            <a:pPr marL="0" indent="609585" algn="just">
              <a:buNone/>
            </a:pPr>
            <a:r>
              <a:rPr lang="ru-RU" sz="1867" dirty="0">
                <a:latin typeface="Times New Roman" panose="02020603050405020304" pitchFamily="18" charset="0"/>
              </a:rPr>
              <a:t>Амортизацию начисляйте ежемесячно методом, закрепленным в вашей учетной политике (п. п. 1, 2 ст. 259 НК РФ). Норму амортизации при приобретении основного средства за плату определите в зависимости от того, линейный или нелинейный метод амортизации вы выбрали.</a:t>
            </a:r>
          </a:p>
          <a:p>
            <a:pPr indent="609585"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2572026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BAEF79-1A52-4A6B-AB4A-7DAF39474557}"/>
              </a:ext>
            </a:extLst>
          </p:cNvPr>
          <p:cNvSpPr>
            <a:spLocks noGrp="1"/>
          </p:cNvSpPr>
          <p:nvPr>
            <p:ph type="title" idx="4294967295"/>
          </p:nvPr>
        </p:nvSpPr>
        <p:spPr>
          <a:xfrm>
            <a:off x="271463" y="260350"/>
            <a:ext cx="11920537" cy="660400"/>
          </a:xfrm>
        </p:spPr>
        <p:txBody>
          <a:bodyPr>
            <a:normAutofit fontScale="90000"/>
          </a:bodyPr>
          <a:lstStyle/>
          <a:p>
            <a:r>
              <a:rPr lang="ru-RU" dirty="0"/>
              <a:t>Пересмотр элементов амортизации</a:t>
            </a:r>
          </a:p>
        </p:txBody>
      </p:sp>
      <p:sp>
        <p:nvSpPr>
          <p:cNvPr id="3075" name="Rectangle 3"/>
          <p:cNvSpPr>
            <a:spLocks noGrp="1" noChangeArrowheads="1"/>
          </p:cNvSpPr>
          <p:nvPr>
            <p:ph type="body" sz="quarter" idx="4294967295"/>
          </p:nvPr>
        </p:nvSpPr>
        <p:spPr>
          <a:xfrm>
            <a:off x="0" y="1052513"/>
            <a:ext cx="11217275" cy="5064125"/>
          </a:xfrm>
          <a:solidFill>
            <a:schemeClr val="bg1"/>
          </a:solidFill>
          <a:ln>
            <a:solidFill>
              <a:schemeClr val="tx1"/>
            </a:solidFill>
            <a:miter lim="800000"/>
            <a:headEnd/>
            <a:tailEnd/>
          </a:ln>
        </p:spPr>
        <p:txBody>
          <a:bodyPr/>
          <a:lstStyle/>
          <a:p>
            <a:pPr indent="609585" algn="just"/>
            <a:r>
              <a:rPr lang="ru-RU" sz="1867" dirty="0">
                <a:latin typeface="Times New Roman" panose="02020603050405020304" pitchFamily="18" charset="0"/>
              </a:rPr>
              <a:t>Установленные для объекта ОС элементы амортизации проверяйте на соответствие условиям использования этого объекта с целью установить - не возникла ли необходимость в их изменении. Такая проверка обязательна (п. 37 ФСБУ 6/2020):</a:t>
            </a:r>
          </a:p>
          <a:p>
            <a:pPr indent="609585" algn="just"/>
            <a:r>
              <a:rPr lang="ru-RU" sz="1867" dirty="0">
                <a:latin typeface="Times New Roman" panose="02020603050405020304" pitchFamily="18" charset="0"/>
              </a:rPr>
              <a:t>•в конце каждого отчетного года. Провести ее можно, например, в рамках инвентаризации ОС перед составлением годовой бухгалтерской отчетности. Однако если ОС вы инвентаризируете не каждый год, проверить элементы амортизации все равно придется;</a:t>
            </a:r>
          </a:p>
          <a:p>
            <a:pPr indent="609585" algn="just"/>
            <a:r>
              <a:rPr lang="ru-RU" sz="1867" dirty="0">
                <a:latin typeface="Times New Roman" panose="02020603050405020304" pitchFamily="18" charset="0"/>
              </a:rPr>
              <a:t>•при наступлении событий, свидетельствующих о возможном изменении применяемых элементов амортизации.</a:t>
            </a:r>
          </a:p>
          <a:p>
            <a:pPr indent="609585" algn="just"/>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8748258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BAEF79-1A52-4A6B-AB4A-7DAF39474557}"/>
              </a:ext>
            </a:extLst>
          </p:cNvPr>
          <p:cNvSpPr>
            <a:spLocks noGrp="1"/>
          </p:cNvSpPr>
          <p:nvPr>
            <p:ph type="title" idx="4294967295"/>
          </p:nvPr>
        </p:nvSpPr>
        <p:spPr>
          <a:xfrm>
            <a:off x="271463" y="260350"/>
            <a:ext cx="11920537" cy="660400"/>
          </a:xfrm>
        </p:spPr>
        <p:txBody>
          <a:bodyPr>
            <a:normAutofit fontScale="90000"/>
          </a:bodyPr>
          <a:lstStyle/>
          <a:p>
            <a:r>
              <a:rPr lang="ru-RU" dirty="0"/>
              <a:t>Пересмотр элементов амортизации</a:t>
            </a:r>
          </a:p>
        </p:txBody>
      </p:sp>
      <p:sp>
        <p:nvSpPr>
          <p:cNvPr id="3075" name="Rectangle 3"/>
          <p:cNvSpPr>
            <a:spLocks noGrp="1" noChangeArrowheads="1"/>
          </p:cNvSpPr>
          <p:nvPr>
            <p:ph type="body" sz="quarter" idx="4294967295"/>
          </p:nvPr>
        </p:nvSpPr>
        <p:spPr>
          <a:xfrm>
            <a:off x="0" y="1052513"/>
            <a:ext cx="11123613" cy="5064125"/>
          </a:xfrm>
          <a:solidFill>
            <a:schemeClr val="bg1"/>
          </a:solidFill>
          <a:ln>
            <a:solidFill>
              <a:schemeClr val="tx1"/>
            </a:solidFill>
            <a:miter lim="800000"/>
            <a:headEnd/>
            <a:tailEnd/>
          </a:ln>
        </p:spPr>
        <p:txBody>
          <a:bodyPr/>
          <a:lstStyle/>
          <a:p>
            <a:pPr indent="0" algn="just">
              <a:buNone/>
            </a:pPr>
            <a:r>
              <a:rPr lang="ru-RU" altLang="ru-RU" sz="2133" b="1" dirty="0">
                <a:latin typeface="Times New Roman" pitchFamily="18" charset="0"/>
                <a:cs typeface="Times New Roman" pitchFamily="18" charset="0"/>
              </a:rPr>
              <a:t>На конец отчетного периода необходимо пересматривать срок полезного использования</a:t>
            </a:r>
          </a:p>
          <a:p>
            <a:pPr indent="0" algn="just">
              <a:buNone/>
            </a:pPr>
            <a:r>
              <a:rPr lang="ru-RU" altLang="ru-RU" sz="2133" b="1" dirty="0">
                <a:latin typeface="Times New Roman" pitchFamily="18" charset="0"/>
                <a:cs typeface="Times New Roman" pitchFamily="18" charset="0"/>
              </a:rPr>
              <a:t>и ликвидационную стоимость основных средств. Можно ли также пересмотреть срок</a:t>
            </a:r>
          </a:p>
          <a:p>
            <a:pPr indent="0" algn="just">
              <a:buNone/>
            </a:pPr>
            <a:r>
              <a:rPr lang="ru-RU" altLang="ru-RU" sz="2133" b="1" dirty="0">
                <a:latin typeface="Times New Roman" pitchFamily="18" charset="0"/>
                <a:cs typeface="Times New Roman" pitchFamily="18" charset="0"/>
              </a:rPr>
              <a:t>полезного использования или ликвидационную стоимость в середине года при</a:t>
            </a:r>
          </a:p>
          <a:p>
            <a:pPr indent="0" algn="just">
              <a:buNone/>
            </a:pPr>
            <a:r>
              <a:rPr lang="ru-RU" altLang="ru-RU" sz="2133" b="1" dirty="0">
                <a:latin typeface="Times New Roman" pitchFamily="18" charset="0"/>
                <a:cs typeface="Times New Roman" pitchFamily="18" charset="0"/>
              </a:rPr>
              <a:t>наступлении обстоятельств, свидетельствующих о возможном изменении элементов</a:t>
            </a:r>
          </a:p>
          <a:p>
            <a:pPr indent="0" algn="just">
              <a:buNone/>
            </a:pPr>
            <a:r>
              <a:rPr lang="ru-RU" altLang="ru-RU" sz="2133" b="1" dirty="0">
                <a:latin typeface="Times New Roman" pitchFamily="18" charset="0"/>
                <a:cs typeface="Times New Roman" pitchFamily="18" charset="0"/>
              </a:rPr>
              <a:t>амортизации (например, резко изменилась цена металлолома)?</a:t>
            </a:r>
          </a:p>
          <a:p>
            <a:pPr indent="0" algn="just">
              <a:buNone/>
            </a:pPr>
            <a:endParaRPr lang="en-US" altLang="ru-RU" sz="2133" dirty="0">
              <a:latin typeface="Times New Roman" pitchFamily="18" charset="0"/>
              <a:cs typeface="Times New Roman" pitchFamily="18" charset="0"/>
            </a:endParaRPr>
          </a:p>
          <a:p>
            <a:pPr indent="0" algn="just">
              <a:buNone/>
            </a:pPr>
            <a:r>
              <a:rPr lang="ru-RU" altLang="ru-RU" sz="2133" dirty="0">
                <a:latin typeface="Times New Roman" pitchFamily="18" charset="0"/>
                <a:cs typeface="Times New Roman" pitchFamily="18" charset="0"/>
              </a:rPr>
              <a:t>Ответ. Да, такой пересмотр предусмотрен пунктом 37 ФСБУ 6/2020. Проверка элементов</a:t>
            </a:r>
          </a:p>
          <a:p>
            <a:pPr indent="0" algn="just">
              <a:buNone/>
            </a:pPr>
            <a:r>
              <a:rPr lang="ru-RU" altLang="ru-RU" sz="2133" dirty="0">
                <a:latin typeface="Times New Roman" pitchFamily="18" charset="0"/>
                <a:cs typeface="Times New Roman" pitchFamily="18" charset="0"/>
              </a:rPr>
              <a:t>амортизации (срока полезного использования, ликвидационной стоимости и способа начисления</a:t>
            </a:r>
            <a:r>
              <a:rPr lang="en-US" altLang="ru-RU" sz="2133" dirty="0">
                <a:latin typeface="Times New Roman" pitchFamily="18" charset="0"/>
                <a:cs typeface="Times New Roman" pitchFamily="18" charset="0"/>
              </a:rPr>
              <a:t> </a:t>
            </a:r>
            <a:r>
              <a:rPr lang="ru-RU" altLang="ru-RU" sz="2133" dirty="0">
                <a:latin typeface="Times New Roman" pitchFamily="18" charset="0"/>
                <a:cs typeface="Times New Roman" pitchFamily="18" charset="0"/>
              </a:rPr>
              <a:t>амортизации) проводится в конце каждого отчетного года, а также при наступлении обстоятельств,</a:t>
            </a:r>
            <a:r>
              <a:rPr lang="en-US" altLang="ru-RU" sz="2133" dirty="0">
                <a:latin typeface="Times New Roman" pitchFamily="18" charset="0"/>
                <a:cs typeface="Times New Roman" pitchFamily="18" charset="0"/>
              </a:rPr>
              <a:t> </a:t>
            </a:r>
            <a:r>
              <a:rPr lang="ru-RU" altLang="ru-RU" sz="2133" dirty="0">
                <a:latin typeface="Times New Roman" pitchFamily="18" charset="0"/>
                <a:cs typeface="Times New Roman" pitchFamily="18" charset="0"/>
              </a:rPr>
              <a:t>свидетельствующих о возможном изменении элементов амортизации.</a:t>
            </a:r>
          </a:p>
        </p:txBody>
      </p:sp>
    </p:spTree>
    <p:extLst>
      <p:ext uri="{BB962C8B-B14F-4D97-AF65-F5344CB8AC3E}">
        <p14:creationId xmlns:p14="http://schemas.microsoft.com/office/powerpoint/2010/main" val="289755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01456" y="398352"/>
            <a:ext cx="10191923" cy="574772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Как проверяют элементы амортизации в бухгалтерском учете</a:t>
            </a:r>
            <a:endPar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процессе проверки комиссия анализирует физические параметры текущего и планируемого использования объектов ОС и иные данные (модель распределения будущих экономических выгод, ожидаемые доходы от выбытия и т.д.) и сравнивает их с теми данными, которые учитывались для </a:t>
            </a:r>
            <a:r>
              <a:rPr kumimoji="0" lang="ru-RU" sz="20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установления элементов амортизации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при признании объектов либо при предыдущем пересмотре:</a:t>
            </a:r>
          </a:p>
          <a:p>
            <a:pPr marL="457178" marR="0" lvl="0" indent="-457178" algn="just" defTabSz="914400" rtl="0" eaLnBrk="1" fontAlgn="auto" latinLnBrk="0" hangingPunct="1">
              <a:lnSpc>
                <a:spcPct val="100000"/>
              </a:lnSpc>
              <a:spcBef>
                <a:spcPts val="1467"/>
              </a:spcBef>
              <a:spcAft>
                <a:spcPts val="0"/>
              </a:spcAft>
              <a:buClrTx/>
              <a:buSzTx/>
              <a:buFont typeface="+mj-lt"/>
              <a:buAutoNum type="arabicParenR"/>
              <a:tabLst>
                <a:tab pos="457178" algn="l"/>
              </a:tabLst>
              <a:defRPr/>
            </a:pPr>
            <a:r>
              <a:rPr kumimoji="0" lang="ru-RU" sz="20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для проверки срока полезного использования (СПИ)</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проанализируйте (</a:t>
            </a:r>
            <a:r>
              <a:rPr kumimoji="0" lang="ru-RU" sz="20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 8</a:t>
            </a: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Толкования Р91 "Изменение срока полезного использования основных средств в течение эксплуатации"):</a:t>
            </a:r>
          </a:p>
          <a:p>
            <a:pPr marL="990550" marR="0" lvl="1" indent="-380981"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914354" algn="l"/>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режим и условия эксплуатации ОС;</a:t>
            </a:r>
          </a:p>
          <a:p>
            <a:pPr marL="990550" marR="0" lvl="1" indent="-380981"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914354" algn="l"/>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физический и моральный износ;</a:t>
            </a:r>
          </a:p>
          <a:p>
            <a:pPr marL="990550" marR="0" lvl="1" indent="-380981"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914354" algn="l"/>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нормативные и другие ограничения эксплуатации ОС;</a:t>
            </a:r>
          </a:p>
          <a:p>
            <a:pPr marL="990550" marR="0" lvl="1" indent="-380981"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914354" algn="l"/>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планы по замене, модернизации, реконструкции ОС;</a:t>
            </a:r>
          </a:p>
          <a:p>
            <a:pPr marL="990550" marR="0" lvl="1" indent="-380981"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914354" algn="l"/>
              </a:tabLst>
              <a:defRPr/>
            </a:pPr>
            <a:r>
              <a:rPr kumimoji="0" lang="ru-RU" sz="20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другие актуальные параметры использования ОС, оказывающие влияние на СПИ.</a:t>
            </a:r>
          </a:p>
        </p:txBody>
      </p:sp>
    </p:spTree>
    <p:extLst>
      <p:ext uri="{BB962C8B-B14F-4D97-AF65-F5344CB8AC3E}">
        <p14:creationId xmlns:p14="http://schemas.microsoft.com/office/powerpoint/2010/main" val="161188120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335360" y="452671"/>
            <a:ext cx="9793088" cy="3993401"/>
          </a:xfrm>
          <a:prstGeom prst="rect">
            <a:avLst/>
          </a:prstGeom>
        </p:spPr>
        <p:txBody>
          <a:bodyPr wrap="square">
            <a:spAutoFit/>
          </a:bodyPr>
          <a:lstStyle/>
          <a:p>
            <a:pPr marL="457178"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полученная в результате анализа информация свидетельствует о </a:t>
            </a: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существенном изменении</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условий использования ОС по сравнению с теми, на основании которых был ранее установлен СПИ, то </a:t>
            </a: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скорректируйте СПИ по таким объектам</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При этом СПИ может измениться как в сторону увеличения, так и в сторону уменьшения.</a:t>
            </a:r>
          </a:p>
          <a:p>
            <a:pPr marL="457178"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же параметры использования ОС не изменились или изменились незначительно, то СПИ менять не нужно;</a:t>
            </a:r>
          </a:p>
          <a:p>
            <a:pPr marL="0" marR="0" lvl="0" indent="0" algn="just" defTabSz="914400" rtl="0" eaLnBrk="1" fontAlgn="auto" latinLnBrk="0" hangingPunct="1">
              <a:lnSpc>
                <a:spcPct val="100000"/>
              </a:lnSpc>
              <a:spcBef>
                <a:spcPts val="1467"/>
              </a:spcBef>
              <a:spcAft>
                <a:spcPts val="0"/>
              </a:spcAft>
              <a:buClrTx/>
              <a:buSzTx/>
              <a:buFontTx/>
              <a:buNone/>
              <a:tabLst>
                <a:tab pos="457178" algn="l"/>
              </a:tabLst>
              <a:defRPr/>
            </a:pP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2) для проверки ликвидационной стоимости</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определите актуальную сумму, которую ожидаете получить от выбытия объекта ОС.</a:t>
            </a:r>
          </a:p>
          <a:p>
            <a:pPr marL="457178"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предыдущая ликвидационная стоимость объекта ОС </a:t>
            </a: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существенно отличается</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от текущей величины, скорректируйте ее в большую или меньшую сторону. Если сумма ожидаемых поступлений от выбытия ОС изменилась незначительно или не изменилась вовсе, то ликвидационную стоимость не меняйте;</a:t>
            </a:r>
          </a:p>
        </p:txBody>
      </p:sp>
      <p:sp>
        <p:nvSpPr>
          <p:cNvPr id="3" name="Прямоугольник 2"/>
          <p:cNvSpPr/>
          <p:nvPr/>
        </p:nvSpPr>
        <p:spPr>
          <a:xfrm>
            <a:off x="335360" y="4687652"/>
            <a:ext cx="10081120" cy="1200329"/>
          </a:xfrm>
          <a:prstGeom prst="rect">
            <a:avLst/>
          </a:prstGeom>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tab pos="457178" algn="l"/>
              </a:tabLst>
              <a:defRPr/>
            </a:pP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3) для проверки способа начисления амортизации</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проанализируйте актуальную схему распределения во времени ожидаемых к получению </a:t>
            </a:r>
            <a:r>
              <a:rPr kumimoji="0" lang="ru-RU" sz="18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экономических выгод</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от использования </a:t>
            </a:r>
            <a:r>
              <a:rPr kumimoji="0" lang="ru-RU" sz="18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группы</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 (</a:t>
            </a:r>
            <a:r>
              <a:rPr kumimoji="0" lang="ru-RU" sz="18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 34</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8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сообщение</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p:txBody>
      </p:sp>
    </p:spTree>
    <p:extLst>
      <p:ext uri="{BB962C8B-B14F-4D97-AF65-F5344CB8AC3E}">
        <p14:creationId xmlns:p14="http://schemas.microsoft.com/office/powerpoint/2010/main" val="394596012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520227" y="664697"/>
            <a:ext cx="9505056" cy="5124480"/>
          </a:xfrm>
          <a:prstGeom prst="rect">
            <a:avLst/>
          </a:prstGeom>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такое распределение существенно изменилось, то и способ начисления амортизации по такой группе ОС нужно изменить. Если же ваши ожидания не изменились или изменились незначительно, продолжайте начислять амортизацию, используя ранее установленный способ.</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Итоги проверки элементов амортизации</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оформите документально. Это может быть протокол заседания комиссии, составленный в произвольной форме. По тем объектам ОС, по которым принято решение об изменении их элементов амортизации, укажите:</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ранее установленные элементы амортизации;</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новые (измененные) элементы амортизации;</a:t>
            </a:r>
          </a:p>
          <a:p>
            <a:pPr marL="457178" marR="0" lvl="0" indent="-457178"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78" algn="l"/>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причины изменений.</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Документ подписывают все члены комиссии и утверждает руководитель организации.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Конкретный порядок проверки каждого элемента амортизации, а также уровень и иные критерии существенности, соответствие которым влечет за собой изменение элементов амортизации, </a:t>
            </a:r>
            <a:r>
              <a:rPr kumimoji="0" lang="ru-RU" sz="1800"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установите</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 учетной политике организации.</a:t>
            </a:r>
          </a:p>
        </p:txBody>
      </p:sp>
      <p:sp>
        <p:nvSpPr>
          <p:cNvPr id="3" name="TextBox 2"/>
          <p:cNvSpPr txBox="1"/>
          <p:nvPr/>
        </p:nvSpPr>
        <p:spPr>
          <a:xfrm>
            <a:off x="10512492" y="4485119"/>
            <a:ext cx="672075" cy="461665"/>
          </a:xfrm>
          <a:prstGeom prst="rect">
            <a:avLst/>
          </a:prstGeom>
          <a:solidFill>
            <a:schemeClr val="accent2">
              <a:lumMod val="20000"/>
              <a:lumOff val="80000"/>
            </a:schemeClr>
          </a:solidFill>
          <a:ln>
            <a:solidFill>
              <a:srgbClr val="FF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УП</a:t>
            </a:r>
          </a:p>
        </p:txBody>
      </p:sp>
    </p:spTree>
    <p:extLst>
      <p:ext uri="{BB962C8B-B14F-4D97-AF65-F5344CB8AC3E}">
        <p14:creationId xmlns:p14="http://schemas.microsoft.com/office/powerpoint/2010/main" val="232342433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446358" y="131943"/>
            <a:ext cx="10664339" cy="6594113"/>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бухгалтерском учете элементы амортизации считаются оценочными значениями. Их изменения возникают в результате появления новой информации и не являются исправлением ошибок. Поэтому такие изменения отражайте в бухгалтерском учете как изменения оценочных значений - перспективно. Ранее начисленную амортизацию не пересчитывайте (п. 37 ФСБУ 6/2020, п. п. 2, 3, 4 ПБУ 21/2008).</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Начислять амортизацию с применением новых элементов начинайте (п. 4 ПБУ 21/2008, </a:t>
            </a:r>
            <a:r>
              <a:rPr kumimoji="0" lang="ru-RU" sz="1800"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7.1 ПБУ 1/2008 "Учетная политика организации", п. 38 МСФО (IAS) 8 "Учетная политика, изменения в бухгалтерских оценках и ошибки"):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 1 января следующего отчетного года, если вы изменили элементы амортизации по результатам обязательной ежегодной проверки;</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 даты принятия решения об изменении элементов амортизации, если такое изменение вызвано получением новой информации в течение года. Если вы начисляете амортизацию с 1-го числа месяца, следующего за месяцем признания ОС в бухгалтерском учете, начисление амортизации исходя из новых элементов амортизации начните с 1-го числа месяца, следующего за месяцем принятия соответствующего решения.</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Помните, если по какому-либо объекту ОС начисление амортизации было приостановлено, а в результате проверки его ликвидационная стоимость стала меньше балансовой стоимости, то начисление амортизации нужно возобновить (п. 30 ФСБУ 6/2020, Информационное сообщение Минфина России от 03.11.2020 N ИС-учет-29).</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После изменения срока полезного использования ОС и (или) других элементов амортизации рассчитывайте амортизацию в обычном порядке, но с применением новых параметров.</a:t>
            </a:r>
          </a:p>
        </p:txBody>
      </p:sp>
    </p:spTree>
    <p:extLst>
      <p:ext uri="{BB962C8B-B14F-4D97-AF65-F5344CB8AC3E}">
        <p14:creationId xmlns:p14="http://schemas.microsoft.com/office/powerpoint/2010/main" val="31040634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539750"/>
            <a:ext cx="11661775" cy="5297488"/>
          </a:xfrm>
          <a:solidFill>
            <a:schemeClr val="bg1"/>
          </a:solidFill>
          <a:ln>
            <a:solidFill>
              <a:schemeClr val="tx1"/>
            </a:solidFill>
            <a:miter lim="800000"/>
            <a:headEnd/>
            <a:tailEnd/>
          </a:ln>
        </p:spPr>
        <p:txBody>
          <a:bodyPr>
            <a:normAutofit/>
          </a:bodyPr>
          <a:lstStyle/>
          <a:p>
            <a:pPr marL="0" indent="0">
              <a:buNone/>
            </a:pPr>
            <a:r>
              <a:rPr lang="ru-RU" altLang="ru-RU" sz="2133" b="1" i="1" dirty="0">
                <a:latin typeface="Times New Roman" pitchFamily="18" charset="0"/>
                <a:cs typeface="Times New Roman" pitchFamily="18" charset="0"/>
              </a:rPr>
              <a:t>С какой периодичностью следует восстанавливать амортизацию объектов основных</a:t>
            </a:r>
          </a:p>
          <a:p>
            <a:pPr marL="0" indent="0">
              <a:buNone/>
            </a:pPr>
            <a:r>
              <a:rPr lang="ru-RU" altLang="ru-RU" sz="2133" b="1" i="1" dirty="0">
                <a:latin typeface="Times New Roman" pitchFamily="18" charset="0"/>
                <a:cs typeface="Times New Roman" pitchFamily="18" charset="0"/>
              </a:rPr>
              <a:t>средств, по которым полностью начислена амортизация?</a:t>
            </a:r>
          </a:p>
          <a:p>
            <a:pPr marL="0" indent="0">
              <a:buNone/>
            </a:pPr>
            <a:r>
              <a:rPr lang="ru-RU" altLang="ru-RU" sz="2133" dirty="0">
                <a:latin typeface="Times New Roman" pitchFamily="18" charset="0"/>
                <a:cs typeface="Times New Roman" pitchFamily="18" charset="0"/>
              </a:rPr>
              <a:t>Ответ. Восстановление амортизации осуществляется только в связи с переходом на ФСБУ 6/2020,</a:t>
            </a:r>
          </a:p>
          <a:p>
            <a:pPr marL="0" indent="0">
              <a:buNone/>
            </a:pPr>
            <a:r>
              <a:rPr lang="ru-RU" altLang="ru-RU" sz="2133" dirty="0">
                <a:latin typeface="Times New Roman" pitchFamily="18" charset="0"/>
                <a:cs typeface="Times New Roman" pitchFamily="18" charset="0"/>
              </a:rPr>
              <a:t>описанном в разделе VI ФСБУ 6/2020.</a:t>
            </a:r>
          </a:p>
          <a:p>
            <a:pPr marL="0" indent="0">
              <a:buNone/>
            </a:pPr>
            <a:r>
              <a:rPr lang="ru-RU" altLang="ru-RU" sz="2133" dirty="0">
                <a:latin typeface="Times New Roman" pitchFamily="18" charset="0"/>
                <a:cs typeface="Times New Roman" pitchFamily="18" charset="0"/>
              </a:rPr>
              <a:t>После перехода на ФСБУ 6/2020 срок полезного использования определяется при признании этого</a:t>
            </a:r>
          </a:p>
          <a:p>
            <a:pPr marL="0" indent="0">
              <a:buNone/>
            </a:pPr>
            <a:r>
              <a:rPr lang="ru-RU" altLang="ru-RU" sz="2133" dirty="0">
                <a:latin typeface="Times New Roman" pitchFamily="18" charset="0"/>
                <a:cs typeface="Times New Roman" pitchFamily="18" charset="0"/>
              </a:rPr>
              <a:t>объекта в бухгалтерском учете и подлежит проверке на соответствие условиям использования</a:t>
            </a:r>
          </a:p>
          <a:p>
            <a:pPr marL="0" indent="0">
              <a:buNone/>
            </a:pPr>
            <a:r>
              <a:rPr lang="ru-RU" altLang="ru-RU" sz="2133" dirty="0">
                <a:latin typeface="Times New Roman" pitchFamily="18" charset="0"/>
                <a:cs typeface="Times New Roman" pitchFamily="18" charset="0"/>
              </a:rPr>
              <a:t>объекта основных средств в соответствии с пунктом 37 ФСБУ 6/2020. Такая проверка проводится</a:t>
            </a:r>
          </a:p>
          <a:p>
            <a:pPr marL="0" indent="0">
              <a:buNone/>
            </a:pPr>
            <a:r>
              <a:rPr lang="ru-RU" altLang="ru-RU" sz="2133" dirty="0">
                <a:latin typeface="Times New Roman" pitchFamily="18" charset="0"/>
                <a:cs typeface="Times New Roman" pitchFamily="18" charset="0"/>
              </a:rPr>
              <a:t>в конце каждого отчетного года, а также при наступлении обстоятельств, свидетельствующих о</a:t>
            </a:r>
          </a:p>
          <a:p>
            <a:pPr marL="0" indent="0">
              <a:buNone/>
            </a:pPr>
            <a:r>
              <a:rPr lang="ru-RU" altLang="ru-RU" sz="2133" dirty="0">
                <a:latin typeface="Times New Roman" pitchFamily="18" charset="0"/>
                <a:cs typeface="Times New Roman" pitchFamily="18" charset="0"/>
              </a:rPr>
              <a:t>возможном изменении срока полезного использования. Уточнение срока полезного использования</a:t>
            </a:r>
          </a:p>
          <a:p>
            <a:pPr marL="0" indent="0">
              <a:buNone/>
            </a:pPr>
            <a:r>
              <a:rPr lang="ru-RU" altLang="ru-RU" sz="2133" dirty="0">
                <a:latin typeface="Times New Roman" pitchFamily="18" charset="0"/>
                <a:cs typeface="Times New Roman" pitchFamily="18" charset="0"/>
              </a:rPr>
              <a:t>отражается перспективно, следовательно, величина накопленной амортизации изменению не</a:t>
            </a:r>
          </a:p>
          <a:p>
            <a:pPr marL="0" indent="0">
              <a:buNone/>
            </a:pPr>
            <a:r>
              <a:rPr lang="ru-RU" altLang="ru-RU" sz="2133" dirty="0">
                <a:latin typeface="Times New Roman" pitchFamily="18" charset="0"/>
                <a:cs typeface="Times New Roman" pitchFamily="18" charset="0"/>
              </a:rPr>
              <a:t>подлежит, при этом остаточная стоимость объекта основных средств амортизируется на</a:t>
            </a:r>
          </a:p>
          <a:p>
            <a:pPr marL="0" indent="0">
              <a:buNone/>
            </a:pPr>
            <a:r>
              <a:rPr lang="ru-RU" altLang="ru-RU" sz="2133" dirty="0">
                <a:latin typeface="Times New Roman" pitchFamily="18" charset="0"/>
                <a:cs typeface="Times New Roman" pitchFamily="18" charset="0"/>
              </a:rPr>
              <a:t>оставшийся срок полезного использования.</a:t>
            </a:r>
          </a:p>
        </p:txBody>
      </p:sp>
    </p:spTree>
    <p:extLst>
      <p:ext uri="{BB962C8B-B14F-4D97-AF65-F5344CB8AC3E}">
        <p14:creationId xmlns:p14="http://schemas.microsoft.com/office/powerpoint/2010/main" val="3061115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82550"/>
            <a:ext cx="11858625" cy="6692900"/>
          </a:xfrm>
          <a:solidFill>
            <a:schemeClr val="bg1"/>
          </a:solidFill>
          <a:ln>
            <a:solidFill>
              <a:schemeClr val="tx1"/>
            </a:solidFill>
            <a:miter lim="800000"/>
            <a:headEnd/>
            <a:tailEnd/>
          </a:ln>
        </p:spPr>
        <p:txBody>
          <a:bodyPr>
            <a:normAutofit lnSpcReduction="10000"/>
          </a:bodyPr>
          <a:lstStyle/>
          <a:p>
            <a:pPr marL="0" indent="0" algn="ctr">
              <a:buNone/>
            </a:pPr>
            <a:r>
              <a:rPr lang="ru-RU" sz="1867" b="1" u="sng" dirty="0">
                <a:latin typeface="Times New Roman" panose="02020603050405020304" pitchFamily="18" charset="0"/>
              </a:rPr>
              <a:t>Пример</a:t>
            </a:r>
          </a:p>
          <a:p>
            <a:pPr marL="0" indent="0">
              <a:buNone/>
            </a:pPr>
            <a:r>
              <a:rPr lang="ru-RU" sz="1867" dirty="0">
                <a:latin typeface="Times New Roman" panose="02020603050405020304" pitchFamily="18" charset="0"/>
              </a:rPr>
              <a:t>Организация ООО "ТФ-Мега" приобрела 20.07.2017 легковой автомобиль для деловых поездок директора стоимостью 4 248 000,00 руб. (в т. ч. НДС 18 % – 648 000,00 руб.).</a:t>
            </a:r>
          </a:p>
          <a:p>
            <a:pPr marL="0" indent="0">
              <a:buNone/>
            </a:pPr>
            <a:r>
              <a:rPr lang="ru-RU" sz="1867" dirty="0">
                <a:latin typeface="Times New Roman" panose="02020603050405020304" pitchFamily="18" charset="0"/>
              </a:rPr>
              <a:t>Данные по основному средству:</a:t>
            </a:r>
          </a:p>
          <a:p>
            <a:r>
              <a:rPr lang="ru-RU" sz="1867" dirty="0">
                <a:latin typeface="Times New Roman" panose="02020603050405020304" pitchFamily="18" charset="0"/>
              </a:rPr>
              <a:t>введено в эксплуатацию – 24.07.2017;</a:t>
            </a:r>
          </a:p>
          <a:p>
            <a:r>
              <a:rPr lang="ru-RU" sz="1867" dirty="0">
                <a:latin typeface="Times New Roman" panose="02020603050405020304" pitchFamily="18" charset="0"/>
              </a:rPr>
              <a:t>первоначальная стоимость (ПС) – 3 600 000,00 руб.;</a:t>
            </a:r>
          </a:p>
          <a:p>
            <a:r>
              <a:rPr lang="ru-RU" sz="1867" dirty="0">
                <a:latin typeface="Times New Roman" panose="02020603050405020304" pitchFamily="18" charset="0"/>
              </a:rPr>
              <a:t>амортизация в бухгалтерском и налоговом учете начисляется линейным способом;</a:t>
            </a:r>
          </a:p>
          <a:p>
            <a:r>
              <a:rPr lang="ru-RU" sz="1867" dirty="0">
                <a:latin typeface="Times New Roman" panose="02020603050405020304" pitchFamily="18" charset="0"/>
              </a:rPr>
              <a:t>ОС учитываются по первоначальной стоимости;</a:t>
            </a:r>
          </a:p>
          <a:p>
            <a:r>
              <a:rPr lang="ru-RU" sz="1867" dirty="0">
                <a:latin typeface="Times New Roman" panose="02020603050405020304" pitchFamily="18" charset="0"/>
              </a:rPr>
              <a:t>срок полезного использования (СПИ), установленный при вводе в эксплуатацию в бухгалтерском и налоговом учете, – 60 месяцев;</a:t>
            </a:r>
          </a:p>
          <a:p>
            <a:r>
              <a:rPr lang="ru-RU" sz="1867" dirty="0">
                <a:latin typeface="Times New Roman" panose="02020603050405020304" pitchFamily="18" charset="0"/>
              </a:rPr>
              <a:t>амортизационная премия не применяется;</a:t>
            </a:r>
          </a:p>
          <a:p>
            <a:r>
              <a:rPr lang="ru-RU" sz="1867" dirty="0">
                <a:latin typeface="Times New Roman" panose="02020603050405020304" pitchFamily="18" charset="0"/>
              </a:rPr>
              <a:t>элементы амортизации при переходе на ФСБУ 6/2020 не менялись.</a:t>
            </a:r>
          </a:p>
          <a:p>
            <a:pPr marL="0" indent="0">
              <a:buNone/>
            </a:pPr>
            <a:r>
              <a:rPr lang="ru-RU" sz="1867" dirty="0">
                <a:latin typeface="Times New Roman" panose="02020603050405020304" pitchFamily="18" charset="0"/>
              </a:rPr>
              <a:t>Приказом от 09.06.2022 по решению руководителя организации срок полезного использования автомобиля продлен на 9 месяцев, также установлена ликвидационная стоимость автомобиля:</a:t>
            </a:r>
          </a:p>
          <a:p>
            <a:r>
              <a:rPr lang="ru-RU" sz="1867" dirty="0">
                <a:latin typeface="Times New Roman" panose="02020603050405020304" pitchFamily="18" charset="0"/>
              </a:rPr>
              <a:t>новый срок полезного использования (НСПИ) – 69 месяцев;</a:t>
            </a:r>
          </a:p>
          <a:p>
            <a:r>
              <a:rPr lang="ru-RU" sz="1867" dirty="0">
                <a:latin typeface="Times New Roman" panose="02020603050405020304" pitchFamily="18" charset="0"/>
              </a:rPr>
              <a:t>оставшийся срок полезного использования (ОСПИ) – 10 месяцев;</a:t>
            </a:r>
          </a:p>
          <a:p>
            <a:r>
              <a:rPr lang="ru-RU" sz="1867" dirty="0">
                <a:latin typeface="Times New Roman" panose="02020603050405020304" pitchFamily="18" charset="0"/>
              </a:rPr>
              <a:t>ликвидационная стоимость (ЛС) – 10 000,00 руб.</a:t>
            </a:r>
          </a:p>
          <a:p>
            <a:pPr marL="0" indent="0">
              <a:buNone/>
            </a:pPr>
            <a:r>
              <a:rPr lang="ru-RU" sz="1867" dirty="0">
                <a:latin typeface="Times New Roman" panose="02020603050405020304" pitchFamily="18" charset="0"/>
              </a:rPr>
              <a:t>ООО "ТФ-Мега" использует общую систему налогообложения (ОСН), применяет метод начисления и ПБУ 18/02 (</a:t>
            </a:r>
            <a:r>
              <a:rPr lang="ru-RU" sz="1867" dirty="0" err="1">
                <a:latin typeface="Times New Roman" panose="02020603050405020304" pitchFamily="18" charset="0"/>
              </a:rPr>
              <a:t>баласовый</a:t>
            </a:r>
            <a:r>
              <a:rPr lang="ru-RU" sz="1867" dirty="0">
                <a:latin typeface="Times New Roman" panose="02020603050405020304" pitchFamily="18" charset="0"/>
              </a:rPr>
              <a:t> метод).</a:t>
            </a: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506048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1" name="Таблица 10">
            <a:extLst>
              <a:ext uri="{FF2B5EF4-FFF2-40B4-BE49-F238E27FC236}">
                <a16:creationId xmlns:a16="http://schemas.microsoft.com/office/drawing/2014/main" id="{BE42CFA9-E40C-8F7A-6734-624E51E534B1}"/>
              </a:ext>
            </a:extLst>
          </p:cNvPr>
          <p:cNvGraphicFramePr>
            <a:graphicFrameLocks noGrp="1"/>
          </p:cNvGraphicFramePr>
          <p:nvPr/>
        </p:nvGraphicFramePr>
        <p:xfrm>
          <a:off x="395468" y="152400"/>
          <a:ext cx="11401064" cy="6626153"/>
        </p:xfrm>
        <a:graphic>
          <a:graphicData uri="http://schemas.openxmlformats.org/drawingml/2006/table">
            <a:tbl>
              <a:tblPr firstRow="1" firstCol="1" bandRow="1">
                <a:tableStyleId>{5C22544A-7EE6-4342-B048-85BDC9FD1C3A}</a:tableStyleId>
              </a:tblPr>
              <a:tblGrid>
                <a:gridCol w="701795">
                  <a:extLst>
                    <a:ext uri="{9D8B030D-6E8A-4147-A177-3AD203B41FA5}">
                      <a16:colId xmlns:a16="http://schemas.microsoft.com/office/drawing/2014/main" val="3927519084"/>
                    </a:ext>
                  </a:extLst>
                </a:gridCol>
                <a:gridCol w="1034221">
                  <a:extLst>
                    <a:ext uri="{9D8B030D-6E8A-4147-A177-3AD203B41FA5}">
                      <a16:colId xmlns:a16="http://schemas.microsoft.com/office/drawing/2014/main" val="2593091842"/>
                    </a:ext>
                  </a:extLst>
                </a:gridCol>
                <a:gridCol w="2539383">
                  <a:extLst>
                    <a:ext uri="{9D8B030D-6E8A-4147-A177-3AD203B41FA5}">
                      <a16:colId xmlns:a16="http://schemas.microsoft.com/office/drawing/2014/main" val="211386567"/>
                    </a:ext>
                  </a:extLst>
                </a:gridCol>
                <a:gridCol w="797210">
                  <a:extLst>
                    <a:ext uri="{9D8B030D-6E8A-4147-A177-3AD203B41FA5}">
                      <a16:colId xmlns:a16="http://schemas.microsoft.com/office/drawing/2014/main" val="489952906"/>
                    </a:ext>
                  </a:extLst>
                </a:gridCol>
                <a:gridCol w="972661">
                  <a:extLst>
                    <a:ext uri="{9D8B030D-6E8A-4147-A177-3AD203B41FA5}">
                      <a16:colId xmlns:a16="http://schemas.microsoft.com/office/drawing/2014/main" val="1058496663"/>
                    </a:ext>
                  </a:extLst>
                </a:gridCol>
                <a:gridCol w="1132719">
                  <a:extLst>
                    <a:ext uri="{9D8B030D-6E8A-4147-A177-3AD203B41FA5}">
                      <a16:colId xmlns:a16="http://schemas.microsoft.com/office/drawing/2014/main" val="4185475170"/>
                    </a:ext>
                  </a:extLst>
                </a:gridCol>
                <a:gridCol w="2797942">
                  <a:extLst>
                    <a:ext uri="{9D8B030D-6E8A-4147-A177-3AD203B41FA5}">
                      <a16:colId xmlns:a16="http://schemas.microsoft.com/office/drawing/2014/main" val="3566939733"/>
                    </a:ext>
                  </a:extLst>
                </a:gridCol>
                <a:gridCol w="1425133">
                  <a:extLst>
                    <a:ext uri="{9D8B030D-6E8A-4147-A177-3AD203B41FA5}">
                      <a16:colId xmlns:a16="http://schemas.microsoft.com/office/drawing/2014/main" val="4134070718"/>
                    </a:ext>
                  </a:extLst>
                </a:gridCol>
              </a:tblGrid>
              <a:tr h="359877">
                <a:tc>
                  <a:txBody>
                    <a:bodyPr/>
                    <a:lstStyle/>
                    <a:p>
                      <a:pPr algn="l">
                        <a:lnSpc>
                          <a:spcPct val="115000"/>
                        </a:lnSpc>
                      </a:pPr>
                      <a:r>
                        <a:rPr lang="ru-RU" sz="1050" dirty="0">
                          <a:effectLst/>
                        </a:rPr>
                        <a:t>№</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a:effectLst/>
                        </a:rPr>
                        <a:t>Дата</a:t>
                      </a:r>
                      <a:endParaRPr lang="ru-RU" sz="105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dirty="0">
                          <a:effectLst/>
                        </a:rPr>
                        <a:t>Операция</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a:effectLst/>
                        </a:rPr>
                        <a:t>Дт</a:t>
                      </a:r>
                      <a:endParaRPr lang="ru-RU" sz="105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dirty="0" err="1">
                          <a:effectLst/>
                        </a:rPr>
                        <a:t>Кт</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dirty="0">
                          <a:effectLst/>
                        </a:rPr>
                        <a:t>Сумма</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dirty="0">
                          <a:effectLst/>
                        </a:rPr>
                        <a:t>Документ 1С</a:t>
                      </a:r>
                    </a:p>
                    <a:p>
                      <a:pPr algn="l">
                        <a:lnSpc>
                          <a:spcPct val="115000"/>
                        </a:lnSpc>
                      </a:pPr>
                      <a:r>
                        <a:rPr lang="ru-RU" sz="1050" dirty="0">
                          <a:effectLst/>
                        </a:rPr>
                        <a:t> Создать на основании</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nchor="ctr"/>
                </a:tc>
                <a:tc>
                  <a:txBody>
                    <a:bodyPr/>
                    <a:lstStyle/>
                    <a:p>
                      <a:pPr algn="l">
                        <a:lnSpc>
                          <a:spcPct val="115000"/>
                        </a:lnSpc>
                      </a:pPr>
                      <a:r>
                        <a:rPr lang="ru-RU" sz="1050">
                          <a:effectLst/>
                        </a:rPr>
                        <a:t>Пакет документов</a:t>
                      </a:r>
                    </a:p>
                    <a:p>
                      <a:pPr algn="l">
                        <a:lnSpc>
                          <a:spcPct val="115000"/>
                        </a:lnSpc>
                      </a:pPr>
                      <a:r>
                        <a:rPr lang="ru-RU" sz="1050">
                          <a:effectLst/>
                        </a:rPr>
                        <a:t> Входящий  Исходящий</a:t>
                      </a:r>
                      <a:br>
                        <a:rPr lang="ru-RU" sz="1050">
                          <a:effectLst/>
                        </a:rPr>
                      </a:br>
                      <a:r>
                        <a:rPr lang="ru-RU" sz="1050">
                          <a:effectLst/>
                        </a:rPr>
                        <a:t> Внутренний</a:t>
                      </a:r>
                      <a:endParaRPr lang="ru-RU" sz="1050">
                        <a:effectLst/>
                        <a:latin typeface="Times New Roman" panose="02020603050405020304" pitchFamily="18" charset="0"/>
                        <a:ea typeface="Times New Roman" panose="02020603050405020304" pitchFamily="18" charset="0"/>
                      </a:endParaRPr>
                    </a:p>
                  </a:txBody>
                  <a:tcPr marL="16395" marR="16395" marT="10930" marB="16395" anchor="ctr"/>
                </a:tc>
                <a:extLst>
                  <a:ext uri="{0D108BD9-81ED-4DB2-BD59-A6C34878D82A}">
                    <a16:rowId xmlns:a16="http://schemas.microsoft.com/office/drawing/2014/main" val="1438828562"/>
                  </a:ext>
                </a:extLst>
              </a:tr>
              <a:tr h="100297">
                <a:tc>
                  <a:txBody>
                    <a:bodyPr/>
                    <a:lstStyle/>
                    <a:p>
                      <a:pPr algn="l">
                        <a:lnSpc>
                          <a:spcPct val="115000"/>
                        </a:lnSpc>
                      </a:pPr>
                      <a:r>
                        <a:rPr lang="ru-RU" sz="1050">
                          <a:effectLst/>
                        </a:rPr>
                        <a:t>1</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gridSpan="7">
                  <a:txBody>
                    <a:bodyPr/>
                    <a:lstStyle/>
                    <a:p>
                      <a:pPr algn="l">
                        <a:lnSpc>
                          <a:spcPct val="115000"/>
                        </a:lnSpc>
                      </a:pPr>
                      <a:r>
                        <a:rPr lang="ru-RU" sz="1050" u="sng">
                          <a:effectLst/>
                          <a:hlinkClick r:id="rId2"/>
                        </a:rPr>
                        <a:t>Изменение элементов амортизации ОС</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98077334"/>
                  </a:ext>
                </a:extLst>
              </a:tr>
              <a:tr h="181621">
                <a:tc>
                  <a:txBody>
                    <a:bodyPr/>
                    <a:lstStyle/>
                    <a:p>
                      <a:pPr algn="l">
                        <a:lnSpc>
                          <a:spcPct val="115000"/>
                        </a:lnSpc>
                      </a:pPr>
                      <a:r>
                        <a:rPr lang="ru-RU" sz="1050">
                          <a:effectLst/>
                        </a:rPr>
                        <a:t>1.1</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09.06.2022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Изменены элементы амортизации объекта ОС (СПИ, ликвидационная стоимость)</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dirty="0">
                          <a:effectLst/>
                          <a:hlinkClick r:id="rId3"/>
                        </a:rPr>
                        <a:t>Изменение элементов амортизации ОС</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 Бухгалтерская справка</a:t>
                      </a:r>
                      <a:endParaRPr lang="ru-RU" sz="105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1267369436"/>
                  </a:ext>
                </a:extLst>
              </a:tr>
              <a:tr h="100297">
                <a:tc>
                  <a:txBody>
                    <a:bodyPr/>
                    <a:lstStyle/>
                    <a:p>
                      <a:pPr algn="l">
                        <a:lnSpc>
                          <a:spcPct val="115000"/>
                        </a:lnSpc>
                      </a:pPr>
                      <a:r>
                        <a:rPr lang="ru-RU" sz="1050">
                          <a:effectLst/>
                        </a:rPr>
                        <a:t>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gridSpan="7">
                  <a:txBody>
                    <a:bodyPr/>
                    <a:lstStyle/>
                    <a:p>
                      <a:pPr algn="l">
                        <a:lnSpc>
                          <a:spcPct val="115000"/>
                        </a:lnSpc>
                      </a:pPr>
                      <a:r>
                        <a:rPr lang="ru-RU" sz="1050" u="sng">
                          <a:effectLst/>
                          <a:hlinkClick r:id="rId4"/>
                        </a:rPr>
                        <a:t>Начисление амортизации (июнь 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71620338"/>
                  </a:ext>
                </a:extLst>
              </a:tr>
              <a:tr h="184837">
                <a:tc>
                  <a:txBody>
                    <a:bodyPr/>
                    <a:lstStyle/>
                    <a:p>
                      <a:pPr algn="l">
                        <a:lnSpc>
                          <a:spcPct val="115000"/>
                        </a:lnSpc>
                      </a:pPr>
                      <a:r>
                        <a:rPr lang="ru-RU" sz="1050">
                          <a:effectLst/>
                        </a:rPr>
                        <a:t>2.1</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30.06.2022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Начислена амортизация ОС</a:t>
                      </a:r>
                      <a:br>
                        <a:rPr lang="ru-RU" sz="1050" dirty="0">
                          <a:effectLst/>
                        </a:rPr>
                      </a:br>
                      <a:r>
                        <a:rPr lang="ru-RU" sz="1050" u="sng" dirty="0">
                          <a:effectLst/>
                          <a:hlinkClick r:id="rId5"/>
                        </a:rPr>
                        <a:t>Расчет</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26</a:t>
                      </a:r>
                      <a:br>
                        <a:rPr lang="ru-RU" sz="1050">
                          <a:effectLst/>
                        </a:rPr>
                      </a:br>
                      <a:r>
                        <a:rPr lang="ru-RU" sz="1050">
                          <a:effectLst/>
                        </a:rPr>
                        <a:t>БУ</a:t>
                      </a:r>
                      <a:br>
                        <a:rPr lang="ru-RU" sz="1050">
                          <a:effectLst/>
                        </a:rPr>
                      </a:br>
                      <a:r>
                        <a:rPr lang="ru-RU" sz="1050">
                          <a:effectLst/>
                        </a:rPr>
                        <a:t>НУ</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02.01</a:t>
                      </a:r>
                      <a:br>
                        <a:rPr lang="ru-RU" sz="1050" dirty="0">
                          <a:effectLst/>
                        </a:rPr>
                      </a:br>
                      <a:r>
                        <a:rPr lang="ru-RU" sz="1050" dirty="0">
                          <a:effectLst/>
                        </a:rPr>
                        <a:t>БУ</a:t>
                      </a:r>
                      <a:br>
                        <a:rPr lang="ru-RU" sz="1050" dirty="0">
                          <a:effectLst/>
                        </a:rPr>
                      </a:br>
                      <a:r>
                        <a:rPr lang="ru-RU" sz="1050" dirty="0">
                          <a:effectLst/>
                        </a:rPr>
                        <a:t>НУ</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br>
                        <a:rPr lang="ru-RU" sz="1050" dirty="0">
                          <a:effectLst/>
                        </a:rPr>
                      </a:br>
                      <a:r>
                        <a:rPr lang="ru-RU" sz="1050" dirty="0">
                          <a:effectLst/>
                        </a:rPr>
                        <a:t>60 000,00</a:t>
                      </a:r>
                      <a:br>
                        <a:rPr lang="ru-RU" sz="1050" dirty="0">
                          <a:effectLst/>
                        </a:rPr>
                      </a:br>
                      <a:r>
                        <a:rPr lang="ru-RU" sz="1050" dirty="0">
                          <a:effectLst/>
                        </a:rPr>
                        <a:t>60 000,00</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dirty="0">
                          <a:effectLst/>
                          <a:hlinkClick r:id="rId6"/>
                        </a:rPr>
                        <a:t>Регламентная операция "Амортизация и износ основных средств" в составе обработки "Закрытие месяца"</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 Ведомость амортизации ОС</a:t>
                      </a:r>
                      <a:br>
                        <a:rPr lang="ru-RU" sz="1050" dirty="0">
                          <a:effectLst/>
                        </a:rPr>
                      </a:br>
                      <a:r>
                        <a:rPr lang="ru-RU" sz="1050" dirty="0">
                          <a:effectLst/>
                        </a:rPr>
                        <a:t> Справка-расчет "Амортизация"</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2643696890"/>
                  </a:ext>
                </a:extLst>
              </a:tr>
              <a:tr h="100297">
                <a:tc>
                  <a:txBody>
                    <a:bodyPr/>
                    <a:lstStyle/>
                    <a:p>
                      <a:pPr algn="l">
                        <a:lnSpc>
                          <a:spcPct val="115000"/>
                        </a:lnSpc>
                      </a:pPr>
                      <a:r>
                        <a:rPr lang="ru-RU" sz="1050">
                          <a:effectLst/>
                        </a:rPr>
                        <a:t>3</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gridSpan="7">
                  <a:txBody>
                    <a:bodyPr/>
                    <a:lstStyle/>
                    <a:p>
                      <a:pPr algn="l">
                        <a:lnSpc>
                          <a:spcPct val="115000"/>
                        </a:lnSpc>
                      </a:pPr>
                      <a:r>
                        <a:rPr lang="ru-RU" sz="1050" u="sng">
                          <a:effectLst/>
                          <a:hlinkClick r:id="rId7"/>
                        </a:rPr>
                        <a:t>Начисление амортизации и расчет отложенных налогов (июль 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223202250"/>
                  </a:ext>
                </a:extLst>
              </a:tr>
              <a:tr h="689295">
                <a:tc>
                  <a:txBody>
                    <a:bodyPr/>
                    <a:lstStyle/>
                    <a:p>
                      <a:pPr algn="l">
                        <a:lnSpc>
                          <a:spcPct val="115000"/>
                        </a:lnSpc>
                      </a:pPr>
                      <a:r>
                        <a:rPr lang="ru-RU" sz="1050">
                          <a:effectLst/>
                        </a:rPr>
                        <a:t>3.1</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31.07.2022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Начислена амортизация ОС</a:t>
                      </a:r>
                      <a:br>
                        <a:rPr lang="ru-RU" sz="1050">
                          <a:effectLst/>
                        </a:rPr>
                      </a:br>
                      <a:r>
                        <a:rPr lang="ru-RU" sz="1050" u="sng">
                          <a:effectLst/>
                          <a:hlinkClick r:id="rId8"/>
                        </a:rPr>
                        <a:t>Расчет</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26</a:t>
                      </a:r>
                      <a:br>
                        <a:rPr lang="ru-RU" sz="1050">
                          <a:effectLst/>
                        </a:rPr>
                      </a:br>
                      <a:r>
                        <a:rPr lang="ru-RU" sz="1050">
                          <a:effectLst/>
                        </a:rPr>
                        <a:t>БУ</a:t>
                      </a:r>
                      <a:br>
                        <a:rPr lang="ru-RU" sz="1050">
                          <a:effectLst/>
                        </a:rPr>
                      </a:br>
                      <a:r>
                        <a:rPr lang="ru-RU" sz="1050">
                          <a:effectLst/>
                        </a:rPr>
                        <a:t>НУ</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02.01</a:t>
                      </a:r>
                      <a:br>
                        <a:rPr lang="ru-RU" sz="1050">
                          <a:effectLst/>
                        </a:rPr>
                      </a:br>
                      <a:r>
                        <a:rPr lang="ru-RU" sz="1050">
                          <a:effectLst/>
                        </a:rPr>
                        <a:t>БУ</a:t>
                      </a:r>
                      <a:br>
                        <a:rPr lang="ru-RU" sz="1050">
                          <a:effectLst/>
                        </a:rPr>
                      </a:br>
                      <a:r>
                        <a:rPr lang="ru-RU" sz="1050">
                          <a:effectLst/>
                        </a:rPr>
                        <a:t>НУ</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br>
                        <a:rPr lang="ru-RU" sz="1050">
                          <a:effectLst/>
                        </a:rPr>
                      </a:br>
                      <a:r>
                        <a:rPr lang="ru-RU" sz="1050">
                          <a:effectLst/>
                        </a:rPr>
                        <a:t>5 000,00</a:t>
                      </a:r>
                      <a:br>
                        <a:rPr lang="ru-RU" sz="1050">
                          <a:effectLst/>
                        </a:rPr>
                      </a:br>
                      <a:r>
                        <a:rPr lang="ru-RU" sz="1050">
                          <a:effectLst/>
                        </a:rPr>
                        <a:t>60 000,00</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a:effectLst/>
                          <a:hlinkClick r:id="rId9"/>
                        </a:rPr>
                        <a:t>Регламентная операция "Амортизация и износ основных средств" в составе обработки "Закрытие месяца"</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 Ведомость амортизации ОС</a:t>
                      </a:r>
                      <a:br>
                        <a:rPr lang="ru-RU" sz="1050" dirty="0">
                          <a:effectLst/>
                        </a:rPr>
                      </a:br>
                      <a:r>
                        <a:rPr lang="ru-RU" sz="1050" dirty="0">
                          <a:effectLst/>
                        </a:rPr>
                        <a:t> Справка-расчет "Амортизация"</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2297953289"/>
                  </a:ext>
                </a:extLst>
              </a:tr>
              <a:tr h="452825">
                <a:tc>
                  <a:txBody>
                    <a:bodyPr/>
                    <a:lstStyle/>
                    <a:p>
                      <a:pPr algn="l">
                        <a:lnSpc>
                          <a:spcPct val="115000"/>
                        </a:lnSpc>
                      </a:pPr>
                      <a:r>
                        <a:rPr lang="ru-RU" sz="1050">
                          <a:effectLst/>
                        </a:rPr>
                        <a:t>3.2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31.07.2022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Признано отложенное налоговое обязательство (ОНО) в части разницы в стоимости ОС в БУ и НУ</a:t>
                      </a:r>
                      <a:br>
                        <a:rPr lang="ru-RU" sz="1050" dirty="0">
                          <a:effectLst/>
                        </a:rPr>
                      </a:b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99.02.О</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77</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11 000,00</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dirty="0">
                          <a:effectLst/>
                          <a:hlinkClick r:id="rId10"/>
                        </a:rPr>
                        <a:t>Регламентная операция "Расчет отложенного налога по ПБУ 18" в составе обработки "Закрытие месяца"</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 Справка-расчет "Расход по налогу на прибыль"</a:t>
                      </a:r>
                      <a:endParaRPr lang="ru-RU" sz="105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2478970778"/>
                  </a:ext>
                </a:extLst>
              </a:tr>
              <a:tr h="100297">
                <a:tc>
                  <a:txBody>
                    <a:bodyPr/>
                    <a:lstStyle/>
                    <a:p>
                      <a:pPr algn="l">
                        <a:lnSpc>
                          <a:spcPct val="115000"/>
                        </a:lnSpc>
                      </a:pPr>
                      <a:r>
                        <a:rPr lang="ru-RU" sz="1050">
                          <a:effectLst/>
                        </a:rPr>
                        <a:t>4</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gridSpan="7">
                  <a:txBody>
                    <a:bodyPr/>
                    <a:lstStyle/>
                    <a:p>
                      <a:pPr algn="l">
                        <a:lnSpc>
                          <a:spcPct val="115000"/>
                        </a:lnSpc>
                      </a:pPr>
                      <a:r>
                        <a:rPr lang="ru-RU" sz="1050" u="sng">
                          <a:effectLst/>
                          <a:hlinkClick r:id="rId11"/>
                        </a:rPr>
                        <a:t>Начисление амортизации и расчет отложенных налогов (август 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856091772"/>
                  </a:ext>
                </a:extLst>
              </a:tr>
              <a:tr h="689295">
                <a:tc>
                  <a:txBody>
                    <a:bodyPr/>
                    <a:lstStyle/>
                    <a:p>
                      <a:pPr algn="l">
                        <a:lnSpc>
                          <a:spcPct val="115000"/>
                        </a:lnSpc>
                      </a:pPr>
                      <a:r>
                        <a:rPr lang="ru-RU" sz="1050">
                          <a:effectLst/>
                        </a:rPr>
                        <a:t>4.1</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31.08.2022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Начислена амортизация ОС</a:t>
                      </a:r>
                      <a:br>
                        <a:rPr lang="ru-RU" sz="1050" dirty="0">
                          <a:effectLst/>
                        </a:rPr>
                      </a:b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26</a:t>
                      </a:r>
                      <a:br>
                        <a:rPr lang="ru-RU" sz="1050">
                          <a:effectLst/>
                        </a:rPr>
                      </a:br>
                      <a:r>
                        <a:rPr lang="ru-RU" sz="1050">
                          <a:effectLst/>
                        </a:rPr>
                        <a:t>БУ</a:t>
                      </a:r>
                      <a:br>
                        <a:rPr lang="ru-RU" sz="1050">
                          <a:effectLst/>
                        </a:rPr>
                      </a:br>
                      <a:r>
                        <a:rPr lang="ru-RU" sz="1050">
                          <a:effectLst/>
                        </a:rPr>
                        <a:t>НУ</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02.01</a:t>
                      </a:r>
                      <a:br>
                        <a:rPr lang="ru-RU" sz="1050">
                          <a:effectLst/>
                        </a:rPr>
                      </a:br>
                      <a:r>
                        <a:rPr lang="ru-RU" sz="1050">
                          <a:effectLst/>
                        </a:rPr>
                        <a:t>БУ</a:t>
                      </a:r>
                      <a:br>
                        <a:rPr lang="ru-RU" sz="1050">
                          <a:effectLst/>
                        </a:rPr>
                      </a:br>
                      <a:r>
                        <a:rPr lang="ru-RU" sz="1050">
                          <a:effectLst/>
                        </a:rPr>
                        <a:t>НУ</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br>
                        <a:rPr lang="ru-RU" sz="1050">
                          <a:effectLst/>
                        </a:rPr>
                      </a:br>
                      <a:r>
                        <a:rPr lang="ru-RU" sz="1050">
                          <a:effectLst/>
                        </a:rPr>
                        <a:t>5 000,00</a:t>
                      </a:r>
                      <a:br>
                        <a:rPr lang="ru-RU" sz="1050">
                          <a:effectLst/>
                        </a:rPr>
                      </a:br>
                      <a:r>
                        <a:rPr lang="ru-RU" sz="1050">
                          <a:effectLst/>
                        </a:rPr>
                        <a:t>0,00</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a:effectLst/>
                          <a:hlinkClick r:id="rId12"/>
                        </a:rPr>
                        <a:t>Регламентная операция "Амортизация и износ основных средств" в составе обработки "Закрытие месяца"</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 Ведомость амортизации ОС</a:t>
                      </a:r>
                      <a:br>
                        <a:rPr lang="ru-RU" sz="1050" dirty="0">
                          <a:effectLst/>
                        </a:rPr>
                      </a:br>
                      <a:r>
                        <a:rPr lang="ru-RU" sz="1050" dirty="0">
                          <a:effectLst/>
                        </a:rPr>
                        <a:t>Справка-расчет "Амортизация"</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3823556551"/>
                  </a:ext>
                </a:extLst>
              </a:tr>
              <a:tr h="419369">
                <a:tc>
                  <a:txBody>
                    <a:bodyPr/>
                    <a:lstStyle/>
                    <a:p>
                      <a:pPr algn="l">
                        <a:lnSpc>
                          <a:spcPct val="115000"/>
                        </a:lnSpc>
                      </a:pPr>
                      <a:r>
                        <a:rPr lang="ru-RU" sz="1050">
                          <a:effectLst/>
                        </a:rPr>
                        <a:t>4.2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31.08.2022</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Погашено (уменьшено) отложенное налоговое обязательство (ОНО) в части разницы в стоимости ОС в БУ и НУ</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99.02.О</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77</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dirty="0">
                          <a:effectLst/>
                        </a:rPr>
                        <a:t>-1 000,00</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u="sng" dirty="0">
                          <a:effectLst/>
                          <a:hlinkClick r:id="rId13"/>
                        </a:rPr>
                        <a:t>Регламентная операция "Расчет отложенного налога по ПБУ 18" в составе обработки "Закрытие месяца"</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a:txBody>
                    <a:bodyPr/>
                    <a:lstStyle/>
                    <a:p>
                      <a:pPr algn="l">
                        <a:lnSpc>
                          <a:spcPct val="115000"/>
                        </a:lnSpc>
                      </a:pPr>
                      <a:r>
                        <a:rPr lang="ru-RU" sz="1050">
                          <a:effectLst/>
                        </a:rPr>
                        <a:t> Справка-расчет "Расход по налогу на прибыль"</a:t>
                      </a:r>
                      <a:endParaRPr lang="ru-RU" sz="1050">
                        <a:effectLst/>
                        <a:latin typeface="Times New Roman" panose="02020603050405020304" pitchFamily="18" charset="0"/>
                        <a:ea typeface="Times New Roman" panose="02020603050405020304" pitchFamily="18" charset="0"/>
                      </a:endParaRPr>
                    </a:p>
                  </a:txBody>
                  <a:tcPr marL="16395" marR="16395" marT="10930" marB="16395"/>
                </a:tc>
                <a:extLst>
                  <a:ext uri="{0D108BD9-81ED-4DB2-BD59-A6C34878D82A}">
                    <a16:rowId xmlns:a16="http://schemas.microsoft.com/office/drawing/2014/main" val="1643571323"/>
                  </a:ext>
                </a:extLst>
              </a:tr>
              <a:tr h="755178">
                <a:tc>
                  <a:txBody>
                    <a:bodyPr/>
                    <a:lstStyle/>
                    <a:p>
                      <a:pPr algn="l">
                        <a:lnSpc>
                          <a:spcPct val="115000"/>
                        </a:lnSpc>
                      </a:pPr>
                      <a:r>
                        <a:rPr lang="ru-RU" sz="1050">
                          <a:effectLst/>
                        </a:rPr>
                        <a:t> </a:t>
                      </a:r>
                      <a:endParaRPr lang="ru-RU" sz="1050">
                        <a:effectLst/>
                        <a:latin typeface="Times New Roman" panose="02020603050405020304" pitchFamily="18" charset="0"/>
                        <a:ea typeface="Times New Roman" panose="02020603050405020304" pitchFamily="18" charset="0"/>
                      </a:endParaRPr>
                    </a:p>
                  </a:txBody>
                  <a:tcPr marL="16395" marR="16395" marT="10930" marB="16395"/>
                </a:tc>
                <a:tc gridSpan="7">
                  <a:txBody>
                    <a:bodyPr/>
                    <a:lstStyle/>
                    <a:p>
                      <a:pPr algn="l">
                        <a:lnSpc>
                          <a:spcPct val="115000"/>
                        </a:lnSpc>
                      </a:pPr>
                      <a:r>
                        <a:rPr lang="ru-RU" sz="1050" dirty="0">
                          <a:effectLst/>
                        </a:rPr>
                        <a:t>Аналогичным образом начисляется амортизация за последующие месяцы в течение оставшегося срока полезного использования основного средства, пока его балансовая стоимость не станет равна ликвидационной стоимости.</a:t>
                      </a:r>
                      <a:br>
                        <a:rPr lang="ru-RU" sz="1050" dirty="0">
                          <a:effectLst/>
                        </a:rPr>
                      </a:br>
                      <a:r>
                        <a:rPr lang="ru-RU" sz="1050" dirty="0">
                          <a:effectLst/>
                        </a:rPr>
                        <a:t>В зависимости от изменения разницы между балансовой и налоговой стоимостью основного средства в течение срока использования основного средства признаются (погашаются) отложенные налоговые обязательства (ОНО) и отложенные налоговые активы (ОНА). Уменьшение (погашение) ОНО и ОНА в течение текущего года отражается проводкой с той же корреспонденцией счетов, что и признание, но со знаком "минус" (</a:t>
                      </a:r>
                      <a:r>
                        <a:rPr lang="ru-RU" sz="1050" dirty="0" err="1">
                          <a:effectLst/>
                        </a:rPr>
                        <a:t>сторно</a:t>
                      </a:r>
                      <a:r>
                        <a:rPr lang="ru-RU" sz="1050" dirty="0">
                          <a:effectLst/>
                        </a:rPr>
                        <a:t>), в течение следующих лет обратной проводкой со знаком "плюс". Аналогично увеличение ОНО и ОНА после уменьшения (обратной проводкой со знаком "плюс") отражается в течение текущего года проводкой с той же корреспонденцией счетов, что и уменьшение, но со знаком "минус", в течение следующих лет обычной проводкой со знаком "плюс".</a:t>
                      </a:r>
                      <a:endParaRPr lang="ru-RU" sz="1050" dirty="0">
                        <a:effectLst/>
                        <a:latin typeface="Times New Roman" panose="02020603050405020304" pitchFamily="18" charset="0"/>
                        <a:ea typeface="Times New Roman" panose="02020603050405020304" pitchFamily="18" charset="0"/>
                      </a:endParaRPr>
                    </a:p>
                  </a:txBody>
                  <a:tcPr marL="16395" marR="16395" marT="10930" marB="16395"/>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332026580"/>
                  </a:ext>
                </a:extLst>
              </a:tr>
            </a:tbl>
          </a:graphicData>
        </a:graphic>
      </p:graphicFrame>
      <p:pic>
        <p:nvPicPr>
          <p:cNvPr id="2062" name="Picture 14">
            <a:extLst>
              <a:ext uri="{FF2B5EF4-FFF2-40B4-BE49-F238E27FC236}">
                <a16:creationId xmlns:a16="http://schemas.microsoft.com/office/drawing/2014/main" id="{0EBA90B7-067A-DF19-6703-172BCC1462D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5">
            <a:extLst>
              <a:ext uri="{FF2B5EF4-FFF2-40B4-BE49-F238E27FC236}">
                <a16:creationId xmlns:a16="http://schemas.microsoft.com/office/drawing/2014/main" id="{87F47BED-3587-3D4C-5BE5-17DE5BB867E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a:extLst>
              <a:ext uri="{FF2B5EF4-FFF2-40B4-BE49-F238E27FC236}">
                <a16:creationId xmlns:a16="http://schemas.microsoft.com/office/drawing/2014/main" id="{1FEBF0F9-5DCE-C084-2904-EF2992D8A7F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7">
            <a:extLst>
              <a:ext uri="{FF2B5EF4-FFF2-40B4-BE49-F238E27FC236}">
                <a16:creationId xmlns:a16="http://schemas.microsoft.com/office/drawing/2014/main" id="{EFF2350E-0D9A-5B39-3F8E-3FECFB36A52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a:extLst>
              <a:ext uri="{FF2B5EF4-FFF2-40B4-BE49-F238E27FC236}">
                <a16:creationId xmlns:a16="http://schemas.microsoft.com/office/drawing/2014/main" id="{89CEE713-A1A7-9E08-D243-DAB7F42EF3A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7" name="Picture 19">
            <a:extLst>
              <a:ext uri="{FF2B5EF4-FFF2-40B4-BE49-F238E27FC236}">
                <a16:creationId xmlns:a16="http://schemas.microsoft.com/office/drawing/2014/main" id="{4E4A2952-01E6-8ACB-9302-E33959D2210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8" name="Picture 20">
            <a:extLst>
              <a:ext uri="{FF2B5EF4-FFF2-40B4-BE49-F238E27FC236}">
                <a16:creationId xmlns:a16="http://schemas.microsoft.com/office/drawing/2014/main" id="{FE919DDB-9B38-4CF2-F6FC-3BF757E8845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9" name="Picture 21">
            <a:extLst>
              <a:ext uri="{FF2B5EF4-FFF2-40B4-BE49-F238E27FC236}">
                <a16:creationId xmlns:a16="http://schemas.microsoft.com/office/drawing/2014/main" id="{BC19FE48-7370-2A23-216F-09C3B27471A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0" name="Picture 22">
            <a:extLst>
              <a:ext uri="{FF2B5EF4-FFF2-40B4-BE49-F238E27FC236}">
                <a16:creationId xmlns:a16="http://schemas.microsoft.com/office/drawing/2014/main" id="{16AC383B-4942-DBFF-D838-28579C9E39A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1" name="Picture 23">
            <a:extLst>
              <a:ext uri="{FF2B5EF4-FFF2-40B4-BE49-F238E27FC236}">
                <a16:creationId xmlns:a16="http://schemas.microsoft.com/office/drawing/2014/main" id="{87377293-36D0-03B3-A714-428A071A2E6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2" name="Picture 24">
            <a:extLst>
              <a:ext uri="{FF2B5EF4-FFF2-40B4-BE49-F238E27FC236}">
                <a16:creationId xmlns:a16="http://schemas.microsoft.com/office/drawing/2014/main" id="{BC76E95C-BEB0-A015-1528-5167504460E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3" name="Picture 25">
            <a:extLst>
              <a:ext uri="{FF2B5EF4-FFF2-40B4-BE49-F238E27FC236}">
                <a16:creationId xmlns:a16="http://schemas.microsoft.com/office/drawing/2014/main" id="{1F8D1299-4C5D-6587-57B7-B433A79130D5}"/>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4" name="Picture 26">
            <a:extLst>
              <a:ext uri="{FF2B5EF4-FFF2-40B4-BE49-F238E27FC236}">
                <a16:creationId xmlns:a16="http://schemas.microsoft.com/office/drawing/2014/main" id="{63063552-134B-C54F-DAB9-2C2E3711C06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7" name="Рисунок 26">
            <a:extLst>
              <a:ext uri="{FF2B5EF4-FFF2-40B4-BE49-F238E27FC236}">
                <a16:creationId xmlns:a16="http://schemas.microsoft.com/office/drawing/2014/main" id="{3FAD87C1-8F5C-482B-37E7-6F8110130F98}"/>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86" name="Рисунок 25">
            <a:extLst>
              <a:ext uri="{FF2B5EF4-FFF2-40B4-BE49-F238E27FC236}">
                <a16:creationId xmlns:a16="http://schemas.microsoft.com/office/drawing/2014/main" id="{7D8FCB02-98A0-6ABD-BC57-61379D9BBAA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5" name="Рисунок 24">
            <a:extLst>
              <a:ext uri="{FF2B5EF4-FFF2-40B4-BE49-F238E27FC236}">
                <a16:creationId xmlns:a16="http://schemas.microsoft.com/office/drawing/2014/main" id="{B1191A08-F931-0E27-F1DC-B38F1A1540D6}"/>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4" name="Рисунок 23">
            <a:extLst>
              <a:ext uri="{FF2B5EF4-FFF2-40B4-BE49-F238E27FC236}">
                <a16:creationId xmlns:a16="http://schemas.microsoft.com/office/drawing/2014/main" id="{ECB0A557-E5E5-F539-7911-5B6EA66D0E3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3" name="Рисунок 22">
            <a:extLst>
              <a:ext uri="{FF2B5EF4-FFF2-40B4-BE49-F238E27FC236}">
                <a16:creationId xmlns:a16="http://schemas.microsoft.com/office/drawing/2014/main" id="{0C130AE4-538F-5676-1939-E1FFE393632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2" name="Рисунок 21">
            <a:extLst>
              <a:ext uri="{FF2B5EF4-FFF2-40B4-BE49-F238E27FC236}">
                <a16:creationId xmlns:a16="http://schemas.microsoft.com/office/drawing/2014/main" id="{F4F44C9C-EF74-7764-7EAF-D6152B8EC79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1" name="Рисунок 20">
            <a:extLst>
              <a:ext uri="{FF2B5EF4-FFF2-40B4-BE49-F238E27FC236}">
                <a16:creationId xmlns:a16="http://schemas.microsoft.com/office/drawing/2014/main" id="{863B4C6B-D6A4-CDE9-74A4-8C8EC684916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80" name="Рисунок 19">
            <a:extLst>
              <a:ext uri="{FF2B5EF4-FFF2-40B4-BE49-F238E27FC236}">
                <a16:creationId xmlns:a16="http://schemas.microsoft.com/office/drawing/2014/main" id="{DCFF1F5A-FBBE-1161-84A7-EFB1DB700862}"/>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9" name="Рисунок 18">
            <a:extLst>
              <a:ext uri="{FF2B5EF4-FFF2-40B4-BE49-F238E27FC236}">
                <a16:creationId xmlns:a16="http://schemas.microsoft.com/office/drawing/2014/main" id="{B356EDD7-B940-B792-C050-3BAFE42F240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8" name="Рисунок 17">
            <a:extLst>
              <a:ext uri="{FF2B5EF4-FFF2-40B4-BE49-F238E27FC236}">
                <a16:creationId xmlns:a16="http://schemas.microsoft.com/office/drawing/2014/main" id="{148A0AAA-A891-B49A-0ED6-22B479EC68D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7" name="Рисунок 16">
            <a:extLst>
              <a:ext uri="{FF2B5EF4-FFF2-40B4-BE49-F238E27FC236}">
                <a16:creationId xmlns:a16="http://schemas.microsoft.com/office/drawing/2014/main" id="{72CF3F18-B0BD-33E9-3BD7-6A54A47F47E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6" name="Рисунок 15">
            <a:extLst>
              <a:ext uri="{FF2B5EF4-FFF2-40B4-BE49-F238E27FC236}">
                <a16:creationId xmlns:a16="http://schemas.microsoft.com/office/drawing/2014/main" id="{DD2C5F8C-CCB5-58AC-66C5-CEDD8139E05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75" name="Рисунок 14">
            <a:extLst>
              <a:ext uri="{FF2B5EF4-FFF2-40B4-BE49-F238E27FC236}">
                <a16:creationId xmlns:a16="http://schemas.microsoft.com/office/drawing/2014/main" id="{716A89C7-478A-045B-1B16-43F051D61076}"/>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104" name="Picture 56">
            <a:extLst>
              <a:ext uri="{FF2B5EF4-FFF2-40B4-BE49-F238E27FC236}">
                <a16:creationId xmlns:a16="http://schemas.microsoft.com/office/drawing/2014/main" id="{A9D9C56D-33E3-C837-3C92-20DD68BDCCF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pic>
        <p:nvPicPr>
          <p:cNvPr id="2103" name="Picture 55">
            <a:extLst>
              <a:ext uri="{FF2B5EF4-FFF2-40B4-BE49-F238E27FC236}">
                <a16:creationId xmlns:a16="http://schemas.microsoft.com/office/drawing/2014/main" id="{61063332-C9B4-2E57-18E1-F2D0DA65694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804671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82550"/>
            <a:ext cx="12001500" cy="6692900"/>
          </a:xfrm>
          <a:solidFill>
            <a:schemeClr val="bg1"/>
          </a:solidFill>
          <a:ln>
            <a:solidFill>
              <a:schemeClr val="tx1"/>
            </a:solidFill>
            <a:miter lim="800000"/>
            <a:headEnd/>
            <a:tailEnd/>
          </a:ln>
        </p:spPr>
        <p:txBody>
          <a:bodyPr>
            <a:normAutofit/>
          </a:bodyPr>
          <a:lstStyle/>
          <a:p>
            <a:pPr algn="l"/>
            <a:r>
              <a:rPr lang="ru-RU" sz="1600" b="0" i="1" u="sng" dirty="0">
                <a:solidFill>
                  <a:srgbClr val="000000"/>
                </a:solidFill>
                <a:effectLst/>
                <a:latin typeface="Roboto" panose="02000000000000000000" pitchFamily="2" charset="0"/>
              </a:rPr>
              <a:t>Расчет:</a:t>
            </a:r>
            <a:endParaRPr lang="ru-RU" sz="1600" b="0" i="0" dirty="0">
              <a:solidFill>
                <a:srgbClr val="000000"/>
              </a:solidFill>
              <a:effectLst/>
              <a:latin typeface="Roboto" panose="02000000000000000000" pitchFamily="2" charset="0"/>
            </a:endParaRPr>
          </a:p>
          <a:p>
            <a:pPr algn="l"/>
            <a:r>
              <a:rPr lang="ru-RU" sz="1600" b="0" i="1" dirty="0">
                <a:solidFill>
                  <a:srgbClr val="000000"/>
                </a:solidFill>
                <a:effectLst/>
                <a:latin typeface="Roboto" panose="02000000000000000000" pitchFamily="2" charset="0"/>
              </a:rPr>
              <a:t>До текущего месяца балансовая и налоговая стоимость ОС были равны. Разница возникла в текущем месяце.</a:t>
            </a:r>
            <a:endParaRPr lang="ru-RU" sz="1600" b="0" i="0" dirty="0">
              <a:solidFill>
                <a:srgbClr val="000000"/>
              </a:solidFill>
              <a:effectLst/>
              <a:latin typeface="Roboto" panose="02000000000000000000" pitchFamily="2" charset="0"/>
            </a:endParaRPr>
          </a:p>
          <a:p>
            <a:pPr algn="l"/>
            <a:r>
              <a:rPr lang="ru-RU" sz="1600" b="0" i="1" dirty="0">
                <a:solidFill>
                  <a:srgbClr val="000000"/>
                </a:solidFill>
                <a:effectLst/>
                <a:latin typeface="Roboto" panose="02000000000000000000" pitchFamily="2" charset="0"/>
              </a:rPr>
              <a:t>ОНО = (Балансовая стоимость 55 000,00 руб.</a:t>
            </a:r>
            <a:r>
              <a:rPr lang="ru-RU" sz="1600" b="0" i="0" dirty="0">
                <a:solidFill>
                  <a:srgbClr val="000000"/>
                </a:solidFill>
                <a:effectLst/>
                <a:latin typeface="Roboto" panose="02000000000000000000" pitchFamily="2" charset="0"/>
              </a:rPr>
              <a:t> – </a:t>
            </a:r>
            <a:r>
              <a:rPr lang="ru-RU" sz="1600" b="0" i="1" dirty="0">
                <a:solidFill>
                  <a:srgbClr val="000000"/>
                </a:solidFill>
                <a:effectLst/>
                <a:latin typeface="Roboto" panose="02000000000000000000" pitchFamily="2" charset="0"/>
              </a:rPr>
              <a:t>Налоговая стоимость 0,00 руб.) * 20 % = 11 000,00 руб.</a:t>
            </a:r>
            <a:endParaRPr lang="ru-RU" sz="1600" b="0" i="0" dirty="0">
              <a:solidFill>
                <a:srgbClr val="000000"/>
              </a:solidFill>
              <a:effectLst/>
              <a:latin typeface="Roboto" panose="02000000000000000000" pitchFamily="2" charset="0"/>
            </a:endParaRPr>
          </a:p>
          <a:p>
            <a:pPr algn="l"/>
            <a:r>
              <a:rPr lang="ru-RU" sz="1600" b="0" i="1" u="sng" dirty="0">
                <a:solidFill>
                  <a:srgbClr val="000000"/>
                </a:solidFill>
                <a:effectLst/>
                <a:latin typeface="Roboto" panose="02000000000000000000" pitchFamily="2" charset="0"/>
              </a:rPr>
              <a:t>Расчет:</a:t>
            </a:r>
            <a:endParaRPr lang="ru-RU" sz="1600" b="0" i="0" dirty="0">
              <a:solidFill>
                <a:srgbClr val="000000"/>
              </a:solidFill>
              <a:effectLst/>
              <a:latin typeface="Roboto" panose="02000000000000000000" pitchFamily="2" charset="0"/>
            </a:endParaRPr>
          </a:p>
          <a:p>
            <a:pPr algn="l">
              <a:buFont typeface="Arial" panose="020B0604020202020204" pitchFamily="34" charset="0"/>
              <a:buChar char="•"/>
            </a:pPr>
            <a:r>
              <a:rPr lang="ru-RU" sz="1600" b="0" i="1" dirty="0">
                <a:solidFill>
                  <a:srgbClr val="000000"/>
                </a:solidFill>
                <a:effectLst/>
                <a:latin typeface="Roboto" panose="02000000000000000000" pitchFamily="2" charset="0"/>
              </a:rPr>
              <a:t>Амортизация в БУ: Балансовая (остаточная) стоимость ОС / Оставшийся СПИ = (Первоначальная стоимость ОС 3 600 000,00 руб.</a:t>
            </a:r>
            <a:r>
              <a:rPr lang="ru-RU" sz="1600" b="0" i="0" dirty="0">
                <a:solidFill>
                  <a:srgbClr val="000000"/>
                </a:solidFill>
                <a:effectLst/>
                <a:latin typeface="Roboto" panose="02000000000000000000" pitchFamily="2" charset="0"/>
              </a:rPr>
              <a:t> – </a:t>
            </a:r>
            <a:r>
              <a:rPr lang="ru-RU" sz="1600" b="0" i="1" dirty="0">
                <a:solidFill>
                  <a:srgbClr val="000000"/>
                </a:solidFill>
                <a:effectLst/>
                <a:latin typeface="Roboto" panose="02000000000000000000" pitchFamily="2" charset="0"/>
              </a:rPr>
              <a:t>Накопленная амортизация 3 545 000,00 руб.</a:t>
            </a:r>
            <a:r>
              <a:rPr lang="ru-RU" sz="1600" b="0" i="0" dirty="0">
                <a:solidFill>
                  <a:srgbClr val="000000"/>
                </a:solidFill>
                <a:effectLst/>
                <a:latin typeface="Roboto" panose="02000000000000000000" pitchFamily="2" charset="0"/>
              </a:rPr>
              <a:t> – </a:t>
            </a:r>
            <a:r>
              <a:rPr lang="ru-RU" sz="1600" b="0" i="1" dirty="0">
                <a:solidFill>
                  <a:srgbClr val="000000"/>
                </a:solidFill>
                <a:effectLst/>
                <a:latin typeface="Roboto" panose="02000000000000000000" pitchFamily="2" charset="0"/>
              </a:rPr>
              <a:t>Ликвидационная стоимость 10 000,00 руб.) / Оставшийся СПИ (69 мес.</a:t>
            </a:r>
            <a:r>
              <a:rPr lang="ru-RU" sz="1600" b="0" i="0" dirty="0">
                <a:solidFill>
                  <a:srgbClr val="000000"/>
                </a:solidFill>
                <a:effectLst/>
                <a:latin typeface="Roboto" panose="02000000000000000000" pitchFamily="2" charset="0"/>
              </a:rPr>
              <a:t> – </a:t>
            </a:r>
            <a:r>
              <a:rPr lang="ru-RU" sz="1600" b="0" i="1" dirty="0">
                <a:solidFill>
                  <a:srgbClr val="000000"/>
                </a:solidFill>
                <a:effectLst/>
                <a:latin typeface="Roboto" panose="02000000000000000000" pitchFamily="2" charset="0"/>
              </a:rPr>
              <a:t>60 мес.) = 5 000,00 руб.</a:t>
            </a:r>
            <a:endParaRPr lang="ru-RU" sz="1600" b="0" i="0" dirty="0">
              <a:solidFill>
                <a:srgbClr val="000000"/>
              </a:solidFill>
              <a:effectLst/>
              <a:latin typeface="Roboto" panose="02000000000000000000" pitchFamily="2" charset="0"/>
            </a:endParaRPr>
          </a:p>
          <a:p>
            <a:pPr algn="l">
              <a:buFont typeface="Arial" panose="020B0604020202020204" pitchFamily="34" charset="0"/>
              <a:buChar char="•"/>
            </a:pPr>
            <a:r>
              <a:rPr lang="ru-RU" sz="1600" b="0" i="1" dirty="0">
                <a:solidFill>
                  <a:srgbClr val="000000"/>
                </a:solidFill>
                <a:effectLst/>
                <a:latin typeface="Roboto" panose="02000000000000000000" pitchFamily="2" charset="0"/>
              </a:rPr>
              <a:t>Амортизация в НУ: 0,00 руб.</a:t>
            </a:r>
            <a:endParaRPr lang="ru-RU" sz="1600" b="0" i="0" dirty="0">
              <a:solidFill>
                <a:srgbClr val="000000"/>
              </a:solidFill>
              <a:effectLst/>
              <a:latin typeface="Roboto" panose="02000000000000000000" pitchFamily="2" charset="0"/>
            </a:endParaRPr>
          </a:p>
          <a:p>
            <a:pPr algn="l"/>
            <a:r>
              <a:rPr lang="ru-RU" sz="1600" b="0" i="1" u="sng" dirty="0">
                <a:solidFill>
                  <a:srgbClr val="000000"/>
                </a:solidFill>
                <a:effectLst/>
                <a:latin typeface="Roboto" panose="02000000000000000000" pitchFamily="2" charset="0"/>
              </a:rPr>
              <a:t>Расчет:</a:t>
            </a:r>
            <a:endParaRPr lang="ru-RU" sz="1600" b="0" i="0" dirty="0">
              <a:solidFill>
                <a:srgbClr val="000000"/>
              </a:solidFill>
              <a:effectLst/>
              <a:latin typeface="Roboto" panose="02000000000000000000" pitchFamily="2" charset="0"/>
            </a:endParaRPr>
          </a:p>
          <a:p>
            <a:pPr algn="l"/>
            <a:r>
              <a:rPr lang="ru-RU" sz="1600" b="0" i="1" dirty="0">
                <a:solidFill>
                  <a:srgbClr val="000000"/>
                </a:solidFill>
                <a:effectLst/>
                <a:latin typeface="Roboto" panose="02000000000000000000" pitchFamily="2" charset="0"/>
              </a:rPr>
              <a:t>Признано ОНО: (Балансовая стоимость ОС 50 000,00  – Налоговая стоимость ОС 0,00 ) * 20 % – Ранее признанное ОНО 11 000,00 руб.) =  10 000,00 руб. – 11 000,00 руб. = –1 000,00 руб.</a:t>
            </a:r>
            <a:endParaRPr lang="ru-RU" sz="1600" b="0" i="0" dirty="0">
              <a:solidFill>
                <a:srgbClr val="000000"/>
              </a:solidFill>
              <a:effectLst/>
              <a:latin typeface="Roboto" panose="02000000000000000000" pitchFamily="2" charset="0"/>
            </a:endParaRPr>
          </a:p>
          <a:p>
            <a:pPr marL="0" indent="0">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18536004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482600"/>
            <a:ext cx="11661775" cy="5892800"/>
          </a:xfrm>
          <a:solidFill>
            <a:schemeClr val="bg1"/>
          </a:solidFill>
          <a:ln>
            <a:solidFill>
              <a:schemeClr val="tx1"/>
            </a:solidFill>
            <a:miter lim="800000"/>
            <a:headEnd/>
            <a:tailEnd/>
          </a:ln>
        </p:spPr>
        <p:txBody>
          <a:bodyPr>
            <a:normAutofit fontScale="92500" lnSpcReduction="10000"/>
          </a:bodyPr>
          <a:lstStyle/>
          <a:p>
            <a:pPr marL="0" indent="0">
              <a:buNone/>
            </a:pPr>
            <a:r>
              <a:rPr lang="ru-RU" altLang="ru-RU" sz="2133" b="1" dirty="0">
                <a:latin typeface="Times New Roman" pitchFamily="18" charset="0"/>
                <a:cs typeface="Times New Roman" pitchFamily="18" charset="0"/>
              </a:rPr>
              <a:t>При наличии у организации на балансе объектов основных средств, по которым полностью начислена амортизация, но которые продолжают использоваться, необходимо ли изменить значение элементов амортизации? Если да, то каких элементов, в каком порядке и на каком основании?</a:t>
            </a:r>
          </a:p>
          <a:p>
            <a:pPr marL="0" indent="0">
              <a:buNone/>
            </a:pPr>
            <a:r>
              <a:rPr lang="ru-RU" altLang="ru-RU" sz="2133" dirty="0">
                <a:latin typeface="Times New Roman" pitchFamily="18" charset="0"/>
                <a:cs typeface="Times New Roman" pitchFamily="18" charset="0"/>
              </a:rPr>
              <a:t>Ответ. Наличие на балансе объектов основных средств, по которым полностью начислена амортизация, может свидетельствовать о неправильном определении срока их полезного использования.</a:t>
            </a:r>
          </a:p>
          <a:p>
            <a:pPr marL="0" indent="0">
              <a:buNone/>
            </a:pPr>
            <a:r>
              <a:rPr lang="ru-RU" altLang="ru-RU" sz="2133" dirty="0">
                <a:latin typeface="Times New Roman" pitchFamily="18" charset="0"/>
                <a:cs typeface="Times New Roman" pitchFamily="18" charset="0"/>
              </a:rPr>
              <a:t>Корректировка срока полезного использования, согласно ФСБУ 6/2020, возможна при переходе на ФСБУ 6/2020, а также на основании проверки на соответствие условиям использования объекта основных средств, которая проводится в конце каждого отчетного года, а также при наступлении обстоятельств, свидетельствующих о возможном изменении срока полезного использования.</a:t>
            </a:r>
          </a:p>
          <a:p>
            <a:pPr marL="0" indent="0">
              <a:buNone/>
            </a:pPr>
            <a:r>
              <a:rPr lang="ru-RU" altLang="ru-RU" sz="2133" dirty="0">
                <a:latin typeface="Times New Roman" pitchFamily="18" charset="0"/>
                <a:cs typeface="Times New Roman" pitchFamily="18" charset="0"/>
              </a:rPr>
              <a:t>Элементы амортизации представляют собой оценочные значения, и их изменения должны признаваться в бухгалтерском учете перспективно в соответствии с Положением по бухгалтерскому учету «Изменения оценочных значений» ПБУ 21/20082. Основаниями для изменения элементов амортизации могут быть изменение условий использования объекта основных средств, появление новой информации в отношении существующего положения дел в организации, ожидаемых будущих выгод и обязательств.</a:t>
            </a:r>
          </a:p>
          <a:p>
            <a:pPr marL="0" indent="0">
              <a:buNone/>
            </a:pPr>
            <a:r>
              <a:rPr lang="ru-RU" altLang="ru-RU" sz="2133" dirty="0">
                <a:latin typeface="Times New Roman" pitchFamily="18" charset="0"/>
                <a:cs typeface="Times New Roman" pitchFamily="18" charset="0"/>
              </a:rPr>
              <a:t>Величина накопленной амортизации может быть скорректирована только при переходе на ФСБУ 6/2020.</a:t>
            </a:r>
          </a:p>
          <a:p>
            <a:pPr marL="0" indent="0">
              <a:buNone/>
            </a:pPr>
            <a:r>
              <a:rPr lang="ru-RU" altLang="ru-RU" sz="2133" dirty="0">
                <a:latin typeface="Times New Roman" pitchFamily="18" charset="0"/>
                <a:cs typeface="Times New Roman" pitchFamily="18" charset="0"/>
              </a:rPr>
              <a:t>Исправление ошибки в оценке элементов амортизации не является изменением оценочных значений и должно отражаться в бухгалтерском учете и отчетности в соответствии с требованиями Положением по бухгалтерскому учету «Исправление ошибок в бухгалтерском учете и отчетности» ПБУ 22/2010.</a:t>
            </a:r>
          </a:p>
        </p:txBody>
      </p:sp>
    </p:spTree>
    <p:extLst>
      <p:ext uri="{BB962C8B-B14F-4D97-AF65-F5344CB8AC3E}">
        <p14:creationId xmlns:p14="http://schemas.microsoft.com/office/powerpoint/2010/main" val="182408322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82550"/>
            <a:ext cx="11661775" cy="6692900"/>
          </a:xfrm>
          <a:solidFill>
            <a:schemeClr val="bg1"/>
          </a:solidFill>
          <a:ln>
            <a:solidFill>
              <a:schemeClr val="tx1"/>
            </a:solidFill>
            <a:miter lim="800000"/>
            <a:headEnd/>
            <a:tailEnd/>
          </a:ln>
        </p:spPr>
        <p:txBody>
          <a:bodyPr>
            <a:normAutofit fontScale="92500" lnSpcReduction="10000"/>
          </a:bodyPr>
          <a:lstStyle/>
          <a:p>
            <a:pPr marL="0" indent="0">
              <a:buNone/>
            </a:pPr>
            <a:r>
              <a:rPr lang="ru-RU" altLang="ru-RU" sz="2133" dirty="0">
                <a:latin typeface="Times New Roman" pitchFamily="18" charset="0"/>
                <a:cs typeface="Times New Roman" pitchFamily="18" charset="0"/>
              </a:rPr>
              <a:t>В соответствии с п. 30 ФСБУ 6/2020 начисление амортизации по линейному методу не приостанавливается даже в случаях простоя или консервации ОС. Она рассчитывается по правилам п. 35 ФСБУ 6/2020, исходя из:</a:t>
            </a:r>
          </a:p>
          <a:p>
            <a:r>
              <a:rPr lang="ru-RU" altLang="ru-RU" sz="2133" dirty="0">
                <a:latin typeface="Times New Roman" pitchFamily="18" charset="0"/>
                <a:cs typeface="Times New Roman" pitchFamily="18" charset="0"/>
              </a:rPr>
              <a:t>балансовой стоимости;</a:t>
            </a:r>
          </a:p>
          <a:p>
            <a:r>
              <a:rPr lang="ru-RU" altLang="ru-RU" sz="2133" dirty="0">
                <a:latin typeface="Times New Roman" pitchFamily="18" charset="0"/>
                <a:cs typeface="Times New Roman" pitchFamily="18" charset="0"/>
              </a:rPr>
              <a:t>ликвидационной стоимости;</a:t>
            </a:r>
          </a:p>
          <a:p>
            <a:r>
              <a:rPr lang="ru-RU" altLang="ru-RU" sz="2133" dirty="0">
                <a:latin typeface="Times New Roman" pitchFamily="18" charset="0"/>
                <a:cs typeface="Times New Roman" pitchFamily="18" charset="0"/>
              </a:rPr>
              <a:t>остатка СПИ.</a:t>
            </a:r>
          </a:p>
          <a:p>
            <a:pPr marL="0" indent="0">
              <a:buNone/>
            </a:pPr>
            <a:r>
              <a:rPr lang="ru-RU" altLang="ru-RU" sz="2133" dirty="0">
                <a:latin typeface="Times New Roman" pitchFamily="18" charset="0"/>
                <a:cs typeface="Times New Roman" pitchFamily="18" charset="0"/>
              </a:rPr>
              <a:t>Амортизация приостанавливается, только если ликвидационная стоимость становится равной или превышает балансовую стоимость ОС.</a:t>
            </a:r>
          </a:p>
          <a:p>
            <a:pPr marL="0" indent="0">
              <a:buNone/>
            </a:pPr>
            <a:r>
              <a:rPr lang="ru-RU" altLang="ru-RU" sz="2133" dirty="0">
                <a:latin typeface="Times New Roman" pitchFamily="18" charset="0"/>
                <a:cs typeface="Times New Roman" pitchFamily="18" charset="0"/>
              </a:rPr>
              <a:t>Поэтому в бухучете не может быть ситуации, когда ОС используется и полностью </a:t>
            </a:r>
            <a:r>
              <a:rPr lang="ru-RU" altLang="ru-RU" sz="2133" dirty="0" err="1">
                <a:latin typeface="Times New Roman" pitchFamily="18" charset="0"/>
                <a:cs typeface="Times New Roman" pitchFamily="18" charset="0"/>
              </a:rPr>
              <a:t>самортизировано</a:t>
            </a:r>
            <a:r>
              <a:rPr lang="ru-RU" altLang="ru-RU" sz="2133" dirty="0">
                <a:latin typeface="Times New Roman" pitchFamily="18" charset="0"/>
                <a:cs typeface="Times New Roman" pitchFamily="18" charset="0"/>
              </a:rPr>
              <a:t>, т. е. его балансовая стоимость = 0.</a:t>
            </a:r>
          </a:p>
          <a:p>
            <a:pPr marL="0" indent="0">
              <a:buNone/>
            </a:pPr>
            <a:r>
              <a:rPr lang="ru-RU" altLang="ru-RU" sz="2133" dirty="0">
                <a:latin typeface="Times New Roman" pitchFamily="18" charset="0"/>
                <a:cs typeface="Times New Roman" pitchFamily="18" charset="0"/>
              </a:rPr>
              <a:t>Это означает, что допущена ошибка в определении срока полезного использования (СПИ), который должен постоянно пересматриваться (п. 37 ФСБУ 6/2020):</a:t>
            </a:r>
          </a:p>
          <a:p>
            <a:r>
              <a:rPr lang="ru-RU" altLang="ru-RU" sz="2133" dirty="0">
                <a:latin typeface="Times New Roman" pitchFamily="18" charset="0"/>
                <a:cs typeface="Times New Roman" pitchFamily="18" charset="0"/>
              </a:rPr>
              <a:t>на конец каждого года;</a:t>
            </a:r>
          </a:p>
          <a:p>
            <a:r>
              <a:rPr lang="ru-RU" altLang="ru-RU" sz="2133" dirty="0">
                <a:latin typeface="Times New Roman" pitchFamily="18" charset="0"/>
                <a:cs typeface="Times New Roman" pitchFamily="18" charset="0"/>
              </a:rPr>
              <a:t>при наступлении обстоятельств, свидетельствующих о возможном изменении СПИ, — продление срока эксплуатации ОС.</a:t>
            </a:r>
          </a:p>
          <a:p>
            <a:pPr marL="0" indent="0">
              <a:buNone/>
            </a:pPr>
            <a:r>
              <a:rPr lang="ru-RU" altLang="ru-RU" sz="2133" dirty="0">
                <a:latin typeface="Times New Roman" pitchFamily="18" charset="0"/>
                <a:cs typeface="Times New Roman" pitchFamily="18" charset="0"/>
              </a:rPr>
              <a:t>При переходе на ФСБУ 6 необходимо было пересмотреть оставшийся СПИ. Изменение элементов амортизации отражается через документ Изменение элементов амортизации ОС в разделе ОС и НМА – Параметры амортизации ОС. Тогда программа автоматически произвела бы корректировку амортизации регламентной операцией Переход на ФСБУ 6 и балансовая стоимость была бы увеличена:</a:t>
            </a:r>
          </a:p>
          <a:p>
            <a:pPr marL="0" indent="0">
              <a:buNone/>
            </a:pPr>
            <a:r>
              <a:rPr lang="ru-RU" altLang="ru-RU" sz="2133" b="1" dirty="0" err="1">
                <a:latin typeface="Times New Roman" pitchFamily="18" charset="0"/>
                <a:cs typeface="Times New Roman" pitchFamily="18" charset="0"/>
              </a:rPr>
              <a:t>Дт</a:t>
            </a:r>
            <a:r>
              <a:rPr lang="ru-RU" altLang="ru-RU" sz="2133" b="1" dirty="0">
                <a:latin typeface="Times New Roman" pitchFamily="18" charset="0"/>
                <a:cs typeface="Times New Roman" pitchFamily="18" charset="0"/>
              </a:rPr>
              <a:t> 84.01 </a:t>
            </a:r>
            <a:r>
              <a:rPr lang="ru-RU" altLang="ru-RU" sz="2133" b="1" dirty="0" err="1">
                <a:latin typeface="Times New Roman" pitchFamily="18" charset="0"/>
                <a:cs typeface="Times New Roman" pitchFamily="18" charset="0"/>
              </a:rPr>
              <a:t>Кт</a:t>
            </a:r>
            <a:r>
              <a:rPr lang="ru-RU" altLang="ru-RU" sz="2133" b="1" dirty="0">
                <a:latin typeface="Times New Roman" pitchFamily="18" charset="0"/>
                <a:cs typeface="Times New Roman" pitchFamily="18" charset="0"/>
              </a:rPr>
              <a:t> 02.01.</a:t>
            </a:r>
          </a:p>
          <a:p>
            <a:pPr marL="0" indent="0">
              <a:buNone/>
            </a:pPr>
            <a:r>
              <a:rPr lang="ru-RU" altLang="ru-RU" sz="2133" dirty="0">
                <a:latin typeface="Times New Roman" pitchFamily="18" charset="0"/>
                <a:cs typeface="Times New Roman" pitchFamily="18" charset="0"/>
              </a:rPr>
              <a:t>В БУ амортизация по работающему ОС продолжила начисляться в течение нового оставшегося СПИ.</a:t>
            </a:r>
          </a:p>
        </p:txBody>
      </p:sp>
    </p:spTree>
    <p:extLst>
      <p:ext uri="{BB962C8B-B14F-4D97-AF65-F5344CB8AC3E}">
        <p14:creationId xmlns:p14="http://schemas.microsoft.com/office/powerpoint/2010/main" val="310316062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82550"/>
            <a:ext cx="11661775" cy="6692900"/>
          </a:xfrm>
          <a:solidFill>
            <a:schemeClr val="bg1"/>
          </a:solidFill>
          <a:ln>
            <a:solidFill>
              <a:schemeClr val="tx1"/>
            </a:solidFill>
            <a:miter lim="800000"/>
            <a:headEnd/>
            <a:tailEnd/>
          </a:ln>
        </p:spPr>
        <p:txBody>
          <a:bodyPr>
            <a:normAutofit/>
          </a:bodyPr>
          <a:lstStyle/>
          <a:p>
            <a:pPr marL="0" indent="0">
              <a:buNone/>
            </a:pPr>
            <a:r>
              <a:rPr lang="ru-RU" altLang="ru-RU" sz="2133" b="1" dirty="0">
                <a:latin typeface="Times New Roman" pitchFamily="18" charset="0"/>
                <a:cs typeface="Times New Roman" pitchFamily="18" charset="0"/>
              </a:rPr>
              <a:t>!!! В НУ ситуация</a:t>
            </a:r>
            <a:r>
              <a:rPr lang="ru-RU" altLang="ru-RU" sz="2133" dirty="0">
                <a:latin typeface="Times New Roman" pitchFamily="18" charset="0"/>
                <a:cs typeface="Times New Roman" pitchFamily="18" charset="0"/>
              </a:rPr>
              <a:t>, когда ОС полностью </a:t>
            </a:r>
            <a:r>
              <a:rPr lang="ru-RU" altLang="ru-RU" sz="2133" dirty="0" err="1">
                <a:latin typeface="Times New Roman" pitchFamily="18" charset="0"/>
                <a:cs typeface="Times New Roman" pitchFamily="18" charset="0"/>
              </a:rPr>
              <a:t>самортизировано</a:t>
            </a:r>
            <a:r>
              <a:rPr lang="ru-RU" altLang="ru-RU" sz="2133" dirty="0">
                <a:latin typeface="Times New Roman" pitchFamily="18" charset="0"/>
                <a:cs typeface="Times New Roman" pitchFamily="18" charset="0"/>
              </a:rPr>
              <a:t> и продолжает работать, возможна, т. к. СПИ определяется исходя из срока, установленного для амортизационной группы ОС (Постановление Правительства от 01.01.2002 N 1). Срок не пересматривается, исключение — его увеличение в результате модернизации (п. 1 ст. 258 НК РФ).</a:t>
            </a:r>
          </a:p>
          <a:p>
            <a:pPr marL="0" indent="0">
              <a:buNone/>
            </a:pPr>
            <a:r>
              <a:rPr lang="ru-RU" altLang="ru-RU" sz="2133" dirty="0">
                <a:latin typeface="Times New Roman" pitchFamily="18" charset="0"/>
                <a:cs typeface="Times New Roman" pitchFamily="18" charset="0"/>
              </a:rPr>
              <a:t>ПРИМЕР.</a:t>
            </a:r>
          </a:p>
          <a:p>
            <a:pPr marL="0" indent="0">
              <a:buNone/>
            </a:pPr>
            <a:r>
              <a:rPr lang="ru-RU" altLang="ru-RU" sz="2133" dirty="0">
                <a:latin typeface="Times New Roman" pitchFamily="18" charset="0"/>
                <a:cs typeface="Times New Roman" pitchFamily="18" charset="0"/>
              </a:rPr>
              <a:t>01 июля обнаружено, что Основное средство Водопровод полностью </a:t>
            </a:r>
            <a:r>
              <a:rPr lang="ru-RU" altLang="ru-RU" sz="2133" dirty="0" err="1">
                <a:latin typeface="Times New Roman" pitchFamily="18" charset="0"/>
                <a:cs typeface="Times New Roman" pitchFamily="18" charset="0"/>
              </a:rPr>
              <a:t>самортизировано</a:t>
            </a:r>
            <a:r>
              <a:rPr lang="ru-RU" altLang="ru-RU" sz="2133" dirty="0">
                <a:latin typeface="Times New Roman" pitchFamily="18" charset="0"/>
                <a:cs typeface="Times New Roman" pitchFamily="18" charset="0"/>
              </a:rPr>
              <a:t> в июне 2022. Амортизация больше не начисляется ни в бухгалтерском, ни в налоговом учете. Объект продолжит свою работу и будет эксплуатироваться еще 3 года (36 мес.)</a:t>
            </a:r>
          </a:p>
          <a:p>
            <a:pPr marL="0" indent="0">
              <a:buNone/>
            </a:pPr>
            <a:r>
              <a:rPr lang="ru-RU" altLang="ru-RU" sz="2133" dirty="0">
                <a:latin typeface="Times New Roman" pitchFamily="18" charset="0"/>
                <a:cs typeface="Times New Roman" pitchFamily="18" charset="0"/>
              </a:rPr>
              <a:t>Организация должна была при переходе на ФСБУ 6 пересмотреть СПИ данного объекта, но это не сделала. Требуется исправить ошибку и продолжить начисление амортизации в соответствии с требованиями ФСБУ 6.</a:t>
            </a:r>
          </a:p>
          <a:p>
            <a:pPr marL="0" indent="0">
              <a:buNone/>
            </a:pPr>
            <a:r>
              <a:rPr lang="ru-RU" altLang="ru-RU" sz="2133" dirty="0">
                <a:latin typeface="Times New Roman" pitchFamily="18" charset="0"/>
                <a:cs typeface="Times New Roman" pitchFamily="18" charset="0"/>
              </a:rPr>
              <a:t>25.06.1992 Водопровод введен в эксплуатацию первоначальной стоимостью — 1 710 720 руб. Был определен СПИ 30 лет в БУ и НУ.</a:t>
            </a:r>
          </a:p>
          <a:p>
            <a:pPr marL="0" indent="0">
              <a:buNone/>
            </a:pPr>
            <a:r>
              <a:rPr lang="ru-RU" altLang="ru-RU" sz="2133" b="1" dirty="0">
                <a:latin typeface="Times New Roman" pitchFamily="18" charset="0"/>
                <a:cs typeface="Times New Roman" pitchFamily="18" charset="0"/>
              </a:rPr>
              <a:t>На 31.12.2021:</a:t>
            </a:r>
          </a:p>
          <a:p>
            <a:r>
              <a:rPr lang="ru-RU" altLang="ru-RU" sz="2133" dirty="0">
                <a:latin typeface="Times New Roman" pitchFamily="18" charset="0"/>
                <a:cs typeface="Times New Roman" pitchFamily="18" charset="0"/>
              </a:rPr>
              <a:t>оставшийся СПИ равен 6 мес.;</a:t>
            </a:r>
          </a:p>
          <a:p>
            <a:r>
              <a:rPr lang="ru-RU" altLang="ru-RU" sz="2133" dirty="0">
                <a:latin typeface="Times New Roman" pitchFamily="18" charset="0"/>
                <a:cs typeface="Times New Roman" pitchFamily="18" charset="0"/>
              </a:rPr>
              <a:t>остаточная стоимость — 28 512 руб.</a:t>
            </a:r>
          </a:p>
        </p:txBody>
      </p:sp>
    </p:spTree>
    <p:extLst>
      <p:ext uri="{BB962C8B-B14F-4D97-AF65-F5344CB8AC3E}">
        <p14:creationId xmlns:p14="http://schemas.microsoft.com/office/powerpoint/2010/main" val="9109688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600075"/>
            <a:ext cx="11661775" cy="5394325"/>
          </a:xfrm>
          <a:solidFill>
            <a:schemeClr val="bg1"/>
          </a:solidFill>
          <a:ln>
            <a:solidFill>
              <a:schemeClr val="tx1"/>
            </a:solidFill>
            <a:miter lim="800000"/>
            <a:headEnd/>
            <a:tailEnd/>
          </a:ln>
        </p:spPr>
        <p:txBody>
          <a:bodyPr>
            <a:normAutofit/>
          </a:bodyPr>
          <a:lstStyle/>
          <a:p>
            <a:pPr marL="0" indent="0">
              <a:buNone/>
            </a:pPr>
            <a:r>
              <a:rPr lang="ru-RU" altLang="ru-RU" sz="2133" dirty="0">
                <a:latin typeface="Times New Roman" pitchFamily="18" charset="0"/>
                <a:cs typeface="Times New Roman" pitchFamily="18" charset="0"/>
              </a:rPr>
              <a:t>ПРИМЕР.</a:t>
            </a:r>
          </a:p>
          <a:p>
            <a:pPr marL="0" indent="0">
              <a:buNone/>
            </a:pPr>
            <a:endParaRPr lang="ru-RU" altLang="ru-RU" sz="2133" dirty="0">
              <a:latin typeface="Times New Roman" pitchFamily="18" charset="0"/>
              <a:cs typeface="Times New Roman" pitchFamily="18" charset="0"/>
            </a:endParaRPr>
          </a:p>
        </p:txBody>
      </p:sp>
      <p:pic>
        <p:nvPicPr>
          <p:cNvPr id="2" name="Рисунок 1">
            <a:extLst>
              <a:ext uri="{FF2B5EF4-FFF2-40B4-BE49-F238E27FC236}">
                <a16:creationId xmlns:a16="http://schemas.microsoft.com/office/drawing/2014/main" id="{731B47F2-6DD1-F2B1-7D0C-03E110E24C6C}"/>
              </a:ext>
            </a:extLst>
          </p:cNvPr>
          <p:cNvPicPr>
            <a:picLocks noChangeAspect="1"/>
          </p:cNvPicPr>
          <p:nvPr/>
        </p:nvPicPr>
        <p:blipFill>
          <a:blip r:embed="rId2"/>
          <a:stretch>
            <a:fillRect/>
          </a:stretch>
        </p:blipFill>
        <p:spPr>
          <a:xfrm>
            <a:off x="587782" y="1284803"/>
            <a:ext cx="11044237" cy="4535008"/>
          </a:xfrm>
          <a:prstGeom prst="rect">
            <a:avLst/>
          </a:prstGeom>
        </p:spPr>
      </p:pic>
    </p:spTree>
    <p:extLst>
      <p:ext uri="{BB962C8B-B14F-4D97-AF65-F5344CB8AC3E}">
        <p14:creationId xmlns:p14="http://schemas.microsoft.com/office/powerpoint/2010/main" val="26464924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82550"/>
            <a:ext cx="11661775" cy="2713038"/>
          </a:xfrm>
          <a:solidFill>
            <a:schemeClr val="bg1"/>
          </a:solidFill>
          <a:ln>
            <a:solidFill>
              <a:schemeClr val="tx1"/>
            </a:solidFill>
            <a:miter lim="800000"/>
            <a:headEnd/>
            <a:tailEnd/>
          </a:ln>
        </p:spPr>
        <p:txBody>
          <a:bodyPr>
            <a:normAutofit/>
          </a:bodyPr>
          <a:lstStyle/>
          <a:p>
            <a:pPr marL="0" indent="0">
              <a:buNone/>
            </a:pPr>
            <a:r>
              <a:rPr lang="ru-RU" altLang="ru-RU" sz="2133" b="1" dirty="0">
                <a:latin typeface="Times New Roman" pitchFamily="18" charset="0"/>
                <a:cs typeface="Times New Roman" pitchFamily="18" charset="0"/>
              </a:rPr>
              <a:t>Исправить ошибку в 1С можно несколькими способами:</a:t>
            </a:r>
          </a:p>
          <a:p>
            <a:pPr marL="0" indent="0">
              <a:buNone/>
            </a:pPr>
            <a:r>
              <a:rPr lang="ru-RU" altLang="ru-RU" sz="2133" b="1" dirty="0">
                <a:latin typeface="Times New Roman" pitchFamily="18" charset="0"/>
                <a:cs typeface="Times New Roman" pitchFamily="18" charset="0"/>
              </a:rPr>
              <a:t>Вариант 1. </a:t>
            </a:r>
            <a:r>
              <a:rPr lang="ru-RU" altLang="ru-RU" sz="2133" dirty="0">
                <a:latin typeface="Times New Roman" pitchFamily="18" charset="0"/>
                <a:cs typeface="Times New Roman" pitchFamily="18" charset="0"/>
              </a:rPr>
              <a:t>Вернуться на 31.12.2021 и исправить переход на ФСБУ 6. Придется </a:t>
            </a:r>
            <a:r>
              <a:rPr lang="ru-RU" altLang="ru-RU" sz="2133" dirty="0" err="1">
                <a:latin typeface="Times New Roman" pitchFamily="18" charset="0"/>
                <a:cs typeface="Times New Roman" pitchFamily="18" charset="0"/>
              </a:rPr>
              <a:t>перепроводить</a:t>
            </a:r>
            <a:r>
              <a:rPr lang="ru-RU" altLang="ru-RU" sz="2133" dirty="0">
                <a:latin typeface="Times New Roman" pitchFamily="18" charset="0"/>
                <a:cs typeface="Times New Roman" pitchFamily="18" charset="0"/>
              </a:rPr>
              <a:t> операции с декабря 2021. СЕЙЧАС ПОЗДНО.</a:t>
            </a:r>
          </a:p>
          <a:p>
            <a:pPr marL="0" indent="0">
              <a:buNone/>
            </a:pPr>
            <a:r>
              <a:rPr lang="ru-RU" altLang="ru-RU" sz="2133" b="1" dirty="0">
                <a:latin typeface="Times New Roman" pitchFamily="18" charset="0"/>
                <a:cs typeface="Times New Roman" pitchFamily="18" charset="0"/>
              </a:rPr>
              <a:t>Вариант 2. </a:t>
            </a:r>
            <a:r>
              <a:rPr lang="ru-RU" altLang="ru-RU" sz="2133" dirty="0">
                <a:latin typeface="Times New Roman" pitchFamily="18" charset="0"/>
                <a:cs typeface="Times New Roman" pitchFamily="18" charset="0"/>
              </a:rPr>
              <a:t>Вернуться в предыдущие месяцы, когда еще есть остаточная стоимость и изменить СПИ. Придется </a:t>
            </a:r>
            <a:r>
              <a:rPr lang="ru-RU" altLang="ru-RU" sz="2133" dirty="0" err="1">
                <a:latin typeface="Times New Roman" pitchFamily="18" charset="0"/>
                <a:cs typeface="Times New Roman" pitchFamily="18" charset="0"/>
              </a:rPr>
              <a:t>перепроводить</a:t>
            </a:r>
            <a:r>
              <a:rPr lang="ru-RU" altLang="ru-RU" sz="2133" dirty="0">
                <a:latin typeface="Times New Roman" pitchFamily="18" charset="0"/>
                <a:cs typeface="Times New Roman" pitchFamily="18" charset="0"/>
              </a:rPr>
              <a:t> операции с месяца исправления.</a:t>
            </a:r>
          </a:p>
          <a:p>
            <a:pPr marL="0" indent="0">
              <a:buNone/>
            </a:pPr>
            <a:r>
              <a:rPr lang="ru-RU" altLang="ru-RU" sz="2133" b="1" dirty="0">
                <a:latin typeface="Times New Roman" pitchFamily="18" charset="0"/>
                <a:cs typeface="Times New Roman" pitchFamily="18" charset="0"/>
              </a:rPr>
              <a:t>Вариант 3. </a:t>
            </a:r>
            <a:r>
              <a:rPr lang="ru-RU" altLang="ru-RU" sz="2133" dirty="0">
                <a:latin typeface="Times New Roman" pitchFamily="18" charset="0"/>
                <a:cs typeface="Times New Roman" pitchFamily="18" charset="0"/>
              </a:rPr>
              <a:t>Исправить СПИ и балансовую стоимость вручную. Все исправления вносятся в текущем периоде с помощью документа Операция, введенная вручную.</a:t>
            </a:r>
          </a:p>
        </p:txBody>
      </p:sp>
    </p:spTree>
    <p:extLst>
      <p:ext uri="{BB962C8B-B14F-4D97-AF65-F5344CB8AC3E}">
        <p14:creationId xmlns:p14="http://schemas.microsoft.com/office/powerpoint/2010/main" val="16432847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455613" y="82550"/>
            <a:ext cx="11736387" cy="4138613"/>
          </a:xfrm>
          <a:solidFill>
            <a:schemeClr val="bg1"/>
          </a:solidFill>
          <a:ln>
            <a:solidFill>
              <a:schemeClr val="tx1"/>
            </a:solidFill>
            <a:miter lim="800000"/>
            <a:headEnd/>
            <a:tailEnd/>
          </a:ln>
        </p:spPr>
        <p:txBody>
          <a:bodyPr>
            <a:normAutofit/>
          </a:bodyPr>
          <a:lstStyle/>
          <a:p>
            <a:pPr marL="0" indent="0">
              <a:buNone/>
            </a:pPr>
            <a:r>
              <a:rPr lang="ru-RU" altLang="ru-RU" sz="2133" b="1" dirty="0">
                <a:latin typeface="Times New Roman" pitchFamily="18" charset="0"/>
                <a:cs typeface="Times New Roman" pitchFamily="18" charset="0"/>
              </a:rPr>
              <a:t>Исправить ошибку в 1С можно несколькими способами:</a:t>
            </a:r>
          </a:p>
          <a:p>
            <a:pPr marL="0" indent="0">
              <a:buNone/>
            </a:pPr>
            <a:r>
              <a:rPr lang="ru-RU" altLang="ru-RU" sz="2133" b="1" dirty="0">
                <a:latin typeface="Times New Roman" pitchFamily="18" charset="0"/>
                <a:cs typeface="Times New Roman" pitchFamily="18" charset="0"/>
              </a:rPr>
              <a:t>Вариант 2. </a:t>
            </a:r>
            <a:r>
              <a:rPr lang="ru-RU" altLang="ru-RU" sz="2133" dirty="0">
                <a:latin typeface="Times New Roman" pitchFamily="18" charset="0"/>
                <a:cs typeface="Times New Roman" pitchFamily="18" charset="0"/>
              </a:rPr>
              <a:t>Вернуться в предыдущие месяцы, когда еще есть остаточная стоимость и изменить СПИ. Придется </a:t>
            </a:r>
            <a:r>
              <a:rPr lang="ru-RU" altLang="ru-RU" sz="2133" dirty="0" err="1">
                <a:latin typeface="Times New Roman" pitchFamily="18" charset="0"/>
                <a:cs typeface="Times New Roman" pitchFamily="18" charset="0"/>
              </a:rPr>
              <a:t>перепроводить</a:t>
            </a:r>
            <a:r>
              <a:rPr lang="ru-RU" altLang="ru-RU" sz="2133" dirty="0">
                <a:latin typeface="Times New Roman" pitchFamily="18" charset="0"/>
                <a:cs typeface="Times New Roman" pitchFamily="18" charset="0"/>
              </a:rPr>
              <a:t> операции с месяца исправления.</a:t>
            </a:r>
          </a:p>
          <a:p>
            <a:pPr marL="0" indent="0">
              <a:buNone/>
            </a:pPr>
            <a:r>
              <a:rPr lang="ru-RU" altLang="ru-RU" sz="2133" dirty="0">
                <a:latin typeface="Times New Roman" pitchFamily="18" charset="0"/>
                <a:cs typeface="Times New Roman" pitchFamily="18" charset="0"/>
              </a:rPr>
              <a:t>В соответствии с п. 35 ФСБУ 6/2020 амортизация начисляется исходя из балансовой (аналог остаточной) стоимости и оставшегося СПИ. Поэтому для продолжения начисления амортизации ОС в БУ необходимо вернуться в предыдущие месяцы, когда еще оставалась балансовая стоимость ОС, — как минимум в предпоследний месяц начисления амортизации.</a:t>
            </a:r>
          </a:p>
          <a:p>
            <a:pPr marL="0" indent="0">
              <a:buNone/>
            </a:pPr>
            <a:r>
              <a:rPr lang="ru-RU" altLang="ru-RU" sz="2133" dirty="0">
                <a:latin typeface="Times New Roman" pitchFamily="18" charset="0"/>
                <a:cs typeface="Times New Roman" pitchFamily="18" charset="0"/>
              </a:rPr>
              <a:t>Данный способ не совсем корректный с точки зрения ФСБУ 6/2020, но он позволит продолжать начисление амортизации БУ для работающего ОС.</a:t>
            </a:r>
          </a:p>
          <a:p>
            <a:pPr marL="0" indent="0">
              <a:buNone/>
            </a:pPr>
            <a:r>
              <a:rPr lang="ru-RU" altLang="ru-RU" sz="2133" dirty="0">
                <a:latin typeface="Times New Roman" pitchFamily="18" charset="0"/>
                <a:cs typeface="Times New Roman" pitchFamily="18" charset="0"/>
              </a:rPr>
              <a:t>В нашем примере последний месяц начисления амортизации — июнь, следовательно, откорректируйте СПИ документом Изменение элементов амортизации ОС на крайний день предпоследнего месяца начисления амортизации — 31 мая.</a:t>
            </a:r>
          </a:p>
        </p:txBody>
      </p:sp>
      <p:pic>
        <p:nvPicPr>
          <p:cNvPr id="2" name="Рисунок 1">
            <a:extLst>
              <a:ext uri="{FF2B5EF4-FFF2-40B4-BE49-F238E27FC236}">
                <a16:creationId xmlns:a16="http://schemas.microsoft.com/office/drawing/2014/main" id="{2E31E2E2-E0E9-8F4B-7804-1BFD71E9CAFD}"/>
              </a:ext>
            </a:extLst>
          </p:cNvPr>
          <p:cNvPicPr>
            <a:picLocks noChangeAspect="1"/>
          </p:cNvPicPr>
          <p:nvPr/>
        </p:nvPicPr>
        <p:blipFill>
          <a:blip r:embed="rId2"/>
          <a:stretch>
            <a:fillRect/>
          </a:stretch>
        </p:blipFill>
        <p:spPr>
          <a:xfrm>
            <a:off x="459415" y="4388995"/>
            <a:ext cx="11172604" cy="2386455"/>
          </a:xfrm>
          <a:prstGeom prst="rect">
            <a:avLst/>
          </a:prstGeom>
        </p:spPr>
      </p:pic>
    </p:spTree>
    <p:extLst>
      <p:ext uri="{BB962C8B-B14F-4D97-AF65-F5344CB8AC3E}">
        <p14:creationId xmlns:p14="http://schemas.microsoft.com/office/powerpoint/2010/main" val="17900858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1944688"/>
            <a:ext cx="11661775" cy="2713037"/>
          </a:xfrm>
          <a:solidFill>
            <a:schemeClr val="bg1"/>
          </a:solidFill>
          <a:ln>
            <a:solidFill>
              <a:schemeClr val="tx1"/>
            </a:solidFill>
            <a:miter lim="800000"/>
            <a:headEnd/>
            <a:tailEnd/>
          </a:ln>
        </p:spPr>
        <p:txBody>
          <a:bodyPr>
            <a:normAutofit/>
          </a:bodyPr>
          <a:lstStyle/>
          <a:p>
            <a:pPr marL="0" indent="0">
              <a:buNone/>
            </a:pPr>
            <a:r>
              <a:rPr lang="ru-RU" altLang="ru-RU" sz="2400" b="1" dirty="0">
                <a:latin typeface="Times New Roman" pitchFamily="18" charset="0"/>
                <a:cs typeface="Times New Roman" pitchFamily="18" charset="0"/>
              </a:rPr>
              <a:t>Исправить ошибку в 1С можно несколькими способами:</a:t>
            </a:r>
          </a:p>
          <a:p>
            <a:pPr marL="0" indent="0">
              <a:buNone/>
            </a:pPr>
            <a:r>
              <a:rPr lang="ru-RU" altLang="ru-RU" sz="2400" b="1" dirty="0">
                <a:latin typeface="Times New Roman" pitchFamily="18" charset="0"/>
                <a:cs typeface="Times New Roman" pitchFamily="18" charset="0"/>
              </a:rPr>
              <a:t>По Рекомендации БМЦ от 10.07.2009 N Р-6/2009 </a:t>
            </a:r>
            <a:r>
              <a:rPr lang="ru-RU" altLang="ru-RU" sz="2400" b="1" dirty="0" err="1">
                <a:latin typeface="Times New Roman" pitchFamily="18" charset="0"/>
                <a:cs typeface="Times New Roman" pitchFamily="18" charset="0"/>
              </a:rPr>
              <a:t>КпР</a:t>
            </a:r>
            <a:r>
              <a:rPr lang="ru-RU" altLang="ru-RU" sz="2400" b="1" dirty="0">
                <a:latin typeface="Times New Roman" pitchFamily="18" charset="0"/>
                <a:cs typeface="Times New Roman" pitchFamily="18" charset="0"/>
              </a:rPr>
              <a:t> «Изменение СПИ ОС в течение срока эксплуатации» </a:t>
            </a:r>
            <a:r>
              <a:rPr lang="ru-RU" altLang="ru-RU" sz="2400" dirty="0">
                <a:latin typeface="Times New Roman" pitchFamily="18" charset="0"/>
                <a:cs typeface="Times New Roman" pitchFamily="18" charset="0"/>
              </a:rPr>
              <a:t>пересмотр СПИ необходимо делать с начала года, но в 1С пересчет амортизации с начала года не делается. Все изменения применяются с нового месяца. </a:t>
            </a:r>
          </a:p>
        </p:txBody>
      </p:sp>
    </p:spTree>
    <p:extLst>
      <p:ext uri="{BB962C8B-B14F-4D97-AF65-F5344CB8AC3E}">
        <p14:creationId xmlns:p14="http://schemas.microsoft.com/office/powerpoint/2010/main" val="3482352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1519238"/>
            <a:ext cx="11661775" cy="2214562"/>
          </a:xfrm>
          <a:solidFill>
            <a:schemeClr val="bg1"/>
          </a:solidFill>
          <a:ln>
            <a:solidFill>
              <a:schemeClr val="tx1"/>
            </a:solidFill>
            <a:miter lim="800000"/>
            <a:headEnd/>
            <a:tailEnd/>
          </a:ln>
        </p:spPr>
        <p:txBody>
          <a:bodyPr>
            <a:normAutofit lnSpcReduction="10000"/>
          </a:bodyPr>
          <a:lstStyle/>
          <a:p>
            <a:pPr marL="0" indent="0">
              <a:buNone/>
            </a:pPr>
            <a:r>
              <a:rPr lang="ru-RU" altLang="ru-RU" sz="2133" b="1" dirty="0">
                <a:latin typeface="Times New Roman" pitchFamily="18" charset="0"/>
                <a:cs typeface="Times New Roman" pitchFamily="18" charset="0"/>
              </a:rPr>
              <a:t>Исправить ошибку в 1С можно несколькими способами:</a:t>
            </a:r>
          </a:p>
          <a:p>
            <a:pPr marL="0" indent="0">
              <a:buNone/>
            </a:pPr>
            <a:r>
              <a:rPr lang="ru-RU" altLang="ru-RU" sz="2133" b="1" dirty="0">
                <a:latin typeface="Times New Roman" pitchFamily="18" charset="0"/>
                <a:cs typeface="Times New Roman" pitchFamily="18" charset="0"/>
              </a:rPr>
              <a:t>Вариант 3. </a:t>
            </a:r>
            <a:r>
              <a:rPr lang="ru-RU" altLang="ru-RU" sz="2133" dirty="0">
                <a:latin typeface="Times New Roman" pitchFamily="18" charset="0"/>
                <a:cs typeface="Times New Roman" pitchFamily="18" charset="0"/>
              </a:rPr>
              <a:t>Исправить СПИ и балансовую стоимость вручную. Все исправления вносятся в текущем периоде с помощью документа Операция, введенная вручную.</a:t>
            </a:r>
          </a:p>
          <a:p>
            <a:pPr marL="0" indent="0">
              <a:buNone/>
            </a:pPr>
            <a:r>
              <a:rPr lang="ru-RU" altLang="ru-RU" sz="2133" dirty="0">
                <a:latin typeface="Times New Roman" pitchFamily="18" charset="0"/>
                <a:cs typeface="Times New Roman" pitchFamily="18" charset="0"/>
              </a:rPr>
              <a:t>Если невозможно вернуться на 31.12.2021 или в предпоследний месяц начисления амортизации ОС, т. к. период закрыт и не подлежит </a:t>
            </a:r>
            <a:r>
              <a:rPr lang="ru-RU" altLang="ru-RU" sz="2133" dirty="0" err="1">
                <a:latin typeface="Times New Roman" pitchFamily="18" charset="0"/>
                <a:cs typeface="Times New Roman" pitchFamily="18" charset="0"/>
              </a:rPr>
              <a:t>перепроведению</a:t>
            </a:r>
            <a:r>
              <a:rPr lang="ru-RU" altLang="ru-RU" sz="2133" dirty="0">
                <a:latin typeface="Times New Roman" pitchFamily="18" charset="0"/>
                <a:cs typeface="Times New Roman" pitchFamily="18" charset="0"/>
              </a:rPr>
              <a:t>, придется исправлять ошибку вручную.</a:t>
            </a:r>
          </a:p>
          <a:p>
            <a:pPr marL="0" indent="0">
              <a:buNone/>
            </a:pPr>
            <a:r>
              <a:rPr lang="ru-RU" altLang="ru-RU" sz="2133" dirty="0">
                <a:latin typeface="Times New Roman" pitchFamily="18" charset="0"/>
                <a:cs typeface="Times New Roman" pitchFamily="18" charset="0"/>
              </a:rPr>
              <a:t>Рассмотрим пошаговую инструкцию оформления примера. </a:t>
            </a:r>
          </a:p>
          <a:p>
            <a:pPr marL="0" indent="0">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72580534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7ADDA240-4E2D-027D-C02E-931BC6920FFA}"/>
              </a:ext>
            </a:extLst>
          </p:cNvPr>
          <p:cNvGraphicFramePr>
            <a:graphicFrameLocks noGrp="1"/>
          </p:cNvGraphicFramePr>
          <p:nvPr/>
        </p:nvGraphicFramePr>
        <p:xfrm>
          <a:off x="276446" y="637954"/>
          <a:ext cx="11427341" cy="5856228"/>
        </p:xfrm>
        <a:graphic>
          <a:graphicData uri="http://schemas.openxmlformats.org/drawingml/2006/table">
            <a:tbl>
              <a:tblPr/>
              <a:tblGrid>
                <a:gridCol w="906579">
                  <a:extLst>
                    <a:ext uri="{9D8B030D-6E8A-4147-A177-3AD203B41FA5}">
                      <a16:colId xmlns:a16="http://schemas.microsoft.com/office/drawing/2014/main" val="2799710108"/>
                    </a:ext>
                  </a:extLst>
                </a:gridCol>
                <a:gridCol w="615579">
                  <a:extLst>
                    <a:ext uri="{9D8B030D-6E8A-4147-A177-3AD203B41FA5}">
                      <a16:colId xmlns:a16="http://schemas.microsoft.com/office/drawing/2014/main" val="3443747303"/>
                    </a:ext>
                  </a:extLst>
                </a:gridCol>
                <a:gridCol w="615579">
                  <a:extLst>
                    <a:ext uri="{9D8B030D-6E8A-4147-A177-3AD203B41FA5}">
                      <a16:colId xmlns:a16="http://schemas.microsoft.com/office/drawing/2014/main" val="51476392"/>
                    </a:ext>
                  </a:extLst>
                </a:gridCol>
                <a:gridCol w="749882">
                  <a:extLst>
                    <a:ext uri="{9D8B030D-6E8A-4147-A177-3AD203B41FA5}">
                      <a16:colId xmlns:a16="http://schemas.microsoft.com/office/drawing/2014/main" val="3321015197"/>
                    </a:ext>
                  </a:extLst>
                </a:gridCol>
                <a:gridCol w="749882">
                  <a:extLst>
                    <a:ext uri="{9D8B030D-6E8A-4147-A177-3AD203B41FA5}">
                      <a16:colId xmlns:a16="http://schemas.microsoft.com/office/drawing/2014/main" val="1862036168"/>
                    </a:ext>
                  </a:extLst>
                </a:gridCol>
                <a:gridCol w="1232361">
                  <a:extLst>
                    <a:ext uri="{9D8B030D-6E8A-4147-A177-3AD203B41FA5}">
                      <a16:colId xmlns:a16="http://schemas.microsoft.com/office/drawing/2014/main" val="3976423406"/>
                    </a:ext>
                  </a:extLst>
                </a:gridCol>
                <a:gridCol w="4408561">
                  <a:extLst>
                    <a:ext uri="{9D8B030D-6E8A-4147-A177-3AD203B41FA5}">
                      <a16:colId xmlns:a16="http://schemas.microsoft.com/office/drawing/2014/main" val="1658631057"/>
                    </a:ext>
                  </a:extLst>
                </a:gridCol>
                <a:gridCol w="2148918">
                  <a:extLst>
                    <a:ext uri="{9D8B030D-6E8A-4147-A177-3AD203B41FA5}">
                      <a16:colId xmlns:a16="http://schemas.microsoft.com/office/drawing/2014/main" val="987105059"/>
                    </a:ext>
                  </a:extLst>
                </a:gridCol>
              </a:tblGrid>
              <a:tr h="84311">
                <a:tc rowSpan="2">
                  <a:txBody>
                    <a:bodyPr/>
                    <a:lstStyle/>
                    <a:p>
                      <a:pPr algn="ctr" fontAlgn="ctr"/>
                      <a:r>
                        <a:rPr lang="ru-RU" sz="1800" b="1">
                          <a:solidFill>
                            <a:srgbClr val="33305A"/>
                          </a:solidFill>
                          <a:effectLst/>
                        </a:rPr>
                        <a:t>Дата</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rowSpan="2">
                  <a:txBody>
                    <a:bodyPr/>
                    <a:lstStyle/>
                    <a:p>
                      <a:pPr algn="ctr" fontAlgn="ctr"/>
                      <a:r>
                        <a:rPr lang="ru-RU" sz="1800" b="1">
                          <a:solidFill>
                            <a:srgbClr val="33305A"/>
                          </a:solidFill>
                          <a:effectLst/>
                        </a:rPr>
                        <a:t>Дебет</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rowSpan="2">
                  <a:txBody>
                    <a:bodyPr/>
                    <a:lstStyle/>
                    <a:p>
                      <a:pPr algn="ctr" fontAlgn="ctr"/>
                      <a:r>
                        <a:rPr lang="ru-RU" sz="1800" b="1">
                          <a:solidFill>
                            <a:srgbClr val="33305A"/>
                          </a:solidFill>
                          <a:effectLst/>
                        </a:rPr>
                        <a:t>Кредит </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rowSpan="2">
                  <a:txBody>
                    <a:bodyPr/>
                    <a:lstStyle/>
                    <a:p>
                      <a:pPr algn="ctr" fontAlgn="ctr"/>
                      <a:r>
                        <a:rPr lang="ru-RU" sz="1800" b="1">
                          <a:solidFill>
                            <a:srgbClr val="33305A"/>
                          </a:solidFill>
                          <a:effectLst/>
                        </a:rPr>
                        <a:t>Сумма БУ</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gridSpan="2">
                  <a:txBody>
                    <a:bodyPr/>
                    <a:lstStyle/>
                    <a:p>
                      <a:pPr algn="ctr" fontAlgn="ctr"/>
                      <a:r>
                        <a:rPr lang="ru-RU" sz="1800" b="1">
                          <a:solidFill>
                            <a:srgbClr val="33305A"/>
                          </a:solidFill>
                          <a:effectLst/>
                        </a:rPr>
                        <a:t>Сумма НУ</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hMerge="1">
                  <a:txBody>
                    <a:bodyPr/>
                    <a:lstStyle/>
                    <a:p>
                      <a:endParaRPr lang="ru-RU"/>
                    </a:p>
                  </a:txBody>
                  <a:tcPr/>
                </a:tc>
                <a:tc rowSpan="2">
                  <a:txBody>
                    <a:bodyPr/>
                    <a:lstStyle/>
                    <a:p>
                      <a:pPr algn="ctr" fontAlgn="ctr"/>
                      <a:r>
                        <a:rPr lang="ru-RU" sz="1800" b="1" dirty="0">
                          <a:solidFill>
                            <a:srgbClr val="33305A"/>
                          </a:solidFill>
                          <a:effectLst/>
                        </a:rPr>
                        <a:t>Наименование операции</a:t>
                      </a:r>
                      <a:endParaRPr lang="ru-RU" sz="1800" dirty="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rowSpan="2">
                  <a:txBody>
                    <a:bodyPr/>
                    <a:lstStyle/>
                    <a:p>
                      <a:pPr algn="ctr" fontAlgn="ctr"/>
                      <a:r>
                        <a:rPr lang="ru-RU" sz="1800" b="1">
                          <a:solidFill>
                            <a:srgbClr val="33305A"/>
                          </a:solidFill>
                          <a:effectLst/>
                        </a:rPr>
                        <a:t>Документы (отчеты) в 1С</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extLst>
                  <a:ext uri="{0D108BD9-81ED-4DB2-BD59-A6C34878D82A}">
                    <a16:rowId xmlns:a16="http://schemas.microsoft.com/office/drawing/2014/main" val="4074799296"/>
                  </a:ext>
                </a:extLst>
              </a:tr>
              <a:tr h="363119">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800" b="1">
                          <a:solidFill>
                            <a:srgbClr val="33305A"/>
                          </a:solidFill>
                          <a:effectLst/>
                        </a:rPr>
                        <a:t>Дт</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a:solidFill>
                            <a:srgbClr val="33305A"/>
                          </a:solidFill>
                          <a:effectLst/>
                        </a:rPr>
                        <a:t>Кт</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vMerge="1">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val="2370569107"/>
                  </a:ext>
                </a:extLst>
              </a:tr>
              <a:tr h="84311">
                <a:tc gridSpan="8">
                  <a:txBody>
                    <a:bodyPr/>
                    <a:lstStyle/>
                    <a:p>
                      <a:pPr algn="l" fontAlgn="ctr"/>
                      <a:r>
                        <a:rPr lang="ru-RU" sz="1800" b="1" u="sng">
                          <a:solidFill>
                            <a:srgbClr val="0785CE"/>
                          </a:solidFill>
                          <a:effectLst/>
                          <a:latin typeface="PT Sans" panose="020B0503020203020204" pitchFamily="34" charset="-52"/>
                          <a:hlinkClick r:id="rId2"/>
                        </a:rPr>
                        <a:t>Изменение элементов амортизации ОС</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6350" cap="flat" cmpd="sng" algn="ctr">
                      <a:solidFill>
                        <a:srgbClr val="E0E2EA"/>
                      </a:solidFill>
                      <a:prstDash val="solid"/>
                      <a:round/>
                      <a:headEnd type="none" w="med" len="med"/>
                      <a:tailEnd type="none" w="med" len="med"/>
                    </a:lnL>
                    <a:lnT w="6350" cap="flat" cmpd="sng" algn="ctr">
                      <a:solidFill>
                        <a:srgbClr val="E0E2EA"/>
                      </a:solidFill>
                      <a:prstDash val="solid"/>
                      <a:round/>
                      <a:headEnd type="none" w="med" len="med"/>
                      <a:tailEnd type="none" w="med" len="med"/>
                    </a:lnT>
                  </a:tcPr>
                </a:tc>
                <a:extLst>
                  <a:ext uri="{0D108BD9-81ED-4DB2-BD59-A6C34878D82A}">
                    <a16:rowId xmlns:a16="http://schemas.microsoft.com/office/drawing/2014/main" val="164997343"/>
                  </a:ext>
                </a:extLst>
              </a:tr>
              <a:tr h="616406">
                <a:tc>
                  <a:txBody>
                    <a:bodyPr/>
                    <a:lstStyle/>
                    <a:p>
                      <a:pPr algn="ctr" fontAlgn="ctr"/>
                      <a:r>
                        <a:rPr lang="ru-RU" sz="1800" i="1">
                          <a:solidFill>
                            <a:srgbClr val="33305A"/>
                          </a:solidFill>
                          <a:effectLst/>
                        </a:rPr>
                        <a:t>30 июня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i="1">
                          <a:solidFill>
                            <a:srgbClr val="33305A"/>
                          </a:solidFill>
                          <a:effectLst/>
                        </a:rPr>
                        <a:t>—</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i="1">
                          <a:solidFill>
                            <a:srgbClr val="33305A"/>
                          </a:solidFill>
                          <a:effectLst/>
                        </a:rPr>
                        <a:t>—</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dirty="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dirty="0">
                          <a:solidFill>
                            <a:srgbClr val="33305A"/>
                          </a:solidFill>
                          <a:effectLst/>
                        </a:rPr>
                        <a:t>Изменение элементов амортизации</a:t>
                      </a:r>
                      <a:br>
                        <a:rPr lang="ru-RU" sz="1800" dirty="0">
                          <a:solidFill>
                            <a:srgbClr val="33305A"/>
                          </a:solidFill>
                          <a:effectLst/>
                        </a:rPr>
                      </a:br>
                      <a:r>
                        <a:rPr lang="ru-RU" sz="1800" dirty="0">
                          <a:solidFill>
                            <a:srgbClr val="33305A"/>
                          </a:solidFill>
                          <a:effectLst/>
                        </a:rPr>
                        <a:t>с 1 июля 2022 (увеличен СПИ)</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u="sng">
                          <a:solidFill>
                            <a:srgbClr val="0785CE"/>
                          </a:solidFill>
                          <a:effectLst/>
                          <a:latin typeface="PT Sans" panose="020B0503020203020204" pitchFamily="34" charset="-52"/>
                          <a:hlinkClick r:id="rId3"/>
                        </a:rPr>
                        <a:t>Изменение элементов</a:t>
                      </a:r>
                      <a:br>
                        <a:rPr lang="ru-RU" sz="1800">
                          <a:solidFill>
                            <a:srgbClr val="33305A"/>
                          </a:solidFill>
                          <a:effectLst/>
                        </a:rPr>
                      </a:br>
                      <a:r>
                        <a:rPr lang="ru-RU" sz="1800" u="sng">
                          <a:solidFill>
                            <a:srgbClr val="0785CE"/>
                          </a:solidFill>
                          <a:effectLst/>
                          <a:latin typeface="PT Sans" panose="020B0503020203020204" pitchFamily="34" charset="-52"/>
                          <a:hlinkClick r:id="rId3"/>
                        </a:rPr>
                        <a:t>амортизации ОС</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B w="6350" cap="flat" cmpd="sng" algn="ctr">
                      <a:solidFill>
                        <a:srgbClr val="E0E2EA"/>
                      </a:solidFill>
                      <a:prstDash val="solid"/>
                      <a:round/>
                      <a:headEnd type="none" w="med" len="med"/>
                      <a:tailEnd type="none" w="med" len="med"/>
                    </a:lnB>
                    <a:solidFill>
                      <a:srgbClr val="FFFFFF"/>
                    </a:solidFill>
                  </a:tcPr>
                </a:tc>
                <a:extLst>
                  <a:ext uri="{0D108BD9-81ED-4DB2-BD59-A6C34878D82A}">
                    <a16:rowId xmlns:a16="http://schemas.microsoft.com/office/drawing/2014/main" val="1915621072"/>
                  </a:ext>
                </a:extLst>
              </a:tr>
              <a:tr h="132247">
                <a:tc gridSpan="8">
                  <a:txBody>
                    <a:bodyPr/>
                    <a:lstStyle/>
                    <a:p>
                      <a:pPr algn="l" fontAlgn="ctr"/>
                      <a:r>
                        <a:rPr lang="ru-RU" sz="1800" b="1" u="sng">
                          <a:solidFill>
                            <a:srgbClr val="0785CE"/>
                          </a:solidFill>
                          <a:effectLst/>
                          <a:latin typeface="PT Sans" panose="020B0503020203020204" pitchFamily="34" charset="-52"/>
                          <a:hlinkClick r:id="rId4"/>
                        </a:rPr>
                        <a:t>Исправление ошибки в амортизации ОС за 2021 год</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6350" cap="flat" cmpd="sng" algn="ctr">
                      <a:solidFill>
                        <a:srgbClr val="E0E2EA"/>
                      </a:solidFill>
                      <a:prstDash val="solid"/>
                      <a:round/>
                      <a:headEnd type="none" w="med" len="med"/>
                      <a:tailEnd type="none" w="med" len="med"/>
                    </a:lnL>
                    <a:lnT w="6350" cap="flat" cmpd="sng" algn="ctr">
                      <a:solidFill>
                        <a:srgbClr val="E0E2EA"/>
                      </a:solidFill>
                      <a:prstDash val="solid"/>
                      <a:round/>
                      <a:headEnd type="none" w="med" len="med"/>
                      <a:tailEnd type="none" w="med" len="med"/>
                    </a:lnT>
                  </a:tcPr>
                </a:tc>
                <a:extLst>
                  <a:ext uri="{0D108BD9-81ED-4DB2-BD59-A6C34878D82A}">
                    <a16:rowId xmlns:a16="http://schemas.microsoft.com/office/drawing/2014/main" val="836913087"/>
                  </a:ext>
                </a:extLst>
              </a:tr>
              <a:tr h="495366">
                <a:tc>
                  <a:txBody>
                    <a:bodyPr/>
                    <a:lstStyle/>
                    <a:p>
                      <a:pPr algn="ctr" fontAlgn="ctr"/>
                      <a:r>
                        <a:rPr lang="ru-RU" sz="1800" i="1">
                          <a:solidFill>
                            <a:srgbClr val="33305A"/>
                          </a:solidFill>
                          <a:effectLst/>
                        </a:rPr>
                        <a:t>30 июня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02.01</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91.01</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152 928</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dirty="0">
                          <a:solidFill>
                            <a:srgbClr val="33305A"/>
                          </a:solidFill>
                          <a:effectLst/>
                        </a:rPr>
                        <a:t>Корректировка амортизации при переходе на ФСБУ 6</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u="sng">
                          <a:solidFill>
                            <a:srgbClr val="0785CE"/>
                          </a:solidFill>
                          <a:effectLst/>
                          <a:latin typeface="PT Sans" panose="020B0503020203020204" pitchFamily="34" charset="-52"/>
                          <a:hlinkClick r:id="rId5"/>
                        </a:rPr>
                        <a:t>Операция, введенная вручную — Операция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B w="6350" cap="flat" cmpd="sng" algn="ctr">
                      <a:solidFill>
                        <a:srgbClr val="E0E2EA"/>
                      </a:solidFill>
                      <a:prstDash val="solid"/>
                      <a:round/>
                      <a:headEnd type="none" w="med" len="med"/>
                      <a:tailEnd type="none" w="med" len="med"/>
                    </a:lnB>
                    <a:solidFill>
                      <a:srgbClr val="FFFFFF"/>
                    </a:solidFill>
                  </a:tcPr>
                </a:tc>
                <a:extLst>
                  <a:ext uri="{0D108BD9-81ED-4DB2-BD59-A6C34878D82A}">
                    <a16:rowId xmlns:a16="http://schemas.microsoft.com/office/drawing/2014/main" val="3922044172"/>
                  </a:ext>
                </a:extLst>
              </a:tr>
              <a:tr h="132247">
                <a:tc gridSpan="8">
                  <a:txBody>
                    <a:bodyPr/>
                    <a:lstStyle/>
                    <a:p>
                      <a:pPr algn="l" fontAlgn="ctr"/>
                      <a:r>
                        <a:rPr lang="ru-RU" sz="1800" b="1" u="sng">
                          <a:solidFill>
                            <a:srgbClr val="0785CE"/>
                          </a:solidFill>
                          <a:effectLst/>
                          <a:latin typeface="PT Sans" panose="020B0503020203020204" pitchFamily="34" charset="-52"/>
                          <a:hlinkClick r:id="rId6"/>
                        </a:rPr>
                        <a:t>Исправление ошибки в амортизации ОС за период январь-июнь</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6350" cap="flat" cmpd="sng" algn="ctr">
                      <a:solidFill>
                        <a:srgbClr val="E0E2EA"/>
                      </a:solidFill>
                      <a:prstDash val="solid"/>
                      <a:round/>
                      <a:headEnd type="none" w="med" len="med"/>
                      <a:tailEnd type="none" w="med" len="med"/>
                    </a:lnL>
                    <a:lnT w="6350" cap="flat" cmpd="sng" algn="ctr">
                      <a:solidFill>
                        <a:srgbClr val="E0E2EA"/>
                      </a:solidFill>
                      <a:prstDash val="solid"/>
                      <a:round/>
                      <a:headEnd type="none" w="med" len="med"/>
                      <a:tailEnd type="none" w="med" len="med"/>
                    </a:lnT>
                  </a:tcPr>
                </a:tc>
                <a:extLst>
                  <a:ext uri="{0D108BD9-81ED-4DB2-BD59-A6C34878D82A}">
                    <a16:rowId xmlns:a16="http://schemas.microsoft.com/office/drawing/2014/main" val="819968436"/>
                  </a:ext>
                </a:extLst>
              </a:tr>
              <a:tr h="374326">
                <a:tc rowSpan="3">
                  <a:txBody>
                    <a:bodyPr/>
                    <a:lstStyle/>
                    <a:p>
                      <a:pPr algn="ctr" fontAlgn="ctr"/>
                      <a:r>
                        <a:rPr lang="ru-RU" sz="1800" i="1">
                          <a:solidFill>
                            <a:srgbClr val="33305A"/>
                          </a:solidFill>
                          <a:effectLst/>
                        </a:rPr>
                        <a:t>30 июня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26</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02.01</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FF0000"/>
                          </a:solidFill>
                          <a:effectLst/>
                          <a:latin typeface="PT Sans" panose="020B0503020203020204" pitchFamily="34" charset="-52"/>
                        </a:rPr>
                        <a:t>-2 160</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Корректировка амортизации за январь — май</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rowSpan="3">
                  <a:txBody>
                    <a:bodyPr/>
                    <a:lstStyle/>
                    <a:p>
                      <a:pPr algn="ctr" fontAlgn="ctr"/>
                      <a:r>
                        <a:rPr lang="ru-RU" sz="1800" u="sng">
                          <a:solidFill>
                            <a:srgbClr val="0785CE"/>
                          </a:solidFill>
                          <a:effectLst/>
                          <a:latin typeface="PT Sans" panose="020B0503020203020204" pitchFamily="34" charset="-52"/>
                          <a:hlinkClick r:id="rId5"/>
                        </a:rPr>
                        <a:t>Операция, введенная вручную — Операция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B w="6350" cap="flat" cmpd="sng" algn="ctr">
                      <a:solidFill>
                        <a:srgbClr val="E0E2EA"/>
                      </a:solidFill>
                      <a:prstDash val="solid"/>
                      <a:round/>
                      <a:headEnd type="none" w="med" len="med"/>
                      <a:tailEnd type="none" w="med" len="med"/>
                    </a:lnB>
                    <a:solidFill>
                      <a:srgbClr val="FFFFFF"/>
                    </a:solidFill>
                  </a:tcPr>
                </a:tc>
                <a:extLst>
                  <a:ext uri="{0D108BD9-81ED-4DB2-BD59-A6C34878D82A}">
                    <a16:rowId xmlns:a16="http://schemas.microsoft.com/office/drawing/2014/main" val="2566691187"/>
                  </a:ext>
                </a:extLst>
              </a:tr>
              <a:tr h="313807">
                <a:tc vMerge="1">
                  <a:txBody>
                    <a:bodyPr/>
                    <a:lstStyle/>
                    <a:p>
                      <a:endParaRPr lang="ru-RU"/>
                    </a:p>
                  </a:txBody>
                  <a:tcPr/>
                </a:tc>
                <a:tc>
                  <a:txBody>
                    <a:bodyPr/>
                    <a:lstStyle/>
                    <a:p>
                      <a:pPr algn="ctr" fontAlgn="ctr"/>
                      <a:r>
                        <a:rPr lang="ru-RU" sz="1800" b="1" i="1">
                          <a:solidFill>
                            <a:srgbClr val="33305A"/>
                          </a:solidFill>
                          <a:effectLst/>
                        </a:rPr>
                        <a:t>26</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02.01</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4 320</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4 752</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4 752</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Начисление амортизации за июнь</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val="3411844849"/>
                  </a:ext>
                </a:extLst>
              </a:tr>
              <a:tr h="676926">
                <a:tc vMerge="1">
                  <a:txBody>
                    <a:bodyPr/>
                    <a:lstStyle/>
                    <a:p>
                      <a:endParaRPr lang="ru-RU"/>
                    </a:p>
                  </a:txBody>
                  <a:tcPr/>
                </a:tc>
                <a:tc>
                  <a:txBody>
                    <a:bodyPr/>
                    <a:lstStyle/>
                    <a:p>
                      <a:pPr algn="ctr" fontAlgn="ctr"/>
                      <a:r>
                        <a:rPr lang="ru-RU" sz="1800">
                          <a:solidFill>
                            <a:srgbClr val="33305A"/>
                          </a:solidFill>
                          <a:effectLst/>
                        </a:rPr>
                        <a:t>—</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dirty="0">
                          <a:solidFill>
                            <a:srgbClr val="33305A"/>
                          </a:solidFill>
                          <a:effectLst/>
                        </a:rPr>
                        <a:t>Отражение корректировки амортизации в регистр сведений Расчет амортизации</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vMerge="1">
                  <a:txBody>
                    <a:bodyPr/>
                    <a:lstStyle/>
                    <a:p>
                      <a:endParaRPr lang="ru-RU"/>
                    </a:p>
                  </a:txBody>
                  <a:tcPr/>
                </a:tc>
                <a:extLst>
                  <a:ext uri="{0D108BD9-81ED-4DB2-BD59-A6C34878D82A}">
                    <a16:rowId xmlns:a16="http://schemas.microsoft.com/office/drawing/2014/main" val="3309849077"/>
                  </a:ext>
                </a:extLst>
              </a:tr>
              <a:tr h="84311">
                <a:tc gridSpan="8">
                  <a:txBody>
                    <a:bodyPr/>
                    <a:lstStyle/>
                    <a:p>
                      <a:pPr algn="l" fontAlgn="ctr"/>
                      <a:r>
                        <a:rPr lang="ru-RU" sz="1800" b="1" u="sng">
                          <a:solidFill>
                            <a:srgbClr val="0785CE"/>
                          </a:solidFill>
                          <a:effectLst/>
                          <a:latin typeface="PT Sans" panose="020B0503020203020204" pitchFamily="34" charset="-52"/>
                          <a:hlinkClick r:id="rId7"/>
                        </a:rPr>
                        <a:t>Начисление амортизации за июль</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6350" cap="flat" cmpd="sng" algn="ctr">
                      <a:solidFill>
                        <a:srgbClr val="E0E2EA"/>
                      </a:solidFill>
                      <a:prstDash val="solid"/>
                      <a:round/>
                      <a:headEnd type="none" w="med" len="med"/>
                      <a:tailEnd type="none" w="med" len="med"/>
                    </a:lnL>
                    <a:lnT w="6350" cap="flat" cmpd="sng" algn="ctr">
                      <a:solidFill>
                        <a:srgbClr val="E0E2EA"/>
                      </a:solidFill>
                      <a:prstDash val="solid"/>
                      <a:round/>
                      <a:headEnd type="none" w="med" len="med"/>
                      <a:tailEnd type="none" w="med" len="med"/>
                    </a:lnT>
                  </a:tcPr>
                </a:tc>
                <a:extLst>
                  <a:ext uri="{0D108BD9-81ED-4DB2-BD59-A6C34878D82A}">
                    <a16:rowId xmlns:a16="http://schemas.microsoft.com/office/drawing/2014/main" val="3681945789"/>
                  </a:ext>
                </a:extLst>
              </a:tr>
              <a:tr h="555886">
                <a:tc>
                  <a:txBody>
                    <a:bodyPr/>
                    <a:lstStyle/>
                    <a:p>
                      <a:pPr algn="ctr" fontAlgn="ctr"/>
                      <a:r>
                        <a:rPr lang="ru-RU" sz="1800" i="1">
                          <a:solidFill>
                            <a:srgbClr val="33305A"/>
                          </a:solidFill>
                          <a:effectLst/>
                        </a:rPr>
                        <a:t>31 июля</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26</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b="1" i="1">
                          <a:solidFill>
                            <a:srgbClr val="33305A"/>
                          </a:solidFill>
                          <a:effectLst/>
                        </a:rPr>
                        <a:t>02.01</a:t>
                      </a: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a:solidFill>
                            <a:srgbClr val="33305A"/>
                          </a:solidFill>
                          <a:effectLst/>
                        </a:rPr>
                        <a:t>4 320</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endParaRPr lang="ru-RU" sz="1800" dirty="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dirty="0">
                          <a:solidFill>
                            <a:srgbClr val="33305A"/>
                          </a:solidFill>
                          <a:effectLst/>
                        </a:rPr>
                        <a:t>Начисление амортизации</a:t>
                      </a: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T w="6350" cap="flat" cmpd="sng" algn="ctr">
                      <a:solidFill>
                        <a:srgbClr val="E0E2EA"/>
                      </a:solidFill>
                      <a:prstDash val="solid"/>
                      <a:round/>
                      <a:headEnd type="none" w="med" len="med"/>
                      <a:tailEnd type="none" w="med" len="med"/>
                    </a:lnT>
                    <a:lnB w="6350" cap="flat" cmpd="sng" algn="ctr">
                      <a:solidFill>
                        <a:srgbClr val="E0E2EA"/>
                      </a:solidFill>
                      <a:prstDash val="solid"/>
                      <a:round/>
                      <a:headEnd type="none" w="med" len="med"/>
                      <a:tailEnd type="none" w="med" len="med"/>
                    </a:lnB>
                    <a:solidFill>
                      <a:srgbClr val="FFFFFF"/>
                    </a:solidFill>
                  </a:tcPr>
                </a:tc>
                <a:tc>
                  <a:txBody>
                    <a:bodyPr/>
                    <a:lstStyle/>
                    <a:p>
                      <a:pPr algn="ctr" fontAlgn="ctr"/>
                      <a:r>
                        <a:rPr lang="ru-RU" sz="1800" u="sng" dirty="0">
                          <a:solidFill>
                            <a:srgbClr val="0785CE"/>
                          </a:solidFill>
                          <a:effectLst/>
                          <a:latin typeface="PT Sans" panose="020B0503020203020204" pitchFamily="34" charset="-52"/>
                          <a:hlinkClick r:id="rId8"/>
                        </a:rPr>
                        <a:t>Закрытие месяца —</a:t>
                      </a:r>
                      <a:br>
                        <a:rPr lang="ru-RU" sz="1800" dirty="0">
                          <a:solidFill>
                            <a:srgbClr val="33305A"/>
                          </a:solidFill>
                          <a:effectLst/>
                        </a:rPr>
                      </a:br>
                      <a:r>
                        <a:rPr lang="ru-RU" sz="1800" u="sng" dirty="0">
                          <a:solidFill>
                            <a:srgbClr val="0785CE"/>
                          </a:solidFill>
                          <a:effectLst/>
                          <a:latin typeface="PT Sans" panose="020B0503020203020204" pitchFamily="34" charset="-52"/>
                          <a:hlinkClick r:id="rId8"/>
                        </a:rPr>
                        <a:t>Амортизация и износ ОС</a:t>
                      </a:r>
                      <a:endParaRPr lang="ru-RU" sz="1800" dirty="0">
                        <a:solidFill>
                          <a:srgbClr val="33305A"/>
                        </a:solidFill>
                        <a:effectLst/>
                      </a:endParaRPr>
                    </a:p>
                  </a:txBody>
                  <a:tcPr marL="12583" marR="12583" marT="6292" marB="6292" anchor="ctr">
                    <a:lnL w="6350" cap="flat" cmpd="sng" algn="ctr">
                      <a:solidFill>
                        <a:srgbClr val="E0E2EA"/>
                      </a:solidFill>
                      <a:prstDash val="solid"/>
                      <a:round/>
                      <a:headEnd type="none" w="med" len="med"/>
                      <a:tailEnd type="none" w="med" len="med"/>
                    </a:lnL>
                    <a:lnR w="6350" cap="flat" cmpd="sng" algn="ctr">
                      <a:solidFill>
                        <a:srgbClr val="E0E2EA"/>
                      </a:solidFill>
                      <a:prstDash val="solid"/>
                      <a:round/>
                      <a:headEnd type="none" w="med" len="med"/>
                      <a:tailEnd type="none" w="med" len="med"/>
                    </a:lnR>
                    <a:lnB w="6350" cap="flat" cmpd="sng" algn="ctr">
                      <a:solidFill>
                        <a:srgbClr val="E0E2EA"/>
                      </a:solidFill>
                      <a:prstDash val="solid"/>
                      <a:round/>
                      <a:headEnd type="none" w="med" len="med"/>
                      <a:tailEnd type="none" w="med" len="med"/>
                    </a:lnB>
                    <a:solidFill>
                      <a:srgbClr val="FFFFFF"/>
                    </a:solidFill>
                  </a:tcPr>
                </a:tc>
                <a:extLst>
                  <a:ext uri="{0D108BD9-81ED-4DB2-BD59-A6C34878D82A}">
                    <a16:rowId xmlns:a16="http://schemas.microsoft.com/office/drawing/2014/main" val="278983496"/>
                  </a:ext>
                </a:extLst>
              </a:tr>
            </a:tbl>
          </a:graphicData>
        </a:graphic>
      </p:graphicFrame>
    </p:spTree>
    <p:extLst>
      <p:ext uri="{BB962C8B-B14F-4D97-AF65-F5344CB8AC3E}">
        <p14:creationId xmlns:p14="http://schemas.microsoft.com/office/powerpoint/2010/main" val="21057326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765175" y="82550"/>
            <a:ext cx="11426825" cy="5446713"/>
          </a:xfrm>
          <a:solidFill>
            <a:schemeClr val="bg1"/>
          </a:solidFill>
          <a:ln>
            <a:solidFill>
              <a:schemeClr val="tx1"/>
            </a:solidFill>
            <a:miter lim="800000"/>
            <a:headEnd/>
            <a:tailEnd/>
          </a:ln>
        </p:spPr>
        <p:txBody>
          <a:bodyPr>
            <a:normAutofit/>
          </a:bodyPr>
          <a:lstStyle/>
          <a:p>
            <a:pPr marL="0" indent="0">
              <a:buNone/>
            </a:pPr>
            <a:r>
              <a:rPr lang="ru-RU" altLang="ru-RU" sz="2133" b="1" dirty="0">
                <a:latin typeface="Times New Roman" pitchFamily="18" charset="0"/>
                <a:cs typeface="Times New Roman" pitchFamily="18" charset="0"/>
              </a:rPr>
              <a:t>Стоимость — 1 710 720, т. е. первоначальная стоимость;</a:t>
            </a:r>
          </a:p>
          <a:p>
            <a:pPr marL="0" indent="0">
              <a:buNone/>
            </a:pPr>
            <a:r>
              <a:rPr lang="ru-RU" altLang="ru-RU" sz="2133" b="1" dirty="0">
                <a:latin typeface="Times New Roman" pitchFamily="18" charset="0"/>
                <a:cs typeface="Times New Roman" pitchFamily="18" charset="0"/>
              </a:rPr>
              <a:t>Остаточная стоимость (БУ) = 4 752 (остаточная стоимость на июнь) + 152 928 руб. (корректировка амортизации) = 157 680 руб.;</a:t>
            </a:r>
          </a:p>
          <a:p>
            <a:pPr marL="0" indent="0">
              <a:buNone/>
            </a:pPr>
            <a:r>
              <a:rPr lang="ru-RU" altLang="ru-RU" sz="2133" b="1" dirty="0">
                <a:latin typeface="Times New Roman" pitchFamily="18" charset="0"/>
                <a:cs typeface="Times New Roman" pitchFamily="18" charset="0"/>
              </a:rPr>
              <a:t>Остаточная стоимость (НУ) — 4 752;</a:t>
            </a:r>
          </a:p>
          <a:p>
            <a:pPr marL="0" indent="0">
              <a:buNone/>
            </a:pPr>
            <a:r>
              <a:rPr lang="ru-RU" altLang="ru-RU" sz="2133" b="1" dirty="0">
                <a:latin typeface="Times New Roman" pitchFamily="18" charset="0"/>
                <a:cs typeface="Times New Roman" pitchFamily="18" charset="0"/>
              </a:rPr>
              <a:t>Стоимость для амортизации (БУ) = 157 680 руб. + 2 160 (корректировка амортизации за период январь — май) = 159 840 руб.;</a:t>
            </a:r>
          </a:p>
          <a:p>
            <a:pPr marL="0" indent="0">
              <a:buNone/>
            </a:pPr>
            <a:r>
              <a:rPr lang="ru-RU" altLang="ru-RU" sz="2133" b="1" dirty="0">
                <a:latin typeface="Times New Roman" pitchFamily="18" charset="0"/>
                <a:cs typeface="Times New Roman" pitchFamily="18" charset="0"/>
              </a:rPr>
              <a:t>Стоимость для амортизации (НУ) — 1 710 720, т. е. первоначальная стоимость;</a:t>
            </a:r>
          </a:p>
          <a:p>
            <a:pPr marL="0" indent="0">
              <a:buNone/>
            </a:pPr>
            <a:r>
              <a:rPr lang="ru-RU" altLang="ru-RU" sz="2133" b="1" dirty="0">
                <a:latin typeface="Times New Roman" pitchFamily="18" charset="0"/>
                <a:cs typeface="Times New Roman" pitchFamily="18" charset="0"/>
              </a:rPr>
              <a:t>Сумма амортизации (БУ) — 4 320 – 2 160 = 2 160 руб.;</a:t>
            </a:r>
          </a:p>
          <a:p>
            <a:pPr marL="0" indent="0">
              <a:buNone/>
            </a:pPr>
            <a:r>
              <a:rPr lang="ru-RU" altLang="ru-RU" sz="2133" b="1" dirty="0">
                <a:latin typeface="Times New Roman" pitchFamily="18" charset="0"/>
                <a:cs typeface="Times New Roman" pitchFamily="18" charset="0"/>
              </a:rPr>
              <a:t>Сумма амортизации (НУ) — 4 752 руб. Обязательно заполните</a:t>
            </a: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28621356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530225" y="82550"/>
            <a:ext cx="11661775" cy="2214563"/>
          </a:xfrm>
          <a:solidFill>
            <a:schemeClr val="bg1"/>
          </a:solidFill>
          <a:ln>
            <a:solidFill>
              <a:schemeClr val="tx1"/>
            </a:solidFill>
            <a:miter lim="800000"/>
            <a:headEnd/>
            <a:tailEnd/>
          </a:ln>
        </p:spPr>
        <p:txBody>
          <a:bodyPr>
            <a:normAutofit lnSpcReduction="10000"/>
          </a:bodyPr>
          <a:lstStyle/>
          <a:p>
            <a:pPr marL="0" indent="0">
              <a:buNone/>
            </a:pPr>
            <a:r>
              <a:rPr lang="ru-RU" altLang="ru-RU" sz="2133" b="1" dirty="0">
                <a:latin typeface="Times New Roman" pitchFamily="18" charset="0"/>
                <a:cs typeface="Times New Roman" pitchFamily="18" charset="0"/>
              </a:rPr>
              <a:t>БУ</a:t>
            </a:r>
          </a:p>
          <a:p>
            <a:pPr marL="0" indent="0">
              <a:buNone/>
            </a:pPr>
            <a:r>
              <a:rPr lang="ru-RU" altLang="ru-RU" sz="2133" dirty="0">
                <a:latin typeface="Times New Roman" pitchFamily="18" charset="0"/>
                <a:cs typeface="Times New Roman" pitchFamily="18" charset="0"/>
              </a:rPr>
              <a:t>Ошибка, обнаруженная до окончания отчетного периода, исправляется в месяце обнаружения по соответствующим счетам БУ (п. 5 ПБУ 22/2010).</a:t>
            </a:r>
          </a:p>
          <a:p>
            <a:pPr marL="0" indent="0">
              <a:buNone/>
            </a:pPr>
            <a:endParaRPr lang="ru-RU" altLang="ru-RU" sz="2133" b="1" dirty="0">
              <a:latin typeface="Times New Roman" pitchFamily="18" charset="0"/>
              <a:cs typeface="Times New Roman" pitchFamily="18" charset="0"/>
            </a:endParaRPr>
          </a:p>
          <a:p>
            <a:pPr marL="0" indent="0">
              <a:buNone/>
            </a:pPr>
            <a:r>
              <a:rPr lang="ru-RU" altLang="ru-RU" sz="2133" b="1" dirty="0">
                <a:latin typeface="Times New Roman" pitchFamily="18" charset="0"/>
                <a:cs typeface="Times New Roman" pitchFamily="18" charset="0"/>
              </a:rPr>
              <a:t>НУ</a:t>
            </a:r>
          </a:p>
          <a:p>
            <a:pPr marL="0" indent="0">
              <a:buNone/>
            </a:pPr>
            <a:r>
              <a:rPr lang="ru-RU" altLang="ru-RU" sz="2133" dirty="0">
                <a:latin typeface="Times New Roman" pitchFamily="18" charset="0"/>
                <a:cs typeface="Times New Roman" pitchFamily="18" charset="0"/>
              </a:rPr>
              <a:t>Сумма амортизации исправляется только по БУ. В НУ исправлять ничего не нужно.</a:t>
            </a:r>
          </a:p>
        </p:txBody>
      </p:sp>
      <p:pic>
        <p:nvPicPr>
          <p:cNvPr id="2" name="Рисунок 1">
            <a:extLst>
              <a:ext uri="{FF2B5EF4-FFF2-40B4-BE49-F238E27FC236}">
                <a16:creationId xmlns:a16="http://schemas.microsoft.com/office/drawing/2014/main" id="{C803D0EC-5C65-B6BA-85FB-D25AE18C48E0}"/>
              </a:ext>
            </a:extLst>
          </p:cNvPr>
          <p:cNvPicPr>
            <a:picLocks noChangeAspect="1"/>
          </p:cNvPicPr>
          <p:nvPr/>
        </p:nvPicPr>
        <p:blipFill>
          <a:blip r:embed="rId2"/>
          <a:stretch>
            <a:fillRect/>
          </a:stretch>
        </p:blipFill>
        <p:spPr>
          <a:xfrm>
            <a:off x="1864684" y="2475393"/>
            <a:ext cx="8948627" cy="4171950"/>
          </a:xfrm>
          <a:prstGeom prst="rect">
            <a:avLst/>
          </a:prstGeom>
        </p:spPr>
      </p:pic>
    </p:spTree>
    <p:extLst>
      <p:ext uri="{BB962C8B-B14F-4D97-AF65-F5344CB8AC3E}">
        <p14:creationId xmlns:p14="http://schemas.microsoft.com/office/powerpoint/2010/main" val="269744958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679450"/>
            <a:ext cx="10467975" cy="4321175"/>
          </a:xfrm>
          <a:solidFill>
            <a:schemeClr val="bg1"/>
          </a:solidFill>
          <a:ln>
            <a:solidFill>
              <a:schemeClr val="tx1"/>
            </a:solidFill>
            <a:miter lim="800000"/>
            <a:headEnd/>
            <a:tailEnd/>
          </a:ln>
        </p:spPr>
        <p:txBody>
          <a:bodyPr>
            <a:normAutofit fontScale="92500" lnSpcReduction="10000"/>
          </a:bodyPr>
          <a:lstStyle/>
          <a:p>
            <a:pPr marL="0" indent="0" algn="just">
              <a:buNone/>
            </a:pPr>
            <a:r>
              <a:rPr lang="ru-RU" sz="2133" u="sng" dirty="0">
                <a:latin typeface="Times New Roman" panose="02020603050405020304" pitchFamily="18" charset="0"/>
              </a:rPr>
              <a:t>Как отражать в бухгалтерском учете приобретение основных средств, бывших в употреблении</a:t>
            </a:r>
            <a:endParaRPr lang="ru-RU" sz="2133" dirty="0">
              <a:latin typeface="Times New Roman" panose="02020603050405020304" pitchFamily="18" charset="0"/>
            </a:endParaRPr>
          </a:p>
          <a:p>
            <a:pPr marL="0" indent="0" algn="just">
              <a:buNone/>
            </a:pPr>
            <a:r>
              <a:rPr lang="ru-RU" sz="2133" dirty="0">
                <a:latin typeface="Times New Roman" panose="02020603050405020304" pitchFamily="18" charset="0"/>
              </a:rPr>
              <a:t>ФСБУ 6/2020 и ФСБУ 26/2020 не содержат никаких специальных положений, касающихся учета приобретения ОС, уже бывших в употреблении. Поэтому первоначальную стоимость приобретенного ОС, бывшего в употреблении, определите в общем порядке. В капитальные вложения включите все фактические затраты, связанные с его приобретением и подготовкой к эксплуатации.</a:t>
            </a:r>
          </a:p>
          <a:p>
            <a:pPr marL="0" indent="0" algn="just">
              <a:buNone/>
            </a:pPr>
            <a:r>
              <a:rPr lang="ru-RU" sz="2133" dirty="0">
                <a:latin typeface="Times New Roman" panose="02020603050405020304" pitchFamily="18" charset="0"/>
              </a:rPr>
              <a:t>Принимая объект ОС к учету, сделайте обычные записи.</a:t>
            </a:r>
          </a:p>
          <a:p>
            <a:pPr marL="0" indent="0" algn="just">
              <a:buNone/>
            </a:pPr>
            <a:r>
              <a:rPr lang="ru-RU" sz="2133" dirty="0">
                <a:latin typeface="Times New Roman" panose="02020603050405020304" pitchFamily="18" charset="0"/>
              </a:rPr>
              <a:t>Срок полезного использования определите исходя из ожидаемого срока эксплуатации основного средства, его технического состояния на момент принятия к учету и т.п. (п. 9 ФСБУ 6/2020).</a:t>
            </a:r>
          </a:p>
          <a:p>
            <a:pPr marL="0" indent="0" algn="just">
              <a:buNone/>
            </a:pPr>
            <a:r>
              <a:rPr lang="ru-RU" sz="2133" dirty="0">
                <a:latin typeface="Times New Roman" panose="02020603050405020304" pitchFamily="18" charset="0"/>
              </a:rPr>
              <a:t>Получение от продавца приобретенного основного средства, бывшего в употреблении, оформляют актом по форме N </a:t>
            </a:r>
            <a:r>
              <a:rPr lang="ru-RU" sz="2133" dirty="0" err="1">
                <a:latin typeface="Times New Roman" panose="02020603050405020304" pitchFamily="18" charset="0"/>
              </a:rPr>
              <a:t>N</a:t>
            </a:r>
            <a:r>
              <a:rPr lang="ru-RU" sz="2133" dirty="0">
                <a:latin typeface="Times New Roman" panose="02020603050405020304" pitchFamily="18" charset="0"/>
              </a:rPr>
              <a:t> ОС-1, ОС-1а, ОС-1б или документом по форме, разработанной самостоятельно, который содержит все обязательные реквизиты первичного учетного документа.	</a:t>
            </a:r>
          </a:p>
          <a:p>
            <a:pPr indent="0" algn="just">
              <a:buNone/>
            </a:pPr>
            <a:endParaRPr lang="ru-RU" altLang="ru-RU" sz="2133" dirty="0">
              <a:latin typeface="Times New Roman" pitchFamily="18" charset="0"/>
              <a:cs typeface="Times New Roman" pitchFamily="18" charset="0"/>
            </a:endParaRPr>
          </a:p>
        </p:txBody>
      </p:sp>
    </p:spTree>
    <p:extLst>
      <p:ext uri="{BB962C8B-B14F-4D97-AF65-F5344CB8AC3E}">
        <p14:creationId xmlns:p14="http://schemas.microsoft.com/office/powerpoint/2010/main" val="359513201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579438"/>
            <a:ext cx="10383838" cy="4551362"/>
          </a:xfrm>
          <a:solidFill>
            <a:schemeClr val="bg1"/>
          </a:solidFill>
          <a:ln>
            <a:solidFill>
              <a:schemeClr val="tx1"/>
            </a:solidFill>
            <a:miter lim="800000"/>
            <a:headEnd/>
            <a:tailEnd/>
          </a:ln>
        </p:spPr>
        <p:txBody>
          <a:bodyPr/>
          <a:lstStyle/>
          <a:p>
            <a:pPr marL="0" indent="609585" algn="just">
              <a:buNone/>
            </a:pPr>
            <a:r>
              <a:rPr lang="ru-RU" sz="2133" b="1" dirty="0">
                <a:latin typeface="Times New Roman" panose="02020603050405020304" pitchFamily="18" charset="0"/>
                <a:cs typeface="Times New Roman" panose="02020603050405020304" pitchFamily="18" charset="0"/>
              </a:rPr>
              <a:t>Материальные ценности, приобретенные для использования в процессе создания ОС</a:t>
            </a:r>
            <a:r>
              <a:rPr lang="ru-RU" sz="2133" dirty="0">
                <a:latin typeface="Times New Roman" panose="02020603050405020304" pitchFamily="18" charset="0"/>
                <a:cs typeface="Times New Roman" panose="02020603050405020304" pitchFamily="18" charset="0"/>
              </a:rPr>
              <a:t> (например, в качестве частей ОС или в качестве материалов при строительстве) к запасам не относятся. Их квалифицируют как капитальные вложения с момента приобретения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"а" п. 5 ФСБУ 26/2020). В связи с этим вы можете:</a:t>
            </a:r>
          </a:p>
          <a:p>
            <a:pPr indent="609585" algn="just"/>
            <a:r>
              <a:rPr lang="ru-RU" sz="2133" dirty="0">
                <a:latin typeface="Times New Roman" panose="02020603050405020304" pitchFamily="18" charset="0"/>
                <a:cs typeface="Times New Roman" panose="02020603050405020304" pitchFamily="18" charset="0"/>
              </a:rPr>
              <a:t>учитывать эти ценности на отдельном субсчете счета 10 "Материалы" и на счете 07 "Оборудование к установке", закрепив для них те же правила оценки при признании и отпуске на нужды создания ОС, что и для запасов;</a:t>
            </a:r>
          </a:p>
          <a:p>
            <a:pPr indent="609585" algn="just"/>
            <a:r>
              <a:rPr lang="ru-RU" sz="2133" dirty="0">
                <a:latin typeface="Times New Roman" panose="02020603050405020304" pitchFamily="18" charset="0"/>
                <a:cs typeface="Times New Roman" panose="02020603050405020304" pitchFamily="18" charset="0"/>
              </a:rPr>
              <a:t>принимать все приобретенные для создания ОС материалы и комплектующие (узлы, агрегаты, детали и др.) сразу на счет 08, ограничившись складским учетом операций с этими ценностями.</a:t>
            </a:r>
          </a:p>
          <a:p>
            <a:pPr marL="0" indent="609585" algn="just">
              <a:buNone/>
            </a:pPr>
            <a:r>
              <a:rPr lang="ru-RU" sz="2133" dirty="0">
                <a:latin typeface="Times New Roman" panose="02020603050405020304" pitchFamily="18" charset="0"/>
                <a:cs typeface="Times New Roman" panose="02020603050405020304" pitchFamily="18" charset="0"/>
              </a:rPr>
              <a:t>При любом варианте учета в отчетности вы должны показать стоимость как использованных, так и неиспользованных материальных ценностей в составе капитальных вложений на создание ОС (в разд. I Бухгалтерского баланса).</a:t>
            </a:r>
          </a:p>
          <a:p>
            <a:pPr indent="609585"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806550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733425"/>
            <a:ext cx="10925175" cy="5672138"/>
          </a:xfrm>
          <a:solidFill>
            <a:schemeClr val="bg1"/>
          </a:solidFill>
          <a:ln>
            <a:solidFill>
              <a:schemeClr val="tx1"/>
            </a:solidFill>
            <a:miter lim="800000"/>
            <a:headEnd/>
            <a:tailEnd/>
          </a:ln>
        </p:spPr>
        <p:txBody>
          <a:bodyPr/>
          <a:lstStyle/>
          <a:p>
            <a:pPr marL="0" indent="609585" algn="just">
              <a:buNone/>
            </a:pPr>
            <a:r>
              <a:rPr lang="ru-RU" sz="2133" dirty="0">
                <a:solidFill>
                  <a:prstClr val="black"/>
                </a:solidFill>
                <a:latin typeface="Times New Roman" panose="02020603050405020304" pitchFamily="18" charset="0"/>
                <a:cs typeface="Times New Roman" panose="02020603050405020304" pitchFamily="18" charset="0"/>
              </a:rPr>
              <a:t>Если вы приняли решение использовать в создании ОС </a:t>
            </a:r>
            <a:r>
              <a:rPr lang="ru-RU" sz="2133" b="1" dirty="0">
                <a:solidFill>
                  <a:prstClr val="black"/>
                </a:solidFill>
                <a:latin typeface="Times New Roman" panose="02020603050405020304" pitchFamily="18" charset="0"/>
                <a:cs typeface="Times New Roman" panose="02020603050405020304" pitchFamily="18" charset="0"/>
              </a:rPr>
              <a:t>материальные ценности, приобретенные для обычной деятельности</a:t>
            </a:r>
            <a:r>
              <a:rPr lang="ru-RU" sz="2133" dirty="0">
                <a:solidFill>
                  <a:prstClr val="black"/>
                </a:solidFill>
                <a:latin typeface="Times New Roman" panose="02020603050405020304" pitchFamily="18" charset="0"/>
                <a:cs typeface="Times New Roman" panose="02020603050405020304" pitchFamily="18" charset="0"/>
              </a:rPr>
              <a:t> и учтенные в составе запасов, то на дату принятия такого решения переквалифицируйте их в капитальные вложения.</a:t>
            </a:r>
          </a:p>
          <a:p>
            <a:pPr marL="0" indent="609585" algn="just">
              <a:buNone/>
            </a:pPr>
            <a:r>
              <a:rPr lang="ru-RU" sz="2133" dirty="0">
                <a:solidFill>
                  <a:prstClr val="black"/>
                </a:solidFill>
                <a:latin typeface="Times New Roman" panose="02020603050405020304" pitchFamily="18" charset="0"/>
                <a:cs typeface="Times New Roman" panose="02020603050405020304" pitchFamily="18" charset="0"/>
              </a:rPr>
              <a:t>Если вы изначально или впоследствии учли материальные ценности по дебету счета 08, но они </a:t>
            </a:r>
            <a:r>
              <a:rPr lang="ru-RU" sz="2133" b="1" dirty="0">
                <a:solidFill>
                  <a:prstClr val="black"/>
                </a:solidFill>
                <a:latin typeface="Times New Roman" panose="02020603050405020304" pitchFamily="18" charset="0"/>
                <a:cs typeface="Times New Roman" panose="02020603050405020304" pitchFamily="18" charset="0"/>
              </a:rPr>
              <a:t>не были использованы в процессе создания ОС</a:t>
            </a:r>
            <a:r>
              <a:rPr lang="ru-RU" sz="2133" dirty="0">
                <a:solidFill>
                  <a:prstClr val="black"/>
                </a:solidFill>
                <a:latin typeface="Times New Roman" panose="02020603050405020304" pitchFamily="18" charset="0"/>
                <a:cs typeface="Times New Roman" panose="02020603050405020304" pitchFamily="18" charset="0"/>
              </a:rPr>
              <a:t>, вычтите их расчетную стоимость из общей суммы капитальных вложений (п. 15 ФСБУ 26/2020).</a:t>
            </a:r>
          </a:p>
          <a:p>
            <a:pPr marL="0" indent="609585" algn="just">
              <a:buNone/>
            </a:pPr>
            <a:endParaRPr lang="ru-RU" sz="2133" dirty="0">
              <a:solidFill>
                <a:prstClr val="black"/>
              </a:solidFill>
              <a:latin typeface="Times New Roman" panose="02020603050405020304" pitchFamily="18" charset="0"/>
              <a:cs typeface="Times New Roman" panose="02020603050405020304" pitchFamily="18" charset="0"/>
            </a:endParaRPr>
          </a:p>
          <a:p>
            <a:pPr marL="0" indent="609585" algn="just">
              <a:buNone/>
            </a:pPr>
            <a:r>
              <a:rPr lang="ru-RU" sz="2133" dirty="0">
                <a:solidFill>
                  <a:prstClr val="black"/>
                </a:solidFill>
                <a:latin typeface="Times New Roman" panose="02020603050405020304" pitchFamily="18" charset="0"/>
                <a:cs typeface="Times New Roman" panose="02020603050405020304" pitchFamily="18" charset="0"/>
              </a:rPr>
              <a:t>Материальные ценности, оставшиеся неиспользованными при создании ОС, признайте в бухгалтерском учете в зависимости от целей дальнейшего использования:</a:t>
            </a:r>
          </a:p>
          <a:p>
            <a:pPr indent="609585" algn="just"/>
            <a:r>
              <a:rPr lang="ru-RU" sz="2133" dirty="0">
                <a:solidFill>
                  <a:prstClr val="black"/>
                </a:solidFill>
                <a:latin typeface="Times New Roman" panose="02020603050405020304" pitchFamily="18" charset="0"/>
                <a:cs typeface="Times New Roman" panose="02020603050405020304" pitchFamily="18" charset="0"/>
              </a:rPr>
              <a:t>как капитальные вложения, если планируете использовать материальные ценности для создания, ремонта, улучшения других ОС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5 ФСБУ 26/2020);</a:t>
            </a:r>
          </a:p>
          <a:p>
            <a:pPr indent="609585" algn="just"/>
            <a:r>
              <a:rPr lang="ru-RU" sz="2133" dirty="0">
                <a:solidFill>
                  <a:prstClr val="black"/>
                </a:solidFill>
                <a:latin typeface="Times New Roman" panose="02020603050405020304" pitchFamily="18" charset="0"/>
                <a:cs typeface="Times New Roman" panose="02020603050405020304" pitchFamily="18" charset="0"/>
              </a:rPr>
              <a:t>как запасы, если в дальнейшем будете использовать материальные ценности в обычной деятельности в течение периода, не превышающего 12 месяцев или обычного операционного цикла;</a:t>
            </a:r>
          </a:p>
          <a:p>
            <a:pPr indent="609585" algn="just"/>
            <a:r>
              <a:rPr lang="ru-RU" sz="2133" dirty="0">
                <a:solidFill>
                  <a:prstClr val="black"/>
                </a:solidFill>
                <a:latin typeface="Times New Roman" panose="02020603050405020304" pitchFamily="18" charset="0"/>
                <a:cs typeface="Times New Roman" panose="02020603050405020304" pitchFamily="18" charset="0"/>
              </a:rPr>
              <a:t>как долгосрочные активы к продаже, если намерены продать материальные ценности.	</a:t>
            </a:r>
          </a:p>
          <a:p>
            <a:pPr indent="609585"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82032587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355600"/>
            <a:ext cx="11329988" cy="6145213"/>
          </a:xfrm>
          <a:solidFill>
            <a:schemeClr val="bg1"/>
          </a:solidFill>
          <a:ln>
            <a:solidFill>
              <a:schemeClr val="tx1"/>
            </a:solidFill>
            <a:miter lim="800000"/>
            <a:headEnd/>
            <a:tailEnd/>
          </a:ln>
        </p:spPr>
        <p:txBody>
          <a:bodyPr/>
          <a:lstStyle/>
          <a:p>
            <a:pPr marL="0" indent="609585" algn="just">
              <a:buNone/>
            </a:pPr>
            <a:r>
              <a:rPr lang="ru-RU" sz="2133" b="1" dirty="0">
                <a:latin typeface="Times New Roman" panose="02020603050405020304" pitchFamily="18" charset="0"/>
                <a:cs typeface="Times New Roman" panose="02020603050405020304" pitchFamily="18" charset="0"/>
              </a:rPr>
              <a:t>В капитальные вложения при создании ОС не нужно включать:</a:t>
            </a:r>
            <a:endParaRPr lang="ru-RU" sz="2133" dirty="0">
              <a:latin typeface="Times New Roman" panose="02020603050405020304" pitchFamily="18" charset="0"/>
              <a:cs typeface="Times New Roman" panose="02020603050405020304" pitchFamily="18" charset="0"/>
            </a:endParaRPr>
          </a:p>
          <a:p>
            <a:pPr marL="0" indent="609585" algn="just">
              <a:buNone/>
            </a:pPr>
            <a:r>
              <a:rPr lang="ru-RU" sz="2133" dirty="0">
                <a:latin typeface="Times New Roman" panose="02020603050405020304" pitchFamily="18" charset="0"/>
                <a:cs typeface="Times New Roman" panose="02020603050405020304" pitchFamily="18" charset="0"/>
              </a:rPr>
              <a:t>1. Затраты, вызванные авариями, пожарами, стихийными бедствиями, нарушением производственного процесса. Примерами таких затрат являются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"г", "д" п. 16 ФСБУ 26/2020):</a:t>
            </a:r>
          </a:p>
          <a:p>
            <a:pPr lvl="1" indent="609585" algn="just"/>
            <a:r>
              <a:rPr lang="ru-RU" sz="2133" dirty="0">
                <a:latin typeface="Times New Roman" panose="02020603050405020304" pitchFamily="18" charset="0"/>
                <a:cs typeface="Times New Roman" panose="02020603050405020304" pitchFamily="18" charset="0"/>
              </a:rPr>
              <a:t>сверхнормативный расход материалов;</a:t>
            </a:r>
          </a:p>
          <a:p>
            <a:pPr lvl="1" indent="609585" algn="just"/>
            <a:r>
              <a:rPr lang="ru-RU" sz="2133" dirty="0">
                <a:latin typeface="Times New Roman" panose="02020603050405020304" pitchFamily="18" charset="0"/>
                <a:cs typeface="Times New Roman" panose="02020603050405020304" pitchFamily="18" charset="0"/>
              </a:rPr>
              <a:t>штрафы, наложенные на организацию за нарушение законодательства об охране труда;</a:t>
            </a:r>
          </a:p>
          <a:p>
            <a:pPr lvl="1" indent="609585" algn="just"/>
            <a:r>
              <a:rPr lang="ru-RU" sz="2133" dirty="0">
                <a:latin typeface="Times New Roman" panose="02020603050405020304" pitchFamily="18" charset="0"/>
                <a:cs typeface="Times New Roman" panose="02020603050405020304" pitchFamily="18" charset="0"/>
              </a:rPr>
              <a:t>потери от простоев и брака;</a:t>
            </a:r>
          </a:p>
          <a:p>
            <a:pPr lvl="1" indent="609585" algn="just"/>
            <a:r>
              <a:rPr lang="ru-RU" sz="2133" dirty="0">
                <a:latin typeface="Times New Roman" panose="02020603050405020304" pitchFamily="18" charset="0"/>
                <a:cs typeface="Times New Roman" panose="02020603050405020304" pitchFamily="18" charset="0"/>
              </a:rPr>
              <a:t>стоимость ремонтов активов, используемых для создания объектов ОС, вызванных чрезвычайными ситуациями;</a:t>
            </a:r>
          </a:p>
          <a:p>
            <a:pPr marL="0" indent="609585" algn="just">
              <a:buNone/>
            </a:pPr>
            <a:r>
              <a:rPr lang="ru-RU" sz="2133" dirty="0">
                <a:latin typeface="Times New Roman" panose="02020603050405020304" pitchFamily="18" charset="0"/>
                <a:cs typeface="Times New Roman" panose="02020603050405020304" pitchFamily="18" charset="0"/>
              </a:rPr>
              <a:t>2. Управленческие расходы. Исключение составляют случаи, когда такие расходы напрямую связаны с созданием основных средств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"ж" п. 16 ФСБУ 26/2020). Например, в капитальные вложения надо включить заработную плату сотрудников администрации, занимающихся исключительно управлением строительством;</a:t>
            </a:r>
          </a:p>
          <a:p>
            <a:pPr marL="0" indent="609585" algn="just">
              <a:buNone/>
            </a:pPr>
            <a:r>
              <a:rPr lang="ru-RU" sz="2133" dirty="0">
                <a:latin typeface="Times New Roman" panose="02020603050405020304" pitchFamily="18" charset="0"/>
                <a:cs typeface="Times New Roman" panose="02020603050405020304" pitchFamily="18" charset="0"/>
              </a:rPr>
              <a:t>3. Затраты на перемещение и ликвидацию (снос) объектов, которые ранее учитывались как ОС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"к" п. 16 ФСБУ 26/2020).</a:t>
            </a:r>
          </a:p>
          <a:p>
            <a:pPr indent="609585" algn="just"/>
            <a:r>
              <a:rPr lang="ru-RU" sz="2133" dirty="0">
                <a:solidFill>
                  <a:prstClr val="black"/>
                </a:solidFill>
                <a:latin typeface="Times New Roman" panose="02020603050405020304" pitchFamily="18" charset="0"/>
                <a:cs typeface="Times New Roman" panose="02020603050405020304" pitchFamily="18" charset="0"/>
              </a:rPr>
              <a:t>	</a:t>
            </a:r>
          </a:p>
          <a:p>
            <a:pPr indent="609585"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35450150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309563"/>
            <a:ext cx="11795125" cy="5643562"/>
          </a:xfrm>
          <a:solidFill>
            <a:schemeClr val="bg1"/>
          </a:solidFill>
          <a:ln>
            <a:solidFill>
              <a:schemeClr val="tx1"/>
            </a:solidFill>
            <a:miter lim="800000"/>
            <a:headEnd/>
            <a:tailEnd/>
          </a:ln>
        </p:spPr>
        <p:txBody>
          <a:bodyPr/>
          <a:lstStyle/>
          <a:p>
            <a:pPr indent="609585" algn="just">
              <a:buNone/>
            </a:pPr>
            <a:r>
              <a:rPr lang="ru-RU" altLang="ru-RU" sz="1867" dirty="0">
                <a:latin typeface="Times New Roman" panose="02020603050405020304" pitchFamily="18" charset="0"/>
                <a:cs typeface="Times New Roman" pitchFamily="18" charset="0"/>
              </a:rPr>
              <a:t>К фактическим затратам, формирующим стоимость капитальных вложений, приравнивается увеличение капитала организации вследствие безвозмездного получения имущества от акционеров или участников (п. 9 ФСБУ 26/2020).</a:t>
            </a:r>
          </a:p>
          <a:p>
            <a:pPr indent="609585" algn="just">
              <a:buNone/>
            </a:pPr>
            <a:r>
              <a:rPr lang="ru-RU" altLang="ru-RU" sz="1867" dirty="0">
                <a:latin typeface="Times New Roman" panose="02020603050405020304" pitchFamily="18" charset="0"/>
                <a:cs typeface="Times New Roman" pitchFamily="18" charset="0"/>
              </a:rPr>
              <a:t>Поэтому при безвозмездном получении основных средств от акционеров (участников) в стоимость капитальных вложений включите справедливую стоимость поступившего имущества на дату его принятия к учету (п. 14 ФСБУ 26/2020).</a:t>
            </a:r>
          </a:p>
          <a:p>
            <a:pPr indent="609585" algn="just">
              <a:buNone/>
            </a:pPr>
            <a:r>
              <a:rPr lang="ru-RU" altLang="ru-RU" sz="1867" dirty="0">
                <a:latin typeface="Times New Roman" panose="02020603050405020304" pitchFamily="18" charset="0"/>
                <a:cs typeface="Times New Roman" pitchFamily="18" charset="0"/>
              </a:rPr>
              <a:t>В общую сумму капитальных вложений включите также дополнительные затраты, связанные с безвозмездным получением основных средств. Это могут быть, например:</a:t>
            </a:r>
          </a:p>
          <a:p>
            <a:pPr indent="609585" algn="just">
              <a:buNone/>
            </a:pPr>
            <a:r>
              <a:rPr lang="ru-RU" altLang="ru-RU" sz="1867" dirty="0">
                <a:latin typeface="Times New Roman" panose="02020603050405020304" pitchFamily="18" charset="0"/>
                <a:cs typeface="Times New Roman" pitchFamily="18" charset="0"/>
              </a:rPr>
              <a:t>•затраты на доставку полученного имущества до места использования, его установку или монтаж (</a:t>
            </a:r>
            <a:r>
              <a:rPr lang="ru-RU" altLang="ru-RU" sz="1867" dirty="0" err="1">
                <a:latin typeface="Times New Roman" panose="02020603050405020304" pitchFamily="18" charset="0"/>
                <a:cs typeface="Times New Roman" pitchFamily="18" charset="0"/>
              </a:rPr>
              <a:t>пп</a:t>
            </a:r>
            <a:r>
              <a:rPr lang="ru-RU" altLang="ru-RU" sz="1867" dirty="0">
                <a:latin typeface="Times New Roman" panose="02020603050405020304" pitchFamily="18" charset="0"/>
                <a:cs typeface="Times New Roman" pitchFamily="18" charset="0"/>
              </a:rPr>
              <a:t>. "з" п. 5 ФСБУ 26/2020);</a:t>
            </a:r>
          </a:p>
          <a:p>
            <a:pPr indent="609585" algn="just">
              <a:buNone/>
            </a:pPr>
            <a:r>
              <a:rPr lang="ru-RU" altLang="ru-RU" sz="1867" dirty="0">
                <a:latin typeface="Times New Roman" panose="02020603050405020304" pitchFamily="18" charset="0"/>
                <a:cs typeface="Times New Roman" pitchFamily="18" charset="0"/>
              </a:rPr>
              <a:t>•стоимость пусконаладочных работ (</a:t>
            </a:r>
            <a:r>
              <a:rPr lang="ru-RU" altLang="ru-RU" sz="1867" dirty="0" err="1">
                <a:latin typeface="Times New Roman" panose="02020603050405020304" pitchFamily="18" charset="0"/>
                <a:cs typeface="Times New Roman" pitchFamily="18" charset="0"/>
              </a:rPr>
              <a:t>пп</a:t>
            </a:r>
            <a:r>
              <a:rPr lang="ru-RU" altLang="ru-RU" sz="1867" dirty="0">
                <a:latin typeface="Times New Roman" panose="02020603050405020304" pitchFamily="18" charset="0"/>
                <a:cs typeface="Times New Roman" pitchFamily="18" charset="0"/>
              </a:rPr>
              <a:t>. "и" п. 5 ФСБУ 26/2020).</a:t>
            </a:r>
          </a:p>
          <a:p>
            <a:pPr indent="609585" algn="just">
              <a:buNone/>
            </a:pPr>
            <a:r>
              <a:rPr lang="ru-RU" altLang="ru-RU" sz="1867" dirty="0">
                <a:latin typeface="Times New Roman" panose="02020603050405020304" pitchFamily="18" charset="0"/>
                <a:cs typeface="Times New Roman" pitchFamily="18" charset="0"/>
              </a:rPr>
              <a:t>В случае возникновения оценочного обязательства по предстоящему демонтажу, утилизации безвозмездно полученного от акционеров (участников) имущества, восстановлению окружающей среды его сумму также включите в стоимость капитальных вложений (</a:t>
            </a:r>
            <a:r>
              <a:rPr lang="ru-RU" altLang="ru-RU" sz="1867" dirty="0" err="1">
                <a:latin typeface="Times New Roman" panose="02020603050405020304" pitchFamily="18" charset="0"/>
                <a:cs typeface="Times New Roman" pitchFamily="18" charset="0"/>
              </a:rPr>
              <a:t>пп</a:t>
            </a:r>
            <a:r>
              <a:rPr lang="ru-RU" altLang="ru-RU" sz="1867" dirty="0">
                <a:latin typeface="Times New Roman" panose="02020603050405020304" pitchFamily="18" charset="0"/>
                <a:cs typeface="Times New Roman" pitchFamily="18" charset="0"/>
              </a:rPr>
              <a:t>. "ж" п. 10 ФСБУ 26/2020).</a:t>
            </a:r>
          </a:p>
          <a:p>
            <a:pPr indent="609585" algn="just">
              <a:buNone/>
            </a:pPr>
            <a:r>
              <a:rPr lang="ru-RU" altLang="ru-RU" sz="1867" dirty="0">
                <a:latin typeface="Times New Roman" panose="02020603050405020304" pitchFamily="18" charset="0"/>
                <a:cs typeface="Times New Roman" pitchFamily="18" charset="0"/>
              </a:rPr>
              <a:t>При безвозмездном получении основных средств от иных лиц приравниваемые к затратам суммы отсутствуют. Поэтому, если у вас нет собственных затрат в связи с получением имущества (на доставку, установку, монтаж и т.п.) и не возникает оценочного обязательства по предстоящему демонтажу, утилизации, восстановлению окружающей среды, то первоначальная стоимость этих объектов равна нулю.</a:t>
            </a: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74545420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406400" y="68263"/>
            <a:ext cx="11785600" cy="6721475"/>
          </a:xfrm>
          <a:solidFill>
            <a:schemeClr val="bg1"/>
          </a:solidFill>
          <a:ln>
            <a:solidFill>
              <a:schemeClr val="tx1"/>
            </a:solidFill>
            <a:miter lim="800000"/>
            <a:headEnd/>
            <a:tailEnd/>
          </a:ln>
        </p:spPr>
        <p:txBody>
          <a:bodyPr/>
          <a:lstStyle/>
          <a:p>
            <a:pPr indent="609585" algn="just">
              <a:buNone/>
            </a:pPr>
            <a:r>
              <a:rPr lang="ru-RU" altLang="ru-RU" sz="2133" dirty="0">
                <a:latin typeface="Times New Roman" panose="02020603050405020304" pitchFamily="18" charset="0"/>
                <a:cs typeface="Times New Roman" pitchFamily="18" charset="0"/>
              </a:rPr>
              <a:t>Бухгалтерский учет при безвозмездном получении основных средств зависит от того, кто вам их передал - акционер (участник) или другое лицо.</a:t>
            </a:r>
          </a:p>
          <a:p>
            <a:pPr indent="609585" algn="just">
              <a:buNone/>
            </a:pPr>
            <a:r>
              <a:rPr lang="ru-RU" altLang="ru-RU" sz="2133" b="1" dirty="0">
                <a:latin typeface="Times New Roman" panose="02020603050405020304" pitchFamily="18" charset="0"/>
                <a:cs typeface="Times New Roman" pitchFamily="18" charset="0"/>
              </a:rPr>
              <a:t>Если основные средства передал акционер (участник), </a:t>
            </a:r>
            <a:r>
              <a:rPr lang="ru-RU" altLang="ru-RU" sz="2133" dirty="0">
                <a:latin typeface="Times New Roman" panose="02020603050405020304" pitchFamily="18" charset="0"/>
                <a:cs typeface="Times New Roman" pitchFamily="18" charset="0"/>
              </a:rPr>
              <a:t>например, в качестве вклада в имущество общества или по договору дарения, то по сути это является дополнительной инвестицией в вашу организацию, которая не признается доходом (п. 2 ПБУ 9/99 "Доходы организации", Приложение к Письму Минфина России от 28.12.2016 N 07-04-09/78875). В этом случае поступление имущества отразите по дебету счета 08 "Вложения во внеоборотные активы" и кредиту счета 83 "Добавочный капитал" (Письма Минфина России от 28.10.2013 N 03-03-06/1/45463, от 29.01.2008 N 07-05-06/18).</a:t>
            </a:r>
          </a:p>
          <a:p>
            <a:pPr indent="609585" algn="just">
              <a:buNone/>
            </a:pPr>
            <a:r>
              <a:rPr lang="ru-RU" altLang="ru-RU" sz="2133" dirty="0">
                <a:latin typeface="Times New Roman" panose="02020603050405020304" pitchFamily="18" charset="0"/>
                <a:cs typeface="Times New Roman" pitchFamily="18" charset="0"/>
              </a:rPr>
              <a:t>На дату завершения капитальных вложений и готовности объектов к эксплуатации спишите накопленную на счете 08 сумму в дебет счета 03 "Доходные вложения в материальные ценности"  или	счета 01 "Основные средства" - в остальных случаях.</a:t>
            </a:r>
          </a:p>
          <a:p>
            <a:pPr indent="609585" algn="just">
              <a:buNone/>
            </a:pPr>
            <a:r>
              <a:rPr lang="ru-RU" altLang="ru-RU" sz="2133" dirty="0">
                <a:latin typeface="Times New Roman" panose="02020603050405020304" pitchFamily="18" charset="0"/>
                <a:cs typeface="Times New Roman" pitchFamily="18" charset="0"/>
              </a:rPr>
              <a:t>Если основные средства безвозмездно получены не от акционера (участника), то в общем порядке отражайте на счете 08 суммы фактически понесенных в связи с их поступлением затрат, а также суммы возникших при их получении оценочных обязательств. Сформированную первоначальную стоимость при принятии к учету основных средств спишите со счета 08 в дебет счета 01 (счета 03).</a:t>
            </a:r>
          </a:p>
          <a:p>
            <a:pPr indent="609585" algn="just">
              <a:buNone/>
            </a:pPr>
            <a:r>
              <a:rPr lang="ru-RU" altLang="ru-RU" sz="2133" dirty="0">
                <a:latin typeface="Times New Roman" panose="02020603050405020304" pitchFamily="18" charset="0"/>
                <a:cs typeface="Times New Roman" pitchFamily="18" charset="0"/>
              </a:rPr>
              <a:t>Амортизацию по безвозмездно полученному имуществу начисляйте в бухгалтерском учете в общем порядке.</a:t>
            </a:r>
          </a:p>
          <a:p>
            <a:pPr indent="609585"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35652293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495300"/>
            <a:ext cx="11642725" cy="4930775"/>
          </a:xfrm>
          <a:solidFill>
            <a:schemeClr val="bg1"/>
          </a:solidFill>
          <a:ln>
            <a:solidFill>
              <a:schemeClr val="tx1"/>
            </a:solidFill>
            <a:miter lim="800000"/>
            <a:headEnd/>
            <a:tailEnd/>
          </a:ln>
        </p:spPr>
        <p:txBody>
          <a:bodyPr/>
          <a:lstStyle/>
          <a:p>
            <a:pPr indent="609585" algn="just">
              <a:buNone/>
            </a:pPr>
            <a:r>
              <a:rPr lang="ru-RU" altLang="ru-RU" sz="2133" dirty="0">
                <a:latin typeface="Times New Roman" panose="02020603050405020304" pitchFamily="18" charset="0"/>
                <a:cs typeface="Times New Roman" pitchFamily="18" charset="0"/>
              </a:rPr>
              <a:t>В общую сумму капитальных вложений при получении основных средств в качестве вклада в уставный капитал включите их справедливую стоимость. Ее можно определить, например, на основании отчета независимого оценщика. Если в отчете независимого оценщика стоимость основных средств указана с учетом НДС, то при определении справедливой стоимости уменьшите ее на сумму налога (п. п. 9, 14 ФСБУ 26/2020).</a:t>
            </a:r>
          </a:p>
          <a:p>
            <a:pPr indent="609585" algn="just">
              <a:buNone/>
            </a:pPr>
            <a:r>
              <a:rPr lang="ru-RU" altLang="ru-RU" sz="2133" dirty="0">
                <a:latin typeface="Times New Roman" panose="02020603050405020304" pitchFamily="18" charset="0"/>
                <a:cs typeface="Times New Roman" pitchFamily="18" charset="0"/>
              </a:rPr>
              <a:t>В стоимость капитальных вложений включите также дополнительные затраты, связанные с получением и подготовкой к эксплуатации основного средства. Такими затратами могут быть, например:</a:t>
            </a:r>
          </a:p>
          <a:p>
            <a:pPr indent="609585" algn="just">
              <a:buNone/>
            </a:pPr>
            <a:r>
              <a:rPr lang="ru-RU" altLang="ru-RU" sz="2133" dirty="0">
                <a:latin typeface="Times New Roman" panose="02020603050405020304" pitchFamily="18" charset="0"/>
                <a:cs typeface="Times New Roman" pitchFamily="18" charset="0"/>
              </a:rPr>
              <a:t>•	затраты на доставку основных средств до места использования, их установку или монтаж (</a:t>
            </a:r>
            <a:r>
              <a:rPr lang="ru-RU" altLang="ru-RU" sz="2133" dirty="0" err="1">
                <a:latin typeface="Times New Roman" panose="02020603050405020304" pitchFamily="18" charset="0"/>
                <a:cs typeface="Times New Roman" pitchFamily="18" charset="0"/>
              </a:rPr>
              <a:t>пп</a:t>
            </a:r>
            <a:r>
              <a:rPr lang="ru-RU" altLang="ru-RU" sz="2133" dirty="0">
                <a:latin typeface="Times New Roman" panose="02020603050405020304" pitchFamily="18" charset="0"/>
                <a:cs typeface="Times New Roman" pitchFamily="18" charset="0"/>
              </a:rPr>
              <a:t>. "з" п. 5 ФСБУ 26/2020);</a:t>
            </a:r>
          </a:p>
          <a:p>
            <a:pPr indent="609585" algn="just">
              <a:buNone/>
            </a:pPr>
            <a:r>
              <a:rPr lang="ru-RU" altLang="ru-RU" sz="2133" dirty="0">
                <a:latin typeface="Times New Roman" panose="02020603050405020304" pitchFamily="18" charset="0"/>
                <a:cs typeface="Times New Roman" pitchFamily="18" charset="0"/>
              </a:rPr>
              <a:t>•	суммы оценочных обязательств по предстоящему демонтажу, утилизации основных средств, восстановлению окружающей среды (</a:t>
            </a:r>
            <a:r>
              <a:rPr lang="ru-RU" altLang="ru-RU" sz="2133" dirty="0" err="1">
                <a:latin typeface="Times New Roman" panose="02020603050405020304" pitchFamily="18" charset="0"/>
                <a:cs typeface="Times New Roman" pitchFamily="18" charset="0"/>
              </a:rPr>
              <a:t>пп</a:t>
            </a:r>
            <a:r>
              <a:rPr lang="ru-RU" altLang="ru-RU" sz="2133" dirty="0">
                <a:latin typeface="Times New Roman" panose="02020603050405020304" pitchFamily="18" charset="0"/>
                <a:cs typeface="Times New Roman" pitchFamily="18" charset="0"/>
              </a:rPr>
              <a:t>. "ж" п. 10 ФСБУ 26/2020);</a:t>
            </a:r>
          </a:p>
          <a:p>
            <a:pPr indent="609585" algn="just">
              <a:buNone/>
            </a:pPr>
            <a:r>
              <a:rPr lang="ru-RU" altLang="ru-RU" sz="2133" dirty="0">
                <a:latin typeface="Times New Roman" panose="02020603050405020304" pitchFamily="18" charset="0"/>
                <a:cs typeface="Times New Roman" pitchFamily="18" charset="0"/>
              </a:rPr>
              <a:t>•	стоимость пусконаладочных работ (</a:t>
            </a:r>
            <a:r>
              <a:rPr lang="ru-RU" altLang="ru-RU" sz="2133" dirty="0" err="1">
                <a:latin typeface="Times New Roman" panose="02020603050405020304" pitchFamily="18" charset="0"/>
                <a:cs typeface="Times New Roman" pitchFamily="18" charset="0"/>
              </a:rPr>
              <a:t>пп</a:t>
            </a:r>
            <a:r>
              <a:rPr lang="ru-RU" altLang="ru-RU" sz="2133" dirty="0">
                <a:latin typeface="Times New Roman" panose="02020603050405020304" pitchFamily="18" charset="0"/>
                <a:cs typeface="Times New Roman" pitchFamily="18" charset="0"/>
              </a:rPr>
              <a:t>. "и" п. 5 ФСБУ 26/2020).</a:t>
            </a:r>
          </a:p>
          <a:p>
            <a:pPr indent="609585"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3974076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260350"/>
            <a:ext cx="10944225" cy="6432550"/>
          </a:xfrm>
          <a:solidFill>
            <a:schemeClr val="bg1"/>
          </a:solidFill>
          <a:ln>
            <a:solidFill>
              <a:schemeClr val="tx1"/>
            </a:solidFill>
            <a:miter lim="800000"/>
            <a:headEnd/>
            <a:tailEnd/>
          </a:ln>
        </p:spPr>
        <p:txBody>
          <a:bodyPr/>
          <a:lstStyle/>
          <a:p>
            <a:pPr marL="0" indent="0" algn="just">
              <a:buNone/>
            </a:pPr>
            <a:r>
              <a:rPr lang="ru-RU" sz="2133" dirty="0">
                <a:latin typeface="Times New Roman" panose="02020603050405020304" pitchFamily="18" charset="0"/>
                <a:cs typeface="Times New Roman" panose="02020603050405020304" pitchFamily="18" charset="0"/>
              </a:rPr>
              <a:t>При получении основных средств в качестве вклада в уставный капитал отразите их справедливую стоимость по дебету счета 08 "Вложения во внеоборотные активы" в корреспонденции с кредитом счета 75 "Расчеты с учредителями", субсчет 75-1 "Расчеты по вкладам в уставный (складочный) капитал" (Инструкция по применению Плана счетов).</a:t>
            </a:r>
          </a:p>
          <a:p>
            <a:pPr marL="0" indent="0" algn="just">
              <a:buNone/>
            </a:pPr>
            <a:r>
              <a:rPr lang="ru-RU" sz="2133" dirty="0">
                <a:latin typeface="Times New Roman" panose="02020603050405020304" pitchFamily="18" charset="0"/>
                <a:cs typeface="Times New Roman" panose="02020603050405020304" pitchFamily="18" charset="0"/>
              </a:rPr>
              <a:t>Превышение справедливой стоимости полученных от учредителя основных средств над суммой его задолженности, выявленное на счете 75, субсчет 75-1, отнесите в добавочный капитал.</a:t>
            </a:r>
          </a:p>
          <a:p>
            <a:pPr marL="0" indent="0" algn="just">
              <a:buNone/>
            </a:pPr>
            <a:r>
              <a:rPr lang="ru-RU" sz="2133" dirty="0">
                <a:latin typeface="Times New Roman" panose="02020603050405020304" pitchFamily="18" charset="0"/>
                <a:cs typeface="Times New Roman" panose="02020603050405020304" pitchFamily="18" charset="0"/>
              </a:rPr>
              <a:t>На дату завершения капитальных вложений их сумму спишите со счета 08 (п. 18 ФСБУ 26/2020):</a:t>
            </a:r>
          </a:p>
          <a:p>
            <a:pPr marL="0" indent="0" algn="just">
              <a:buNone/>
            </a:pPr>
            <a:r>
              <a:rPr lang="ru-RU" sz="2133" dirty="0">
                <a:latin typeface="Times New Roman" panose="02020603050405020304" pitchFamily="18" charset="0"/>
                <a:cs typeface="Times New Roman" panose="02020603050405020304" pitchFamily="18" charset="0"/>
              </a:rPr>
              <a:t>•в дебет счета 03 "Доходные вложения в материальные ценности", если это основные средства, предназначенные для сдачи в аренду, или недвижимость, предназначенная для получения дохода от прироста ее стоимости;</a:t>
            </a:r>
          </a:p>
          <a:p>
            <a:pPr marL="0" indent="0" algn="just">
              <a:buNone/>
            </a:pPr>
            <a:r>
              <a:rPr lang="ru-RU" sz="2133" dirty="0">
                <a:latin typeface="Times New Roman" panose="02020603050405020304" pitchFamily="18" charset="0"/>
                <a:cs typeface="Times New Roman" panose="02020603050405020304" pitchFamily="18" charset="0"/>
              </a:rPr>
              <a:t>•в дебет счета 01 "Основные средства" - в остальных случаях.</a:t>
            </a:r>
          </a:p>
          <a:p>
            <a:pPr marL="0" indent="0" algn="just">
              <a:buNone/>
            </a:pPr>
            <a:r>
              <a:rPr lang="ru-RU" sz="2133" dirty="0">
                <a:latin typeface="Times New Roman" panose="02020603050405020304" pitchFamily="18" charset="0"/>
                <a:cs typeface="Times New Roman" panose="02020603050405020304" pitchFamily="18" charset="0"/>
              </a:rPr>
              <a:t>Сумму НДС, восстановленного учредителем и подлежащего вычету, отразите по дебету счета 19 "Налог на добавленную стоимость по приобретенным ценностям" в корреспонденции с кредитом счета 83 "Добавочный капитал", так как право на вычет НДС получено сверх вклада в уставный капитал (Письма Минфина России от 30.10.2006 N 07-05-06/262, от 19.12.2006 N 07-05-06/302). Право на вычет НДС быть вкладом в уставный капитал не может (п. 2 ст. 66.1 ГК РФ).</a:t>
            </a:r>
          </a:p>
          <a:p>
            <a:pPr indent="0" algn="just">
              <a:buNone/>
            </a:pPr>
            <a:endParaRPr lang="ru-RU" altLang="ru-RU" sz="2133" dirty="0">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219245671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451693" y="1297987"/>
            <a:ext cx="10804449"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Расходы капитализируются при ОДНОВРМЕННОМ ВЫПОЛНЕНИИ УСЛОВИЙ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a:p>
            <a:pPr marL="457178" marR="0" lvl="0" indent="-457178" algn="l" defTabSz="914400" rtl="0" eaLnBrk="1" fontAlgn="auto" latinLnBrk="0" hangingPunct="1">
              <a:lnSpc>
                <a:spcPct val="100000"/>
              </a:lnSpc>
              <a:spcBef>
                <a:spcPts val="0"/>
              </a:spcBef>
              <a:spcAft>
                <a:spcPts val="0"/>
              </a:spcAft>
              <a:buClrTx/>
              <a:buSzTx/>
              <a:buFontTx/>
              <a:buAutoNum type="arabicPeriod"/>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Это плановые работы, которые должны проводиться  с регулярностью раз в несколько лет</a:t>
            </a:r>
          </a:p>
          <a:p>
            <a:pPr marL="457178" marR="0" lvl="0" indent="-457178" algn="l" defTabSz="914400" rtl="0" eaLnBrk="1" fontAlgn="auto" latinLnBrk="0" hangingPunct="1">
              <a:lnSpc>
                <a:spcPct val="100000"/>
              </a:lnSpc>
              <a:spcBef>
                <a:spcPts val="0"/>
              </a:spcBef>
              <a:spcAft>
                <a:spcPts val="0"/>
              </a:spcAft>
              <a:buClrTx/>
              <a:buSzTx/>
              <a:buFontTx/>
              <a:buAutoNum type="arabicPeriod"/>
              <a:tabLst/>
              <a:defRPr/>
            </a:pPr>
            <a:r>
              <a:rPr kumimoji="0" lang="ru-RU" sz="2400" b="0" i="0" u="none" strike="noStrike" kern="1200" cap="none" spc="0" normalizeH="0" baseline="0" noProof="0" dirty="0">
                <a:ln>
                  <a:noFill/>
                </a:ln>
                <a:solidFill>
                  <a:prstClr val="black"/>
                </a:solidFill>
                <a:effectLst/>
                <a:uLnTx/>
                <a:uFillTx/>
                <a:latin typeface="Calibri"/>
                <a:ea typeface="+mn-ea"/>
                <a:cs typeface="+mn-cs"/>
              </a:rPr>
              <a:t>Сумма затрат на ремонт существенная</a:t>
            </a:r>
          </a:p>
        </p:txBody>
      </p:sp>
      <p:sp>
        <p:nvSpPr>
          <p:cNvPr id="5" name="TextBox 4"/>
          <p:cNvSpPr txBox="1"/>
          <p:nvPr/>
        </p:nvSpPr>
        <p:spPr>
          <a:xfrm>
            <a:off x="335360" y="3621021"/>
            <a:ext cx="11521280" cy="1733488"/>
          </a:xfrm>
          <a:prstGeom prst="rect">
            <a:avLst/>
          </a:prstGeom>
          <a:solidFill>
            <a:schemeClr val="accent2">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a:ea typeface="+mn-ea"/>
                <a:cs typeface="+mn-cs"/>
              </a:rPr>
              <a:t>Если условия выполняются, то расходы на ремонт ( в том числе запасные части, узлы) включаются  в капитальные вложения. То есть собираем их на счете 08,  а потом принимает к учету на счете 01 как отдельный инвентарный объект.</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a:ea typeface="+mn-ea"/>
                <a:cs typeface="+mn-cs"/>
              </a:rPr>
              <a:t>Если ремонт внеплановый , то расходы (вне зависимости от суммы)  сразу списываем в полной сумме на счету учета затрат. Внеплановый (разовый) нерегулярный ремонт НЕ капитализируется</a:t>
            </a:r>
          </a:p>
        </p:txBody>
      </p:sp>
    </p:spTree>
    <p:extLst>
      <p:ext uri="{BB962C8B-B14F-4D97-AF65-F5344CB8AC3E}">
        <p14:creationId xmlns:p14="http://schemas.microsoft.com/office/powerpoint/2010/main" val="342541624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normAutofit fontScale="90000"/>
          </a:bodyPr>
          <a:lstStyle/>
          <a:p>
            <a:r>
              <a:rPr lang="ru-RU" dirty="0"/>
              <a:t>Ремонт</a:t>
            </a:r>
          </a:p>
        </p:txBody>
      </p:sp>
      <p:pic>
        <p:nvPicPr>
          <p:cNvPr id="4" name="Рисунок 3">
            <a:extLst>
              <a:ext uri="{FF2B5EF4-FFF2-40B4-BE49-F238E27FC236}">
                <a16:creationId xmlns:a16="http://schemas.microsoft.com/office/drawing/2014/main" id="{1F5F5629-6FC5-8CB4-2380-67E59EEE8273}"/>
              </a:ext>
            </a:extLst>
          </p:cNvPr>
          <p:cNvPicPr>
            <a:picLocks noChangeAspect="1"/>
          </p:cNvPicPr>
          <p:nvPr/>
        </p:nvPicPr>
        <p:blipFill>
          <a:blip r:embed="rId2"/>
          <a:stretch>
            <a:fillRect/>
          </a:stretch>
        </p:blipFill>
        <p:spPr>
          <a:xfrm>
            <a:off x="911359" y="1119365"/>
            <a:ext cx="9972675" cy="5399235"/>
          </a:xfrm>
          <a:prstGeom prst="rect">
            <a:avLst/>
          </a:prstGeom>
        </p:spPr>
      </p:pic>
    </p:spTree>
    <p:extLst>
      <p:ext uri="{BB962C8B-B14F-4D97-AF65-F5344CB8AC3E}">
        <p14:creationId xmlns:p14="http://schemas.microsoft.com/office/powerpoint/2010/main" val="72173531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8EA8B95-DB30-74A3-6C85-CDDD57DF923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BFE2CF-85AE-D4B2-2C64-A77CB77B2C11}"/>
              </a:ext>
            </a:extLst>
          </p:cNvPr>
          <p:cNvSpPr>
            <a:spLocks noGrp="1"/>
          </p:cNvSpPr>
          <p:nvPr>
            <p:ph type="title" idx="4294967295"/>
          </p:nvPr>
        </p:nvSpPr>
        <p:spPr>
          <a:xfrm>
            <a:off x="271463" y="260350"/>
            <a:ext cx="11920537" cy="660400"/>
          </a:xfrm>
        </p:spPr>
        <p:txBody>
          <a:bodyPr>
            <a:normAutofit fontScale="90000"/>
          </a:bodyPr>
          <a:lstStyle/>
          <a:p>
            <a:r>
              <a:rPr lang="ru-RU" dirty="0"/>
              <a:t>Ремонт</a:t>
            </a:r>
          </a:p>
        </p:txBody>
      </p:sp>
      <p:pic>
        <p:nvPicPr>
          <p:cNvPr id="3" name="Рисунок 2">
            <a:extLst>
              <a:ext uri="{FF2B5EF4-FFF2-40B4-BE49-F238E27FC236}">
                <a16:creationId xmlns:a16="http://schemas.microsoft.com/office/drawing/2014/main" id="{DA23FC93-70BA-8F6D-C653-0BBAF51117C1}"/>
              </a:ext>
            </a:extLst>
          </p:cNvPr>
          <p:cNvPicPr>
            <a:picLocks noChangeAspect="1"/>
          </p:cNvPicPr>
          <p:nvPr/>
        </p:nvPicPr>
        <p:blipFill>
          <a:blip r:embed="rId2"/>
          <a:stretch>
            <a:fillRect/>
          </a:stretch>
        </p:blipFill>
        <p:spPr>
          <a:xfrm>
            <a:off x="662176" y="920750"/>
            <a:ext cx="10447234" cy="5827986"/>
          </a:xfrm>
          <a:prstGeom prst="rect">
            <a:avLst/>
          </a:prstGeom>
        </p:spPr>
      </p:pic>
    </p:spTree>
    <p:extLst>
      <p:ext uri="{BB962C8B-B14F-4D97-AF65-F5344CB8AC3E}">
        <p14:creationId xmlns:p14="http://schemas.microsoft.com/office/powerpoint/2010/main" val="42053379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normAutofit fontScale="90000"/>
          </a:bodyPr>
          <a:lstStyle/>
          <a:p>
            <a:r>
              <a:rPr lang="ru-RU" dirty="0"/>
              <a:t>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123950"/>
            <a:ext cx="10528300" cy="5064125"/>
          </a:xfrm>
          <a:solidFill>
            <a:schemeClr val="bg1"/>
          </a:solidFill>
          <a:ln>
            <a:solidFill>
              <a:schemeClr val="tx1"/>
            </a:solidFill>
          </a:ln>
        </p:spPr>
        <p:txBody>
          <a:bodyPr/>
          <a:lstStyle/>
          <a:p>
            <a:pPr indent="609585"/>
            <a:r>
              <a:rPr lang="ru-RU" sz="2400" dirty="0">
                <a:latin typeface="Times New Roman" panose="02020603050405020304" pitchFamily="18" charset="0"/>
                <a:cs typeface="Times New Roman" panose="02020603050405020304" pitchFamily="18" charset="0"/>
              </a:rPr>
              <a:t>В целях бухгалтерского учета имеет значение, проводят ремонт в плановом порядке (в рамках системы планово-предупредительных ремонтов) или причиной его проведения стала авария, стихийное бедствие, неправильная эксплуатация, внезапная поломка и т.п.</a:t>
            </a:r>
          </a:p>
          <a:p>
            <a:pPr indent="609585"/>
            <a:r>
              <a:rPr lang="ru-RU" sz="2400" dirty="0">
                <a:latin typeface="Times New Roman" panose="02020603050405020304" pitchFamily="18" charset="0"/>
                <a:cs typeface="Times New Roman" panose="02020603050405020304" pitchFamily="18" charset="0"/>
              </a:rPr>
              <a:t>Когда говорят о капитальном и текущем ремонте, то в бухгалтерском учете подразумевают плановые мероприятия, проводимые с определенной периодичностью.</a:t>
            </a:r>
          </a:p>
          <a:p>
            <a:pPr indent="609585"/>
            <a:r>
              <a:rPr lang="ru-RU" sz="2400" dirty="0">
                <a:latin typeface="Times New Roman" panose="02020603050405020304" pitchFamily="18" charset="0"/>
                <a:cs typeface="Times New Roman" panose="02020603050405020304" pitchFamily="18" charset="0"/>
              </a:rPr>
              <a:t>Затраты на проведение капитального, текущего и непланового ремонта отражают по-разному.</a:t>
            </a:r>
          </a:p>
          <a:p>
            <a:pPr indent="609585"/>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69710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graphicFrame>
        <p:nvGraphicFramePr>
          <p:cNvPr id="4" name="Таблица 3">
            <a:extLst>
              <a:ext uri="{FF2B5EF4-FFF2-40B4-BE49-F238E27FC236}">
                <a16:creationId xmlns:a16="http://schemas.microsoft.com/office/drawing/2014/main" id="{D58CBEBE-BFDC-7288-F01E-C59C8EF4D09A}"/>
              </a:ext>
            </a:extLst>
          </p:cNvPr>
          <p:cNvGraphicFramePr>
            <a:graphicFrameLocks noGrp="1"/>
          </p:cNvGraphicFramePr>
          <p:nvPr/>
        </p:nvGraphicFramePr>
        <p:xfrm>
          <a:off x="74428" y="771053"/>
          <a:ext cx="12036057" cy="5868584"/>
        </p:xfrm>
        <a:graphic>
          <a:graphicData uri="http://schemas.openxmlformats.org/drawingml/2006/table">
            <a:tbl>
              <a:tblPr/>
              <a:tblGrid>
                <a:gridCol w="745805">
                  <a:extLst>
                    <a:ext uri="{9D8B030D-6E8A-4147-A177-3AD203B41FA5}">
                      <a16:colId xmlns:a16="http://schemas.microsoft.com/office/drawing/2014/main" val="2288914028"/>
                    </a:ext>
                  </a:extLst>
                </a:gridCol>
                <a:gridCol w="1479412">
                  <a:extLst>
                    <a:ext uri="{9D8B030D-6E8A-4147-A177-3AD203B41FA5}">
                      <a16:colId xmlns:a16="http://schemas.microsoft.com/office/drawing/2014/main" val="2976579836"/>
                    </a:ext>
                  </a:extLst>
                </a:gridCol>
                <a:gridCol w="3780127">
                  <a:extLst>
                    <a:ext uri="{9D8B030D-6E8A-4147-A177-3AD203B41FA5}">
                      <a16:colId xmlns:a16="http://schemas.microsoft.com/office/drawing/2014/main" val="276496367"/>
                    </a:ext>
                  </a:extLst>
                </a:gridCol>
                <a:gridCol w="1272690">
                  <a:extLst>
                    <a:ext uri="{9D8B030D-6E8A-4147-A177-3AD203B41FA5}">
                      <a16:colId xmlns:a16="http://schemas.microsoft.com/office/drawing/2014/main" val="3063592485"/>
                    </a:ext>
                  </a:extLst>
                </a:gridCol>
                <a:gridCol w="4758023">
                  <a:extLst>
                    <a:ext uri="{9D8B030D-6E8A-4147-A177-3AD203B41FA5}">
                      <a16:colId xmlns:a16="http://schemas.microsoft.com/office/drawing/2014/main" val="4116171952"/>
                    </a:ext>
                  </a:extLst>
                </a:gridCol>
              </a:tblGrid>
              <a:tr h="40857">
                <a:tc rowSpan="2">
                  <a:txBody>
                    <a:bodyPr/>
                    <a:lstStyle/>
                    <a:p>
                      <a:pPr algn="ctr" fontAlgn="t"/>
                      <a:r>
                        <a:rPr lang="ru-RU" sz="1050" b="1" dirty="0">
                          <a:effectLst/>
                        </a:rPr>
                        <a:t>Объект ремонта</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lumMod val="85000"/>
                      </a:schemeClr>
                    </a:solidFill>
                  </a:tcPr>
                </a:tc>
                <a:tc gridSpan="2">
                  <a:txBody>
                    <a:bodyPr/>
                    <a:lstStyle/>
                    <a:p>
                      <a:pPr algn="ctr" fontAlgn="t"/>
                      <a:r>
                        <a:rPr lang="ru-RU" sz="1050" b="1" dirty="0">
                          <a:effectLst/>
                        </a:rPr>
                        <a:t>Текущий ремонт</a:t>
                      </a:r>
                      <a:endParaRPr lang="ru-RU" sz="1050" dirty="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hMerge="1">
                  <a:txBody>
                    <a:bodyPr/>
                    <a:lstStyle/>
                    <a:p>
                      <a:endParaRPr lang="ru-RU"/>
                    </a:p>
                  </a:txBody>
                  <a:tcPr/>
                </a:tc>
                <a:tc gridSpan="2">
                  <a:txBody>
                    <a:bodyPr/>
                    <a:lstStyle/>
                    <a:p>
                      <a:pPr algn="ctr" fontAlgn="t"/>
                      <a:r>
                        <a:rPr lang="ru-RU" sz="1050" b="1">
                          <a:effectLst/>
                        </a:rPr>
                        <a:t>Капитальный ремонт</a:t>
                      </a:r>
                      <a:endParaRPr lang="ru-RU" sz="105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14879221"/>
                  </a:ext>
                </a:extLst>
              </a:tr>
              <a:tr h="40857">
                <a:tc vMerge="1">
                  <a:txBody>
                    <a:bodyPr/>
                    <a:lstStyle/>
                    <a:p>
                      <a:endParaRPr lang="ru-RU"/>
                    </a:p>
                  </a:txBody>
                  <a:tcPr/>
                </a:tc>
                <a:tc>
                  <a:txBody>
                    <a:bodyPr/>
                    <a:lstStyle/>
                    <a:p>
                      <a:pPr algn="ctr" fontAlgn="t"/>
                      <a:r>
                        <a:rPr lang="ru-RU" sz="1050" b="1">
                          <a:effectLst/>
                        </a:rPr>
                        <a:t>Документ</a:t>
                      </a:r>
                      <a:endParaRPr lang="ru-RU" sz="105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050" b="1">
                          <a:effectLst/>
                        </a:rPr>
                        <a:t>Определение</a:t>
                      </a:r>
                      <a:endParaRPr lang="ru-RU" sz="105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050" b="1">
                          <a:effectLst/>
                        </a:rPr>
                        <a:t>Документ</a:t>
                      </a:r>
                      <a:endParaRPr lang="ru-RU" sz="105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050" b="1">
                          <a:effectLst/>
                        </a:rPr>
                        <a:t>Определение</a:t>
                      </a:r>
                      <a:endParaRPr lang="ru-RU" sz="105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4000709227"/>
                  </a:ext>
                </a:extLst>
              </a:tr>
              <a:tr h="2221771">
                <a:tc rowSpan="2">
                  <a:txBody>
                    <a:bodyPr/>
                    <a:lstStyle/>
                    <a:p>
                      <a:pPr fontAlgn="t"/>
                      <a:r>
                        <a:rPr lang="ru-RU" sz="1050" b="1" dirty="0">
                          <a:effectLst/>
                        </a:rPr>
                        <a:t>Объект строительства (здание, сооружение и т.п.)</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lumMod val="85000"/>
                      </a:schemeClr>
                    </a:solidFill>
                  </a:tcPr>
                </a:tc>
                <a:tc>
                  <a:txBody>
                    <a:bodyPr/>
                    <a:lstStyle/>
                    <a:p>
                      <a:pPr fontAlgn="t"/>
                      <a:r>
                        <a:rPr lang="ru-RU" sz="1050" u="none" strike="noStrike" dirty="0">
                          <a:solidFill>
                            <a:srgbClr val="16489B"/>
                          </a:solidFill>
                          <a:effectLst/>
                          <a:hlinkClick r:id="rId2"/>
                        </a:rPr>
                        <a:t>п. 8</a:t>
                      </a:r>
                      <a:r>
                        <a:rPr lang="ru-RU" sz="1050" dirty="0">
                          <a:effectLst/>
                        </a:rPr>
                        <a:t>, </a:t>
                      </a:r>
                      <a:r>
                        <a:rPr lang="ru-RU" sz="1050" u="none" strike="noStrike" dirty="0">
                          <a:solidFill>
                            <a:srgbClr val="16489B"/>
                          </a:solidFill>
                          <a:effectLst/>
                        </a:rPr>
                        <a:t>п. 8.1 ст. 55.24 Градостроительного Кодекса РФ</a:t>
                      </a:r>
                      <a:endParaRPr lang="ru-RU" sz="1050" dirty="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dirty="0">
                          <a:effectLst/>
                        </a:rPr>
                        <a:t>Техническое обслуживание зданий, сооружений, </a:t>
                      </a:r>
                      <a:r>
                        <a:rPr lang="ru-RU" sz="1050" b="1" i="1" u="sng" dirty="0">
                          <a:effectLst/>
                        </a:rPr>
                        <a:t>текущий ремонт</a:t>
                      </a:r>
                      <a:r>
                        <a:rPr lang="ru-RU" sz="1050" dirty="0">
                          <a:effectLst/>
                        </a:rPr>
                        <a:t> зданий, сооружений проводятся в целях обеспечения надлежащего технического состояния таких зданий, сооружений. Под надлежащим техническим состоянием зданий, сооружений понимаются поддержание параметров устойчивости, надежности зданий, сооружений, а также исправность строительных конструкций, систем инженерно-технического обеспечения, сетей инженерно-технического обеспечения, их элементов в соответствии с требованиями технических регламентов, проектной документации.</a:t>
                      </a:r>
                      <a:br>
                        <a:rPr lang="ru-RU" sz="1050" dirty="0">
                          <a:effectLst/>
                        </a:rPr>
                      </a:br>
                      <a:r>
                        <a:rPr lang="ru-RU" sz="1050" dirty="0">
                          <a:effectLst/>
                        </a:rPr>
                        <a:t>В случаях, определенных Правительством Российской Федерации, при проведении </a:t>
                      </a:r>
                      <a:r>
                        <a:rPr lang="ru-RU" sz="1050" b="1" i="1" u="sng" dirty="0">
                          <a:effectLst/>
                        </a:rPr>
                        <a:t>текущего ремонта</a:t>
                      </a:r>
                      <a:r>
                        <a:rPr lang="ru-RU" sz="1050" dirty="0">
                          <a:effectLst/>
                        </a:rPr>
                        <a:t> зданий, сооружений может осуществляться замена и (или) восстановление отдельных элементов строительных конструкций таких зданий, сооружений (за исключением элементов несущих строительных конструкций), элементов систем инженерно-технического обеспечения и сетей инженерно-технического обеспечения таких зданий, сооружений.</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u="none" strike="noStrike" dirty="0">
                          <a:solidFill>
                            <a:srgbClr val="16489B"/>
                          </a:solidFill>
                          <a:effectLst/>
                        </a:rPr>
                        <a:t>п. 14.2</a:t>
                      </a:r>
                      <a:r>
                        <a:rPr lang="ru-RU" sz="1050" dirty="0">
                          <a:effectLst/>
                        </a:rPr>
                        <a:t>, </a:t>
                      </a:r>
                      <a:r>
                        <a:rPr lang="ru-RU" sz="1050" u="none" strike="noStrike" dirty="0">
                          <a:solidFill>
                            <a:srgbClr val="16489B"/>
                          </a:solidFill>
                          <a:effectLst/>
                        </a:rPr>
                        <a:t>п. 14.3 ст. 1 </a:t>
                      </a:r>
                      <a:r>
                        <a:rPr lang="ru-RU" sz="1050" u="none" strike="noStrike" dirty="0" err="1">
                          <a:solidFill>
                            <a:srgbClr val="16489B"/>
                          </a:solidFill>
                          <a:effectLst/>
                        </a:rPr>
                        <a:t>ГрК</a:t>
                      </a:r>
                      <a:r>
                        <a:rPr lang="ru-RU" sz="1050" u="none" strike="noStrike" dirty="0">
                          <a:solidFill>
                            <a:srgbClr val="16489B"/>
                          </a:solidFill>
                          <a:effectLst/>
                        </a:rPr>
                        <a:t> РФ</a:t>
                      </a:r>
                      <a:r>
                        <a:rPr lang="ru-RU" sz="1050" dirty="0">
                          <a:effectLst/>
                        </a:rPr>
                        <a:t>, Письма Минстроя России </a:t>
                      </a:r>
                      <a:r>
                        <a:rPr lang="ru-RU" sz="1050" u="none" strike="noStrike" dirty="0">
                          <a:solidFill>
                            <a:srgbClr val="16489B"/>
                          </a:solidFill>
                          <a:effectLst/>
                        </a:rPr>
                        <a:t>от 10.12.2018 № 49277-ОД/08</a:t>
                      </a:r>
                      <a:r>
                        <a:rPr lang="ru-RU" sz="1050" dirty="0">
                          <a:effectLst/>
                        </a:rPr>
                        <a:t>, </a:t>
                      </a:r>
                      <a:r>
                        <a:rPr lang="ru-RU" sz="1050" u="none" strike="noStrike" dirty="0">
                          <a:solidFill>
                            <a:srgbClr val="16489B"/>
                          </a:solidFill>
                          <a:effectLst/>
                        </a:rPr>
                        <a:t>от 27.02.2018 № 7026-АС/08</a:t>
                      </a:r>
                      <a:endParaRPr lang="ru-RU" sz="1050" dirty="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b="1" i="1" u="sng">
                          <a:effectLst/>
                        </a:rPr>
                        <a:t>Капитальный ремонт</a:t>
                      </a:r>
                      <a:r>
                        <a:rPr lang="ru-RU" sz="1050">
                          <a:effectLst/>
                        </a:rPr>
                        <a:t> объектов капитального строительства (за исключением линейных объектов) - замена и (или) восстановление строительных конструкций объектов капитального строительства или элементов таких конструкций, за исключением несущих строительных конструкций, замена и (или) восстановление систем инженерно-технического обеспечения и сетей инженерно-технического обеспечения объектов капитального строительства или их элементов, а также замена отдельных элементов несущих строительных конструкций на аналогичные или иные улучшающие показатели таких конструкций элементы и (или) восстановление указанных элементов…</a:t>
                      </a:r>
                      <a:br>
                        <a:rPr lang="ru-RU" sz="1050">
                          <a:effectLst/>
                        </a:rPr>
                      </a:br>
                      <a:br>
                        <a:rPr lang="ru-RU" sz="1050">
                          <a:effectLst/>
                        </a:rPr>
                      </a:br>
                      <a:r>
                        <a:rPr lang="ru-RU" sz="1050" b="1" i="1" u="sng">
                          <a:effectLst/>
                        </a:rPr>
                        <a:t>Капитальный ремонт</a:t>
                      </a:r>
                      <a:r>
                        <a:rPr lang="ru-RU" sz="1050">
                          <a:effectLst/>
                        </a:rPr>
                        <a:t> линейных объектов - изменение параметров линейных объектов или их участков (частей), которое не влечет за собой изменение класса, категории и (или) первоначально установленных показателей функционирования таких объектов и при котором не требуется изменение границ полос отвода и (или) охранных зон таких объектов, если иное не предусмотрено настоящим Кодексом…</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52597896"/>
                  </a:ext>
                </a:extLst>
              </a:tr>
              <a:tr h="1212636">
                <a:tc vMerge="1">
                  <a:txBody>
                    <a:bodyPr/>
                    <a:lstStyle/>
                    <a:p>
                      <a:endParaRPr lang="ru-RU"/>
                    </a:p>
                  </a:txBody>
                  <a:tcPr/>
                </a:tc>
                <a:tc>
                  <a:txBody>
                    <a:bodyPr/>
                    <a:lstStyle/>
                    <a:p>
                      <a:pPr fontAlgn="t"/>
                      <a:r>
                        <a:rPr lang="ru-RU" sz="1050" dirty="0">
                          <a:effectLst/>
                        </a:rPr>
                        <a:t>Письмо Минстроя России </a:t>
                      </a:r>
                      <a:r>
                        <a:rPr lang="ru-RU" sz="1050" u="none" strike="noStrike" dirty="0">
                          <a:solidFill>
                            <a:srgbClr val="16489B"/>
                          </a:solidFill>
                          <a:effectLst/>
                        </a:rPr>
                        <a:t>от 27.02.2018 № 7026-АС/08</a:t>
                      </a:r>
                      <a:r>
                        <a:rPr lang="ru-RU" sz="1050" dirty="0">
                          <a:effectLst/>
                        </a:rPr>
                        <a:t> «Об определении видов ремонта»</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a:effectLst/>
                        </a:rPr>
                        <a:t>Как правило, к </a:t>
                      </a:r>
                      <a:r>
                        <a:rPr lang="ru-RU" sz="1050" b="1" i="1">
                          <a:effectLst/>
                        </a:rPr>
                        <a:t>текущему ремонту</a:t>
                      </a:r>
                      <a:r>
                        <a:rPr lang="ru-RU" sz="1050">
                          <a:effectLst/>
                        </a:rPr>
                        <a:t> относят устранение мелких неисправностей, выявляемых в ходе повседневной эксплуатации основного средства, при котором объект практически не выбывает из эксплуатации, а его технические характеристики не меняются, работы по систематическому и своевременному предохранению основных средств от преждевременного износа путем проведения профилактических мероприятий…</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dirty="0">
                          <a:effectLst/>
                        </a:rPr>
                        <a:t>Письма Минстроя России </a:t>
                      </a:r>
                      <a:r>
                        <a:rPr lang="ru-RU" sz="1050" u="none" strike="noStrike" dirty="0">
                          <a:solidFill>
                            <a:srgbClr val="16489B"/>
                          </a:solidFill>
                          <a:effectLst/>
                        </a:rPr>
                        <a:t>от 10.12.2018 № 49277-ОД/08</a:t>
                      </a:r>
                      <a:r>
                        <a:rPr lang="ru-RU" sz="1050" dirty="0">
                          <a:effectLst/>
                        </a:rPr>
                        <a:t>, </a:t>
                      </a:r>
                      <a:r>
                        <a:rPr lang="ru-RU" sz="1050" u="none" strike="noStrike" dirty="0">
                          <a:solidFill>
                            <a:srgbClr val="16489B"/>
                          </a:solidFill>
                          <a:effectLst/>
                        </a:rPr>
                        <a:t>от 27.02.2018 № 7026-АС/08</a:t>
                      </a:r>
                      <a:endParaRPr lang="ru-RU" sz="1050" dirty="0">
                        <a:effectLst/>
                      </a:endParaRP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dirty="0">
                          <a:effectLst/>
                        </a:rPr>
                        <a:t>…к капитальному ремонту - относят восстановление утраченных первоначальных технических характеристик объекта в целом, при этом основные технико-экономические показатели остаются неизменными.</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3871866960"/>
                  </a:ext>
                </a:extLst>
              </a:tr>
              <a:tr h="608437">
                <a:tc>
                  <a:txBody>
                    <a:bodyPr/>
                    <a:lstStyle/>
                    <a:p>
                      <a:pPr fontAlgn="t"/>
                      <a:r>
                        <a:rPr lang="ru-RU" sz="1050" b="1" dirty="0">
                          <a:effectLst/>
                        </a:rPr>
                        <a:t>Технический объект (оборудование, технические средства и др.)</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lumMod val="85000"/>
                      </a:schemeClr>
                    </a:solidFill>
                  </a:tcPr>
                </a:tc>
                <a:tc>
                  <a:txBody>
                    <a:bodyPr/>
                    <a:lstStyle/>
                    <a:p>
                      <a:pPr fontAlgn="t"/>
                      <a:r>
                        <a:rPr lang="ru-RU" sz="1050">
                          <a:effectLst/>
                        </a:rPr>
                        <a:t>п. 2.3.9 ГОСТ 18322-2016 "Межгосударственный стандарт. Система технического обслуживания и ремонта техники. Термины и определения"</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b="1" i="1" u="sng">
                          <a:effectLst/>
                        </a:rPr>
                        <a:t>Текущий ремонт</a:t>
                      </a:r>
                      <a:r>
                        <a:rPr lang="ru-RU" sz="1050">
                          <a:effectLst/>
                        </a:rPr>
                        <a:t> (current repair): Плановый ремонт, выполняемый для обеспечения или восстановления работоспособности объекта и состоящий в замене и/или восстановлении отдельных легкодоступных его частей.</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a:effectLst/>
                        </a:rPr>
                        <a:t>п. 2.3.7 ГОСТ 18322-2016 "Межгосударственный стандарт. Система технического обслуживания и ремонта техники. Термины и определения"</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050" b="1" i="1" u="sng" dirty="0">
                          <a:effectLst/>
                        </a:rPr>
                        <a:t>Капитальный ремонт</a:t>
                      </a:r>
                      <a:r>
                        <a:rPr lang="ru-RU" sz="1050" dirty="0">
                          <a:effectLst/>
                        </a:rPr>
                        <a:t> (</a:t>
                      </a:r>
                      <a:r>
                        <a:rPr lang="ru-RU" sz="1050" dirty="0" err="1">
                          <a:effectLst/>
                        </a:rPr>
                        <a:t>major</a:t>
                      </a:r>
                      <a:r>
                        <a:rPr lang="ru-RU" sz="1050" dirty="0">
                          <a:effectLst/>
                        </a:rPr>
                        <a:t> </a:t>
                      </a:r>
                      <a:r>
                        <a:rPr lang="ru-RU" sz="1050" dirty="0" err="1">
                          <a:effectLst/>
                        </a:rPr>
                        <a:t>repair</a:t>
                      </a:r>
                      <a:r>
                        <a:rPr lang="ru-RU" sz="1050" dirty="0">
                          <a:effectLst/>
                        </a:rPr>
                        <a:t>): Плановый ремонт, выполняемый для восстановления исправности и полного или близкого к полному ресурса объекта с заменой или восстановлением любых его частей, включая базовые.</a:t>
                      </a:r>
                    </a:p>
                  </a:txBody>
                  <a:tcPr marL="2305" marR="2305" marT="1537" marB="2305">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2434889260"/>
                  </a:ext>
                </a:extLst>
              </a:tr>
            </a:tbl>
          </a:graphicData>
        </a:graphic>
      </p:graphicFrame>
    </p:spTree>
    <p:extLst>
      <p:ext uri="{BB962C8B-B14F-4D97-AF65-F5344CB8AC3E}">
        <p14:creationId xmlns:p14="http://schemas.microsoft.com/office/powerpoint/2010/main" val="254059565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052513"/>
            <a:ext cx="11393488" cy="5353050"/>
          </a:xfrm>
          <a:solidFill>
            <a:schemeClr val="bg1"/>
          </a:solidFill>
          <a:ln>
            <a:solidFill>
              <a:schemeClr val="tx1"/>
            </a:solidFill>
          </a:ln>
        </p:spPr>
        <p:txBody>
          <a:bodyPr/>
          <a:lstStyle/>
          <a:p>
            <a:pPr indent="609585"/>
            <a:r>
              <a:rPr lang="ru-RU" sz="2400" dirty="0">
                <a:latin typeface="Times New Roman" panose="02020603050405020304" pitchFamily="18" charset="0"/>
                <a:cs typeface="Times New Roman" panose="02020603050405020304" pitchFamily="18" charset="0"/>
              </a:rPr>
              <a:t>Под капитальным ремонтом обычно понимают плановый ремонт, при котором восстанавливают исправность объекта и полностью или почти полностью - его ресурс с заменой или восстановлением:</a:t>
            </a:r>
          </a:p>
          <a:p>
            <a:pPr indent="609585"/>
            <a:r>
              <a:rPr lang="ru-RU" sz="2400" dirty="0">
                <a:latin typeface="Times New Roman" panose="02020603050405020304" pitchFamily="18" charset="0"/>
                <a:cs typeface="Times New Roman" panose="02020603050405020304" pitchFamily="18" charset="0"/>
              </a:rPr>
              <a:t>•любых его частей, включая базовые, - для технических объектов (п. 2.3.7 ГОСТ 18322-2016 "Межгосударственный стандарт. Система технического обслуживания и ремонта техники. Термины и определения");</a:t>
            </a:r>
          </a:p>
          <a:p>
            <a:pPr indent="609585"/>
            <a:r>
              <a:rPr lang="ru-RU" sz="2400" dirty="0">
                <a:latin typeface="Times New Roman" panose="02020603050405020304" pitchFamily="18" charset="0"/>
                <a:cs typeface="Times New Roman" panose="02020603050405020304" pitchFamily="18" charset="0"/>
              </a:rPr>
              <a:t>•не относящихся к несущим строительных конструкций или их элементов, систем и сетей инженерно-технического обеспечения или их элементов, а также отдельных элементов несущих строительных конструкций - для объектов капитального строительства. При этом могут улучшаться эксплуатационные показатели отдельных конструкций или их элементов, но основные технико-экономические характеристики объекта в целом остаются неизменными (ч. 14.2 ст. 1 </a:t>
            </a:r>
            <a:r>
              <a:rPr lang="ru-RU" sz="2400" dirty="0" err="1">
                <a:latin typeface="Times New Roman" panose="02020603050405020304" pitchFamily="18" charset="0"/>
                <a:cs typeface="Times New Roman" panose="02020603050405020304" pitchFamily="18" charset="0"/>
              </a:rPr>
              <a:t>ГрК</a:t>
            </a:r>
            <a:r>
              <a:rPr lang="ru-RU" sz="2400" dirty="0">
                <a:latin typeface="Times New Roman" panose="02020603050405020304" pitchFamily="18" charset="0"/>
                <a:cs typeface="Times New Roman" panose="02020603050405020304" pitchFamily="18" charset="0"/>
              </a:rPr>
              <a:t> РФ, Письма Минстроя России от 10.12.2018 N 49277-ОД/08, от 27.02.2018 N 7026-АС/08).</a:t>
            </a:r>
          </a:p>
          <a:p>
            <a:pPr indent="609585"/>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334740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052513"/>
            <a:ext cx="11104563" cy="5545137"/>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Периодичность проведения капитальных ремонтов и объемы выполняемых работ определите в соответствии с технической документацией, нормативно установленными требованиями или самостоятельно в рамках разработки системы планово-предупредительных ремонтов на основе существующих рекомендаций (п. 2.3.6 ГОСТ 18322-2016 "Межгосударственный стандарт. Система технического обслуживания и ремонта техники. Термины и определения", Письма Минстроя России от 27.02.2018 N 7026-АС/08, Минфина России от 14.01.2004 N 16-00-14/10).</a:t>
            </a:r>
          </a:p>
          <a:p>
            <a:pPr indent="609585"/>
            <a:r>
              <a:rPr lang="ru-RU" sz="2133" dirty="0">
                <a:solidFill>
                  <a:prstClr val="black"/>
                </a:solidFill>
                <a:latin typeface="Times New Roman" panose="02020603050405020304" pitchFamily="18" charset="0"/>
                <a:cs typeface="Times New Roman" panose="02020603050405020304" pitchFamily="18" charset="0"/>
              </a:rPr>
              <a:t>Периодичность проведения капитального ремонта измеряется годами, а затраты, как правило, существенны для организации.</a:t>
            </a:r>
          </a:p>
          <a:p>
            <a:pPr indent="609585"/>
            <a:r>
              <a:rPr lang="ru-RU" sz="2133" dirty="0">
                <a:solidFill>
                  <a:prstClr val="black"/>
                </a:solidFill>
                <a:latin typeface="Times New Roman" panose="02020603050405020304" pitchFamily="18" charset="0"/>
                <a:cs typeface="Times New Roman" panose="02020603050405020304" pitchFamily="18" charset="0"/>
              </a:rPr>
              <a:t>Поэтому затраты на капитальные ремонты ОС обычно признают капитальными вложениями 1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"ж" п. 5 ФСБУ 26/2020).</a:t>
            </a:r>
          </a:p>
          <a:p>
            <a:pPr indent="609585"/>
            <a:r>
              <a:rPr lang="ru-RU" sz="2133" dirty="0">
                <a:solidFill>
                  <a:prstClr val="black"/>
                </a:solidFill>
                <a:latin typeface="Times New Roman" panose="02020603050405020304" pitchFamily="18" charset="0"/>
                <a:cs typeface="Times New Roman" panose="02020603050405020304" pitchFamily="18" charset="0"/>
              </a:rPr>
              <a:t> Если затраты на </a:t>
            </a:r>
            <a:r>
              <a:rPr lang="ru-RU" sz="1867" dirty="0">
                <a:solidFill>
                  <a:prstClr val="black"/>
                </a:solidFill>
                <a:latin typeface="Times New Roman" panose="02020603050405020304" pitchFamily="18" charset="0"/>
                <a:cs typeface="Times New Roman" panose="02020603050405020304" pitchFamily="18" charset="0"/>
              </a:rPr>
              <a:t>капитальный</a:t>
            </a:r>
            <a:r>
              <a:rPr lang="ru-RU" sz="2133" dirty="0">
                <a:solidFill>
                  <a:prstClr val="black"/>
                </a:solidFill>
                <a:latin typeface="Times New Roman" panose="02020603050405020304" pitchFamily="18" charset="0"/>
                <a:cs typeface="Times New Roman" panose="02020603050405020304" pitchFamily="18" charset="0"/>
              </a:rPr>
              <a:t> ремонт несущественны для организации, то она вправе, руководствуясь требованием рациональности, учитывать затраты на капитальный ремонт так же, как затраты на текущий. Для этого соответствующее решение и критерий существенности следует закрепить в учетной политике (п. 7.4 ПБУ 1/2008 "Учетная политика организации").</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27833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271463" y="1052513"/>
            <a:ext cx="11920537" cy="5448300"/>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Перечень и величину этих затрат определяйте так же, как и при создании ОС. Материальные ценности, необходимые для капитального ремонта, учитывайте в том же порядке, что и материальные ценности, используемые для создания объектов ОС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5 ФСБУ 26/2020).</a:t>
            </a:r>
          </a:p>
          <a:p>
            <a:pPr indent="609585"/>
            <a:r>
              <a:rPr lang="ru-RU" sz="2133" dirty="0">
                <a:solidFill>
                  <a:prstClr val="black"/>
                </a:solidFill>
                <a:latin typeface="Times New Roman" panose="02020603050405020304" pitchFamily="18" charset="0"/>
                <a:cs typeface="Times New Roman" panose="02020603050405020304" pitchFamily="18" charset="0"/>
              </a:rPr>
              <a:t>Если в ходе капитального ремонта вы извлекли материальные ценности (запасные части, металлолом и др.), которые собираетесь продать или использовать иным способом, вычтите из сумм фактических затрат на капитальный ремонт расчетную стоимость этих ценностей. Расчетную стоимость определите самостоятельно, например, исходя из справедливой стоимости ценностей, чистой стоимости продажи и др. (п. 15 ФСБУ 26/2020).</a:t>
            </a:r>
          </a:p>
          <a:p>
            <a:pPr indent="609585"/>
            <a:r>
              <a:rPr lang="ru-RU" sz="2133" dirty="0">
                <a:solidFill>
                  <a:prstClr val="black"/>
                </a:solidFill>
                <a:latin typeface="Times New Roman" panose="02020603050405020304" pitchFamily="18" charset="0"/>
                <a:cs typeface="Times New Roman" panose="02020603050405020304" pitchFamily="18" charset="0"/>
              </a:rPr>
              <a:t>В зависимости от целей дальнейшего использования признайте извлеченные материальные ценности:</a:t>
            </a:r>
          </a:p>
          <a:p>
            <a:pPr indent="609585"/>
            <a:r>
              <a:rPr lang="ru-RU" sz="2133" dirty="0">
                <a:solidFill>
                  <a:prstClr val="black"/>
                </a:solidFill>
                <a:latin typeface="Times New Roman" panose="02020603050405020304" pitchFamily="18" charset="0"/>
                <a:cs typeface="Times New Roman" panose="02020603050405020304" pitchFamily="18" charset="0"/>
              </a:rPr>
              <a:t>•как капитальные вложения, если планируете использовать их для создания, капитального ремонта, улучшения других ОС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5 ФСБУ 6/2020);</a:t>
            </a:r>
          </a:p>
          <a:p>
            <a:pPr indent="609585"/>
            <a:r>
              <a:rPr lang="ru-RU" sz="2133" dirty="0">
                <a:solidFill>
                  <a:prstClr val="black"/>
                </a:solidFill>
                <a:latin typeface="Times New Roman" panose="02020603050405020304" pitchFamily="18" charset="0"/>
                <a:cs typeface="Times New Roman" panose="02020603050405020304" pitchFamily="18" charset="0"/>
              </a:rPr>
              <a:t>•как запасы, если в дальнейшем будете использовать материальные ценности в обычной деятельности;</a:t>
            </a:r>
          </a:p>
          <a:p>
            <a:pPr indent="609585"/>
            <a:r>
              <a:rPr lang="ru-RU" sz="2133" dirty="0">
                <a:solidFill>
                  <a:prstClr val="black"/>
                </a:solidFill>
                <a:latin typeface="Times New Roman" panose="02020603050405020304" pitchFamily="18" charset="0"/>
                <a:cs typeface="Times New Roman" panose="02020603050405020304" pitchFamily="18" charset="0"/>
              </a:rPr>
              <a:t>•как долгосрочные активы к продаже, если намерены продать материальные ценности.</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9524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052513"/>
            <a:ext cx="11393488" cy="5064125"/>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В момент завершения ремонта отнесите сумму затрат на капитальный ремонт на увеличение первоначальной стоимости отремонтированного ОС, если межремонтный период существенно не отличается от оставшегося срока полезного использования ОС (п. 18 ФСБУ 26/2020, п. 24 ФСБУ 6/2020).</a:t>
            </a:r>
          </a:p>
          <a:p>
            <a:pPr indent="609585"/>
            <a:r>
              <a:rPr lang="ru-RU" sz="2133" dirty="0">
                <a:solidFill>
                  <a:prstClr val="black"/>
                </a:solidFill>
                <a:latin typeface="Times New Roman" panose="02020603050405020304" pitchFamily="18" charset="0"/>
                <a:cs typeface="Times New Roman" panose="02020603050405020304" pitchFamily="18" charset="0"/>
              </a:rPr>
              <a:t>Однако гораздо чаще бывает, что межремонтный период (то есть "срок службы" проведенного ремонта) существенно отличается от оставшегося срока полезного использования объекта ОС (например, установленный изначально срок полезного использования ОС - 30 лет, а капитальный ремонт потребуется каждые 10 лет). В таком случае примите затраты на капитальный ремонт к учету в качестве отдельного объекта ОС и определите его срок полезного использования исходя из продолжительности межремонтного периода (п. 8,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9, п. 10 ФСБУ 6/2020). Начисляйте амортизацию по этому объекту тем же способом, что и по самому объекту ОС. Начисленную амортизацию отражайте в бухгалтерском учете в обычном порядке.</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724243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Капитальный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271463" y="1052513"/>
            <a:ext cx="11920537" cy="5064125"/>
          </a:xfrm>
          <a:solidFill>
            <a:schemeClr val="bg1"/>
          </a:solidFill>
          <a:ln>
            <a:solidFill>
              <a:schemeClr val="tx1"/>
            </a:solidFill>
          </a:ln>
        </p:spPr>
        <p:txBody>
          <a:bodyPr/>
          <a:lstStyle/>
          <a:p>
            <a:pPr indent="609585"/>
            <a:r>
              <a:rPr lang="ru-RU" sz="1867" u="sng" dirty="0">
                <a:solidFill>
                  <a:prstClr val="black"/>
                </a:solidFill>
                <a:latin typeface="Times New Roman" panose="02020603050405020304" pitchFamily="18" charset="0"/>
                <a:cs typeface="Times New Roman" panose="02020603050405020304" pitchFamily="18" charset="0"/>
              </a:rPr>
              <a:t>Пример отражения в учете затрат на капитальный ремонт. В процессе ремонта извлечены материальные ценности, пригодные к использованию в качестве запасных частей</a:t>
            </a:r>
          </a:p>
          <a:p>
            <a:pPr indent="609585"/>
            <a:r>
              <a:rPr lang="ru-RU" sz="1867" dirty="0">
                <a:solidFill>
                  <a:prstClr val="black"/>
                </a:solidFill>
                <a:latin typeface="Times New Roman" panose="02020603050405020304" pitchFamily="18" charset="0"/>
                <a:cs typeface="Times New Roman" panose="02020603050405020304" pitchFamily="18" charset="0"/>
              </a:rPr>
              <a:t>В соответствии с технической документацией капитальный ремонт оборудования должен проводиться раз в 5 лет. Срок полезного использования оборудования, определенный при признании этого объекта в качестве ОС, равен 15 годам. Амортизация по объекту начисляется ежемесячно линейным способом.</a:t>
            </a:r>
          </a:p>
          <a:p>
            <a:pPr indent="609585"/>
            <a:r>
              <a:rPr lang="ru-RU" sz="1867" dirty="0">
                <a:solidFill>
                  <a:prstClr val="black"/>
                </a:solidFill>
                <a:latin typeface="Times New Roman" panose="02020603050405020304" pitchFamily="18" charset="0"/>
                <a:cs typeface="Times New Roman" panose="02020603050405020304" pitchFamily="18" charset="0"/>
              </a:rPr>
              <a:t>Организация провела капитальный ремонт оборудования с привлечением подрядной организации. Договорная стоимость работ - 9 600 000 руб. (в том числе НДС - 1 600 000 руб.). В процессе ремонта ОС подрядчиком заменены и переданы организации детали, которые после восстановления предполагается использовать при ремонте аналогичных ОС.</a:t>
            </a:r>
          </a:p>
          <a:p>
            <a:pPr indent="609585"/>
            <a:r>
              <a:rPr lang="ru-RU" sz="1867" dirty="0">
                <a:solidFill>
                  <a:prstClr val="black"/>
                </a:solidFill>
                <a:latin typeface="Times New Roman" panose="02020603050405020304" pitchFamily="18" charset="0"/>
                <a:cs typeface="Times New Roman" panose="02020603050405020304" pitchFamily="18" charset="0"/>
              </a:rPr>
              <a:t>В соответствии с учетной политикой организации материальные ценности, которые можно использовать для создания, капитального ремонта и улучшения объектов ОС, учитываются на счете 10 "Материалы".</a:t>
            </a:r>
          </a:p>
          <a:p>
            <a:pPr indent="609585"/>
            <a:r>
              <a:rPr lang="ru-RU" sz="1867" dirty="0">
                <a:solidFill>
                  <a:prstClr val="black"/>
                </a:solidFill>
                <a:latin typeface="Times New Roman" panose="02020603050405020304" pitchFamily="18" charset="0"/>
                <a:cs typeface="Times New Roman" panose="02020603050405020304" pitchFamily="18" charset="0"/>
              </a:rPr>
              <a:t>Рыночная стоимость таких деталей в исправном состоянии, но бывших в употреблении, находится в диапазоне от 90 000 руб. до 95 000 руб. По оценке организации, затраты на восстановление деталей составят 20 000 руб. Фактические затраты на восстановление деталей собственными силами составили 19 000 руб.</a:t>
            </a:r>
          </a:p>
          <a:p>
            <a:pPr indent="609585"/>
            <a:r>
              <a:rPr lang="ru-RU" sz="1867" dirty="0">
                <a:solidFill>
                  <a:prstClr val="black"/>
                </a:solidFill>
                <a:latin typeface="Times New Roman" panose="02020603050405020304" pitchFamily="18" charset="0"/>
                <a:cs typeface="Times New Roman" panose="02020603050405020304" pitchFamily="18" charset="0"/>
              </a:rPr>
              <a:t>В учете организации сделаны следующие записи:</a:t>
            </a:r>
          </a:p>
          <a:p>
            <a:pPr indent="609585"/>
            <a:endParaRPr lang="ru-RU" sz="186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287957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1055350" cy="177800"/>
          </a:xfrm>
        </p:spPr>
        <p:txBody>
          <a:bodyPr>
            <a:normAutofit fontScale="90000"/>
          </a:bodyPr>
          <a:lstStyle/>
          <a:p>
            <a:r>
              <a:rPr lang="ru-RU" sz="2133" b="1" dirty="0"/>
              <a:t>Капитальный ремонт</a:t>
            </a:r>
          </a:p>
        </p:txBody>
      </p:sp>
      <p:graphicFrame>
        <p:nvGraphicFramePr>
          <p:cNvPr id="5" name="Таблица 4">
            <a:extLst>
              <a:ext uri="{FF2B5EF4-FFF2-40B4-BE49-F238E27FC236}">
                <a16:creationId xmlns:a16="http://schemas.microsoft.com/office/drawing/2014/main" id="{47C32580-822B-417D-925B-3A0661C6640E}"/>
              </a:ext>
            </a:extLst>
          </p:cNvPr>
          <p:cNvGraphicFramePr>
            <a:graphicFrameLocks noGrp="1"/>
          </p:cNvGraphicFramePr>
          <p:nvPr/>
        </p:nvGraphicFramePr>
        <p:xfrm>
          <a:off x="527383" y="452968"/>
          <a:ext cx="11055350" cy="5932876"/>
        </p:xfrm>
        <a:graphic>
          <a:graphicData uri="http://schemas.openxmlformats.org/drawingml/2006/table">
            <a:tbl>
              <a:tblPr/>
              <a:tblGrid>
                <a:gridCol w="5528285">
                  <a:extLst>
                    <a:ext uri="{9D8B030D-6E8A-4147-A177-3AD203B41FA5}">
                      <a16:colId xmlns:a16="http://schemas.microsoft.com/office/drawing/2014/main" val="483322601"/>
                    </a:ext>
                  </a:extLst>
                </a:gridCol>
                <a:gridCol w="1727359">
                  <a:extLst>
                    <a:ext uri="{9D8B030D-6E8A-4147-A177-3AD203B41FA5}">
                      <a16:colId xmlns:a16="http://schemas.microsoft.com/office/drawing/2014/main" val="2516063482"/>
                    </a:ext>
                  </a:extLst>
                </a:gridCol>
                <a:gridCol w="1727359">
                  <a:extLst>
                    <a:ext uri="{9D8B030D-6E8A-4147-A177-3AD203B41FA5}">
                      <a16:colId xmlns:a16="http://schemas.microsoft.com/office/drawing/2014/main" val="1143578072"/>
                    </a:ext>
                  </a:extLst>
                </a:gridCol>
                <a:gridCol w="2072347">
                  <a:extLst>
                    <a:ext uri="{9D8B030D-6E8A-4147-A177-3AD203B41FA5}">
                      <a16:colId xmlns:a16="http://schemas.microsoft.com/office/drawing/2014/main" val="3814740855"/>
                    </a:ext>
                  </a:extLst>
                </a:gridCol>
              </a:tblGrid>
              <a:tr h="304909">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операций</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Сумма, руб.</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9336167"/>
                  </a:ext>
                </a:extLst>
              </a:tr>
              <a:tr h="701944">
                <a:tc>
                  <a:txBody>
                    <a:bodyPr/>
                    <a:lstStyle/>
                    <a:p>
                      <a:pP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Стоимость выполненных работ включена в капитальные вложения(9 600 000 - 1 600 000)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08</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60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8 000 000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1060784"/>
                  </a:ext>
                </a:extLst>
              </a:tr>
              <a:tr h="304909">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 НДС, предъявленный подрядчиком</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19</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60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1 600 000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286125"/>
                  </a:ext>
                </a:extLst>
              </a:tr>
              <a:tr h="347321">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Принят к вычету входной НДС, предъявленный подрядчиком</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68</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19</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1 600 000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0897587"/>
                  </a:ext>
                </a:extLst>
              </a:tr>
              <a:tr h="544093">
                <a:tc>
                  <a:txBody>
                    <a:bodyPr/>
                    <a:lstStyle/>
                    <a:p>
                      <a:pP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Затраты на ремонт уменьшены на среднюю рыночную стоимость запчастей (в неисправном состоянии) ((90 000 + 95 000) / 2 - 20 000)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08</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72 500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213887"/>
                  </a:ext>
                </a:extLst>
              </a:tr>
              <a:tr h="304909">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Перечислена оплата подрядчику</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60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51</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9 600 000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1793111"/>
                  </a:ext>
                </a:extLst>
              </a:tr>
              <a:tr h="304909">
                <a:tc gridSpan="4">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После ремонта извлеченных ценностей</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092793057"/>
                  </a:ext>
                </a:extLst>
              </a:tr>
              <a:tr h="304909">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Отремонтированы детали, извлеченные в процессе ремонта</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70,69 и др.</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19 000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88620408"/>
                  </a:ext>
                </a:extLst>
              </a:tr>
              <a:tr h="304909">
                <a:tc gridSpan="4">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На дату признания основного средства</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655526392"/>
                  </a:ext>
                </a:extLst>
              </a:tr>
              <a:tr h="701944">
                <a:tc>
                  <a:txBody>
                    <a:bodyPr/>
                    <a:lstStyle/>
                    <a:p>
                      <a:pP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Затраты на капитальный ремонт включены в состав основных средств(8 000 000 - 72 500)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08</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7 927 500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42841"/>
                  </a:ext>
                </a:extLst>
              </a:tr>
              <a:tr h="304909">
                <a:tc gridSpan="4">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Ежемесячно в течение межремонтного периода</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36243030"/>
                  </a:ext>
                </a:extLst>
              </a:tr>
              <a:tr h="544093">
                <a:tc>
                  <a:txBody>
                    <a:bodyPr/>
                    <a:lstStyle/>
                    <a:p>
                      <a:pP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Начислена амортизация по объекту ОС - затратам на ремонт (7 927 500 / 5 / 12)</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20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02</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132 125</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6290839"/>
                  </a:ext>
                </a:extLst>
              </a:tr>
              <a:tr h="304909">
                <a:tc gridSpan="4">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По истечении пяти лет</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56566038"/>
                  </a:ext>
                </a:extLst>
              </a:tr>
              <a:tr h="347321">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Списан объект ОС - затраты на капитальный ремонт</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02</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7 927 500</a:t>
                      </a:r>
                    </a:p>
                  </a:txBody>
                  <a:tcPr marL="23192" marR="23192" marT="38155" marB="381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60138630"/>
                  </a:ext>
                </a:extLst>
              </a:tr>
            </a:tbl>
          </a:graphicData>
        </a:graphic>
      </p:graphicFrame>
    </p:spTree>
    <p:extLst>
      <p:ext uri="{BB962C8B-B14F-4D97-AF65-F5344CB8AC3E}">
        <p14:creationId xmlns:p14="http://schemas.microsoft.com/office/powerpoint/2010/main" val="159802652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1055350" cy="177800"/>
          </a:xfrm>
        </p:spPr>
        <p:txBody>
          <a:bodyPr>
            <a:normAutofit fontScale="90000"/>
          </a:bodyPr>
          <a:lstStyle/>
          <a:p>
            <a:r>
              <a:rPr lang="ru-RU" sz="2133" b="1" dirty="0"/>
              <a:t>Капитальный ремонт</a:t>
            </a:r>
          </a:p>
        </p:txBody>
      </p:sp>
      <p:sp>
        <p:nvSpPr>
          <p:cNvPr id="4" name="TextBox 3">
            <a:extLst>
              <a:ext uri="{FF2B5EF4-FFF2-40B4-BE49-F238E27FC236}">
                <a16:creationId xmlns:a16="http://schemas.microsoft.com/office/drawing/2014/main" id="{4B996066-E02A-8B50-0A80-640853C7B86C}"/>
              </a:ext>
            </a:extLst>
          </p:cNvPr>
          <p:cNvSpPr txBox="1"/>
          <p:nvPr/>
        </p:nvSpPr>
        <p:spPr>
          <a:xfrm>
            <a:off x="416688" y="610136"/>
            <a:ext cx="11366339" cy="6247864"/>
          </a:xfrm>
          <a:prstGeom prst="rect">
            <a:avLst/>
          </a:prstGeom>
          <a:solidFill>
            <a:schemeClr val="bg1"/>
          </a:solid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Пример</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У ООО "Символ" на балансе числится основное средство – трансформатор силовой (ОКОФ 330.30.20.31.117, дата ввода в эксплуатацию – 31.12.2016).</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Данные по основному средству на 01.01.2022:</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первоначальная стоимость в бухгалтерском и налоговом учете – 2 000 000,00 руб.;</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err="1">
                <a:ln>
                  <a:noFill/>
                </a:ln>
                <a:solidFill>
                  <a:srgbClr val="000000"/>
                </a:solidFill>
                <a:effectLst/>
                <a:uLnTx/>
                <a:uFillTx/>
                <a:latin typeface="Roboto" panose="02000000000000000000" pitchFamily="2" charset="0"/>
                <a:ea typeface="+mn-ea"/>
                <a:cs typeface="+mn-cs"/>
              </a:rPr>
              <a:t>cрок</a:t>
            </a: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полезного использования в бухгалтерском и налоговом учете – 20 лет (седьмая амортизационная группа);</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остаточная стоимость в бухгалтерском учете – 1 500 000,00 руб.;</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оставшийся срок полезного использования в бухгалтерском и налоговом учете – 15 лет.</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Согласно технической документации основного средства и графику планово-предупредительных ремонтов организации трансформатор подлежит капитальному ремонту раз в 5 лет. Согласно указанному графику в январе 2022 года ООО "Символ" провело капитальный ремонт трансформатора силами привлеченной подрядной организации – ООО "Старт".</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Стоимость выполненных работ (с учетом материалов, использованных подрядчиком) по акту выполненных работ от 19.01.2022 № 1 составила 480 000 руб. (в т. ч. НДС 80 000 руб.).</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В соответствии с учетной политикой ООО "Символ" на 2022 год для целей бухгалтерского и налогового учета:</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организация не применяет упрощенные способы бухучета;</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способ начисления амортизации основных средств в бухгалтерском и налоговом учете линейный, амортизация начисляется с 1-го числа месяца, следующего за месяцем принятия объекта ОС на учет;</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резерв на ремонт основных средств в налоговом учете не создается;</a:t>
            </a:r>
          </a:p>
          <a:p>
            <a:pPr marL="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используется общая система налогообложения (ОСН), применяется метод начисления и </a:t>
            </a:r>
            <a:r>
              <a:rPr kumimoji="0" lang="ru-RU" sz="1600" b="0" i="0" u="none" strike="noStrike" kern="1200" cap="none" spc="0" normalizeH="0" baseline="0" noProof="0" dirty="0">
                <a:ln>
                  <a:noFill/>
                </a:ln>
                <a:solidFill>
                  <a:srgbClr val="16489B"/>
                </a:solidFill>
                <a:effectLst/>
                <a:uLnTx/>
                <a:uFillTx/>
                <a:latin typeface="Roboto" panose="02000000000000000000" pitchFamily="2" charset="0"/>
                <a:ea typeface="+mn-ea"/>
                <a:cs typeface="+mn-cs"/>
              </a:rPr>
              <a:t>ПБУ 18/02</a:t>
            </a: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 (балансовый метод).</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Внимание! В программе "1С:Бухгалтерия 8" поддерживается начисление амортизации только с месяца, следующего за месяцем принятия объекта к учету в качестве ОС / увеличения первоначальной стоимости ОС  / изменения элементов амортизации ОС.</a:t>
            </a:r>
          </a:p>
        </p:txBody>
      </p:sp>
    </p:spTree>
    <p:extLst>
      <p:ext uri="{BB962C8B-B14F-4D97-AF65-F5344CB8AC3E}">
        <p14:creationId xmlns:p14="http://schemas.microsoft.com/office/powerpoint/2010/main" val="139195382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1055350" cy="177800"/>
          </a:xfrm>
        </p:spPr>
        <p:txBody>
          <a:bodyPr>
            <a:normAutofit fontScale="90000"/>
          </a:bodyPr>
          <a:lstStyle/>
          <a:p>
            <a:r>
              <a:rPr lang="ru-RU" sz="2133" b="1" dirty="0"/>
              <a:t>Капитальный ремонт</a:t>
            </a:r>
          </a:p>
        </p:txBody>
      </p:sp>
      <p:graphicFrame>
        <p:nvGraphicFramePr>
          <p:cNvPr id="5" name="Таблица 4">
            <a:extLst>
              <a:ext uri="{FF2B5EF4-FFF2-40B4-BE49-F238E27FC236}">
                <a16:creationId xmlns:a16="http://schemas.microsoft.com/office/drawing/2014/main" id="{B9083A00-D332-8C26-1CEE-E1CE81A730EE}"/>
              </a:ext>
            </a:extLst>
          </p:cNvPr>
          <p:cNvGraphicFramePr>
            <a:graphicFrameLocks noGrp="1"/>
          </p:cNvGraphicFramePr>
          <p:nvPr/>
        </p:nvGraphicFramePr>
        <p:xfrm>
          <a:off x="320232" y="639438"/>
          <a:ext cx="11551536" cy="5776047"/>
        </p:xfrm>
        <a:graphic>
          <a:graphicData uri="http://schemas.openxmlformats.org/drawingml/2006/table">
            <a:tbl>
              <a:tblPr firstRow="1" firstCol="1" bandRow="1"/>
              <a:tblGrid>
                <a:gridCol w="1443942">
                  <a:extLst>
                    <a:ext uri="{9D8B030D-6E8A-4147-A177-3AD203B41FA5}">
                      <a16:colId xmlns:a16="http://schemas.microsoft.com/office/drawing/2014/main" val="3013240709"/>
                    </a:ext>
                  </a:extLst>
                </a:gridCol>
                <a:gridCol w="1443942">
                  <a:extLst>
                    <a:ext uri="{9D8B030D-6E8A-4147-A177-3AD203B41FA5}">
                      <a16:colId xmlns:a16="http://schemas.microsoft.com/office/drawing/2014/main" val="2419669112"/>
                    </a:ext>
                  </a:extLst>
                </a:gridCol>
                <a:gridCol w="1443942">
                  <a:extLst>
                    <a:ext uri="{9D8B030D-6E8A-4147-A177-3AD203B41FA5}">
                      <a16:colId xmlns:a16="http://schemas.microsoft.com/office/drawing/2014/main" val="3368274556"/>
                    </a:ext>
                  </a:extLst>
                </a:gridCol>
                <a:gridCol w="1443942">
                  <a:extLst>
                    <a:ext uri="{9D8B030D-6E8A-4147-A177-3AD203B41FA5}">
                      <a16:colId xmlns:a16="http://schemas.microsoft.com/office/drawing/2014/main" val="1896322338"/>
                    </a:ext>
                  </a:extLst>
                </a:gridCol>
                <a:gridCol w="1443942">
                  <a:extLst>
                    <a:ext uri="{9D8B030D-6E8A-4147-A177-3AD203B41FA5}">
                      <a16:colId xmlns:a16="http://schemas.microsoft.com/office/drawing/2014/main" val="465608439"/>
                    </a:ext>
                  </a:extLst>
                </a:gridCol>
                <a:gridCol w="1443942">
                  <a:extLst>
                    <a:ext uri="{9D8B030D-6E8A-4147-A177-3AD203B41FA5}">
                      <a16:colId xmlns:a16="http://schemas.microsoft.com/office/drawing/2014/main" val="4234186450"/>
                    </a:ext>
                  </a:extLst>
                </a:gridCol>
                <a:gridCol w="1443942">
                  <a:extLst>
                    <a:ext uri="{9D8B030D-6E8A-4147-A177-3AD203B41FA5}">
                      <a16:colId xmlns:a16="http://schemas.microsoft.com/office/drawing/2014/main" val="2399125424"/>
                    </a:ext>
                  </a:extLst>
                </a:gridCol>
                <a:gridCol w="1443942">
                  <a:extLst>
                    <a:ext uri="{9D8B030D-6E8A-4147-A177-3AD203B41FA5}">
                      <a16:colId xmlns:a16="http://schemas.microsoft.com/office/drawing/2014/main" val="38798432"/>
                    </a:ext>
                  </a:extLst>
                </a:gridCol>
              </a:tblGrid>
              <a:tr h="412268">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Дата</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Операция</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Дт</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Кт</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Сумма</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Документ 1С</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r>
                        <a:rPr lang="ru-RU" sz="1400">
                          <a:solidFill>
                            <a:srgbClr val="000000"/>
                          </a:solidFill>
                          <a:effectLst/>
                          <a:latin typeface="Roboto" panose="02000000000000000000" pitchFamily="2" charset="0"/>
                          <a:ea typeface="Times New Roman" panose="02020603050405020304" pitchFamily="18" charset="0"/>
                        </a:rPr>
                        <a:t>Пакет документов</a:t>
                      </a:r>
                      <a:endParaRPr lang="ru-RU" sz="1400">
                        <a:effectLst/>
                        <a:latin typeface="Times New Roman" panose="02020603050405020304" pitchFamily="18" charset="0"/>
                        <a:ea typeface="Times New Roman" panose="02020603050405020304" pitchFamily="18" charset="0"/>
                      </a:endParaRPr>
                    </a:p>
                    <a:p>
                      <a:pPr marR="333375" algn="ctr">
                        <a:lnSpc>
                          <a:spcPts val="2400"/>
                        </a:lnSpc>
                        <a:spcBef>
                          <a:spcPts val="525"/>
                        </a:spcBef>
                        <a:spcAft>
                          <a:spcPts val="525"/>
                        </a:spcAft>
                      </a:pPr>
                      <a:r>
                        <a:rPr lang="ru-RU" sz="1400">
                          <a:solidFill>
                            <a:srgbClr val="000000"/>
                          </a:solidFill>
                          <a:effectLst/>
                          <a:latin typeface="Roboto" panose="02000000000000000000" pitchFamily="2" charset="0"/>
                          <a:ea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extLst>
                  <a:ext uri="{0D108BD9-81ED-4DB2-BD59-A6C34878D82A}">
                    <a16:rowId xmlns:a16="http://schemas.microsoft.com/office/drawing/2014/main" val="3407712868"/>
                  </a:ext>
                </a:extLst>
              </a:tr>
              <a:tr h="57291">
                <a:tc>
                  <a:txBody>
                    <a:bodyPr/>
                    <a:lstStyle/>
                    <a:p>
                      <a:pPr algn="ctr"/>
                      <a:r>
                        <a:rPr lang="ru-RU" sz="1400" b="1">
                          <a:effectLst/>
                          <a:latin typeface="Roboto" panose="02000000000000000000" pitchFamily="2" charset="0"/>
                          <a:ea typeface="Times New Roman" panose="02020603050405020304" pitchFamily="18" charset="0"/>
                        </a:rPr>
                        <a:t>1</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7">
                  <a:txBody>
                    <a:bodyPr/>
                    <a:lstStyle/>
                    <a:p>
                      <a:r>
                        <a:rPr lang="ru-RU" sz="1400" b="1" u="sng">
                          <a:solidFill>
                            <a:srgbClr val="16489B"/>
                          </a:solidFill>
                          <a:effectLst/>
                          <a:latin typeface="Roboto" panose="02000000000000000000" pitchFamily="2" charset="0"/>
                          <a:ea typeface="Times New Roman" panose="02020603050405020304" pitchFamily="18" charset="0"/>
                          <a:hlinkClick r:id="rId2"/>
                        </a:rPr>
                        <a:t>Учет затрат на выполнение ремонтных работ</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251900081"/>
                  </a:ext>
                </a:extLst>
              </a:tr>
              <a:tr h="244802">
                <a:tc>
                  <a:txBody>
                    <a:bodyPr/>
                    <a:lstStyle/>
                    <a:p>
                      <a:pPr algn="ctr"/>
                      <a:r>
                        <a:rPr lang="ru-RU" sz="1400">
                          <a:effectLst/>
                          <a:latin typeface="Roboto" panose="02000000000000000000" pitchFamily="2" charset="0"/>
                          <a:ea typeface="Times New Roman" panose="02020603050405020304" pitchFamily="18" charset="0"/>
                        </a:rPr>
                        <a:t>1.1</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19.01.2022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Затраты на ремонт включены в стоимость объекта капвложений в БУ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08.04.1</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60.01</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400 000,00</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rowSpan="3">
                  <a:txBody>
                    <a:bodyPr/>
                    <a:lstStyle/>
                    <a:p>
                      <a:r>
                        <a:rPr lang="ru-RU" sz="1400" u="sng">
                          <a:solidFill>
                            <a:srgbClr val="16489B"/>
                          </a:solidFill>
                          <a:effectLst/>
                          <a:latin typeface="Roboto" panose="02000000000000000000" pitchFamily="2" charset="0"/>
                          <a:ea typeface="Times New Roman" panose="02020603050405020304" pitchFamily="18" charset="0"/>
                          <a:hlinkClick r:id="rId3"/>
                        </a:rPr>
                        <a:t>Поступление оборудования</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rowSpan="3">
                  <a:txBody>
                    <a:bodyPr/>
                    <a:lstStyle/>
                    <a:p>
                      <a:r>
                        <a:rPr lang="ru-RU" sz="1400">
                          <a:effectLst/>
                          <a:latin typeface="Roboto" panose="02000000000000000000" pitchFamily="2" charset="0"/>
                          <a:ea typeface="Times New Roman" panose="02020603050405020304" pitchFamily="18" charset="0"/>
                        </a:rPr>
                        <a:t> Товарная накладная (ТОРГ-12), УПД</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extLst>
                  <a:ext uri="{0D108BD9-81ED-4DB2-BD59-A6C34878D82A}">
                    <a16:rowId xmlns:a16="http://schemas.microsoft.com/office/drawing/2014/main" val="2498658321"/>
                  </a:ext>
                </a:extLst>
              </a:tr>
              <a:tr h="180867">
                <a:tc>
                  <a:txBody>
                    <a:bodyPr/>
                    <a:lstStyle/>
                    <a:p>
                      <a:pPr algn="ctr"/>
                      <a:r>
                        <a:rPr lang="ru-RU" sz="1400">
                          <a:effectLst/>
                          <a:latin typeface="Roboto" panose="02000000000000000000" pitchFamily="2" charset="0"/>
                          <a:ea typeface="Times New Roman" panose="02020603050405020304" pitchFamily="18" charset="0"/>
                        </a:rPr>
                        <a:t>1.2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19.01.2022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Учтен входной НДС по выполненным работам</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19.04</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60.01</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80 000,00</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80 000,00</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4150635694"/>
                  </a:ext>
                </a:extLst>
              </a:tr>
              <a:tr h="212834">
                <a:tc>
                  <a:txBody>
                    <a:bodyPr/>
                    <a:lstStyle/>
                    <a:p>
                      <a:pPr algn="ctr"/>
                      <a:r>
                        <a:rPr lang="ru-RU" sz="1400">
                          <a:effectLst/>
                          <a:latin typeface="Roboto" panose="02000000000000000000" pitchFamily="2" charset="0"/>
                          <a:ea typeface="Times New Roman" panose="02020603050405020304" pitchFamily="18" charset="0"/>
                        </a:rPr>
                        <a:t>1.3</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19.01.2022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Затраты на ремонт включены в затраты текущего периода в 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25</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60.01</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400">
                          <a:effectLst/>
                          <a:latin typeface="Roboto" panose="02000000000000000000" pitchFamily="2" charset="0"/>
                          <a:ea typeface="Times New Roman" panose="02020603050405020304" pitchFamily="18" charset="0"/>
                        </a:rPr>
                        <a:t>400 000,00</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569123567"/>
                  </a:ext>
                </a:extLst>
              </a:tr>
              <a:tr h="244802">
                <a:tc>
                  <a:txBody>
                    <a:bodyPr/>
                    <a:lstStyle/>
                    <a:p>
                      <a:pPr algn="ctr"/>
                      <a:r>
                        <a:rPr lang="ru-RU" sz="1400">
                          <a:effectLst/>
                          <a:latin typeface="Roboto" panose="02000000000000000000" pitchFamily="2" charset="0"/>
                          <a:ea typeface="Times New Roman" panose="02020603050405020304" pitchFamily="18" charset="0"/>
                        </a:rPr>
                        <a:t>1.4</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19.01.2022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Зарегистрирован счет-фактура, предъявленный поставщиком</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400">
                          <a:effectLst/>
                          <a:latin typeface="Roboto" panose="02000000000000000000" pitchFamily="2" charset="0"/>
                          <a:ea typeface="Times New Roman" panose="02020603050405020304" pitchFamily="18" charset="0"/>
                        </a:rPr>
                        <a:t>80 000,00</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u="sng">
                          <a:solidFill>
                            <a:srgbClr val="16489B"/>
                          </a:solidFill>
                          <a:effectLst/>
                          <a:latin typeface="Roboto" panose="02000000000000000000" pitchFamily="2" charset="0"/>
                          <a:ea typeface="Times New Roman" panose="02020603050405020304" pitchFamily="18" charset="0"/>
                          <a:hlinkClick r:id="rId4"/>
                        </a:rPr>
                        <a:t>Счет-фактура полученный</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Поступление (акт, накладная, УПД)</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dirty="0">
                          <a:effectLst/>
                          <a:latin typeface="Roboto" panose="02000000000000000000" pitchFamily="2" charset="0"/>
                          <a:ea typeface="Times New Roman" panose="02020603050405020304" pitchFamily="18" charset="0"/>
                        </a:rPr>
                        <a:t>Счет-фактура полученный</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extLst>
                  <a:ext uri="{0D108BD9-81ED-4DB2-BD59-A6C34878D82A}">
                    <a16:rowId xmlns:a16="http://schemas.microsoft.com/office/drawing/2014/main" val="2429710445"/>
                  </a:ext>
                </a:extLst>
              </a:tr>
            </a:tbl>
          </a:graphicData>
        </a:graphic>
      </p:graphicFrame>
    </p:spTree>
    <p:extLst>
      <p:ext uri="{BB962C8B-B14F-4D97-AF65-F5344CB8AC3E}">
        <p14:creationId xmlns:p14="http://schemas.microsoft.com/office/powerpoint/2010/main" val="25336906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1055350" cy="177800"/>
          </a:xfrm>
        </p:spPr>
        <p:txBody>
          <a:bodyPr>
            <a:normAutofit fontScale="90000"/>
          </a:bodyPr>
          <a:lstStyle/>
          <a:p>
            <a:r>
              <a:rPr lang="ru-RU" sz="2133" b="1" dirty="0"/>
              <a:t>Капитальный ремонт</a:t>
            </a:r>
          </a:p>
        </p:txBody>
      </p:sp>
      <p:graphicFrame>
        <p:nvGraphicFramePr>
          <p:cNvPr id="5" name="Таблица 4">
            <a:extLst>
              <a:ext uri="{FF2B5EF4-FFF2-40B4-BE49-F238E27FC236}">
                <a16:creationId xmlns:a16="http://schemas.microsoft.com/office/drawing/2014/main" id="{B9083A00-D332-8C26-1CEE-E1CE81A730EE}"/>
              </a:ext>
            </a:extLst>
          </p:cNvPr>
          <p:cNvGraphicFramePr>
            <a:graphicFrameLocks noGrp="1"/>
          </p:cNvGraphicFramePr>
          <p:nvPr/>
        </p:nvGraphicFramePr>
        <p:xfrm>
          <a:off x="320232" y="452438"/>
          <a:ext cx="11551536" cy="6202767"/>
        </p:xfrm>
        <a:graphic>
          <a:graphicData uri="http://schemas.openxmlformats.org/drawingml/2006/table">
            <a:tbl>
              <a:tblPr firstRow="1" firstCol="1" bandRow="1"/>
              <a:tblGrid>
                <a:gridCol w="571019">
                  <a:extLst>
                    <a:ext uri="{9D8B030D-6E8A-4147-A177-3AD203B41FA5}">
                      <a16:colId xmlns:a16="http://schemas.microsoft.com/office/drawing/2014/main" val="3013240709"/>
                    </a:ext>
                  </a:extLst>
                </a:gridCol>
                <a:gridCol w="925974">
                  <a:extLst>
                    <a:ext uri="{9D8B030D-6E8A-4147-A177-3AD203B41FA5}">
                      <a16:colId xmlns:a16="http://schemas.microsoft.com/office/drawing/2014/main" val="2419669112"/>
                    </a:ext>
                  </a:extLst>
                </a:gridCol>
                <a:gridCol w="2834833">
                  <a:extLst>
                    <a:ext uri="{9D8B030D-6E8A-4147-A177-3AD203B41FA5}">
                      <a16:colId xmlns:a16="http://schemas.microsoft.com/office/drawing/2014/main" val="2914331214"/>
                    </a:ext>
                  </a:extLst>
                </a:gridCol>
                <a:gridCol w="1443942">
                  <a:extLst>
                    <a:ext uri="{9D8B030D-6E8A-4147-A177-3AD203B41FA5}">
                      <a16:colId xmlns:a16="http://schemas.microsoft.com/office/drawing/2014/main" val="1896322338"/>
                    </a:ext>
                  </a:extLst>
                </a:gridCol>
                <a:gridCol w="1443942">
                  <a:extLst>
                    <a:ext uri="{9D8B030D-6E8A-4147-A177-3AD203B41FA5}">
                      <a16:colId xmlns:a16="http://schemas.microsoft.com/office/drawing/2014/main" val="465608439"/>
                    </a:ext>
                  </a:extLst>
                </a:gridCol>
                <a:gridCol w="805405">
                  <a:extLst>
                    <a:ext uri="{9D8B030D-6E8A-4147-A177-3AD203B41FA5}">
                      <a16:colId xmlns:a16="http://schemas.microsoft.com/office/drawing/2014/main" val="4234186450"/>
                    </a:ext>
                  </a:extLst>
                </a:gridCol>
                <a:gridCol w="638537">
                  <a:extLst>
                    <a:ext uri="{9D8B030D-6E8A-4147-A177-3AD203B41FA5}">
                      <a16:colId xmlns:a16="http://schemas.microsoft.com/office/drawing/2014/main" val="3706785624"/>
                    </a:ext>
                  </a:extLst>
                </a:gridCol>
                <a:gridCol w="657827">
                  <a:extLst>
                    <a:ext uri="{9D8B030D-6E8A-4147-A177-3AD203B41FA5}">
                      <a16:colId xmlns:a16="http://schemas.microsoft.com/office/drawing/2014/main" val="2399125424"/>
                    </a:ext>
                  </a:extLst>
                </a:gridCol>
                <a:gridCol w="786115">
                  <a:extLst>
                    <a:ext uri="{9D8B030D-6E8A-4147-A177-3AD203B41FA5}">
                      <a16:colId xmlns:a16="http://schemas.microsoft.com/office/drawing/2014/main" val="345306308"/>
                    </a:ext>
                  </a:extLst>
                </a:gridCol>
                <a:gridCol w="1443942">
                  <a:extLst>
                    <a:ext uri="{9D8B030D-6E8A-4147-A177-3AD203B41FA5}">
                      <a16:colId xmlns:a16="http://schemas.microsoft.com/office/drawing/2014/main" val="38798432"/>
                    </a:ext>
                  </a:extLst>
                </a:gridCol>
              </a:tblGrid>
              <a:tr h="412268">
                <a:tc>
                  <a:txBody>
                    <a:bodyPr/>
                    <a:lstStyle/>
                    <a:p>
                      <a:pPr algn="ctr">
                        <a:spcBef>
                          <a:spcPts val="1725"/>
                        </a:spcBef>
                        <a:spcAft>
                          <a:spcPts val="1725"/>
                        </a:spcAft>
                      </a:pPr>
                      <a:r>
                        <a:rPr lang="ru-RU" sz="1400" dirty="0">
                          <a:solidFill>
                            <a:srgbClr val="000000"/>
                          </a:solidFill>
                          <a:effectLst/>
                          <a:latin typeface="Roboto" panose="02000000000000000000" pitchFamily="2"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dirty="0">
                          <a:solidFill>
                            <a:srgbClr val="000000"/>
                          </a:solidFill>
                          <a:effectLst/>
                          <a:latin typeface="Roboto" panose="02000000000000000000" pitchFamily="2" charset="0"/>
                          <a:ea typeface="Times New Roman" panose="02020603050405020304" pitchFamily="18" charset="0"/>
                        </a:rPr>
                        <a:t>Дата</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r>
                        <a:rPr lang="ru-RU" sz="1400" dirty="0">
                          <a:solidFill>
                            <a:srgbClr val="000000"/>
                          </a:solidFill>
                          <a:effectLst/>
                          <a:latin typeface="Roboto" panose="02000000000000000000" pitchFamily="2" charset="0"/>
                          <a:ea typeface="Times New Roman" panose="02020603050405020304" pitchFamily="18" charset="0"/>
                        </a:rPr>
                        <a:t>Операция</a:t>
                      </a:r>
                      <a:endParaRPr lang="ru-RU" sz="2000" dirty="0"/>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Дт</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400">
                          <a:solidFill>
                            <a:srgbClr val="000000"/>
                          </a:solidFill>
                          <a:effectLst/>
                          <a:latin typeface="Roboto" panose="02000000000000000000" pitchFamily="2" charset="0"/>
                          <a:ea typeface="Times New Roman" panose="02020603050405020304" pitchFamily="18" charset="0"/>
                        </a:rPr>
                        <a:t>Кт</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2">
                  <a:txBody>
                    <a:bodyPr/>
                    <a:lstStyle/>
                    <a:p>
                      <a:pPr algn="ctr">
                        <a:spcBef>
                          <a:spcPts val="1725"/>
                        </a:spcBef>
                        <a:spcAft>
                          <a:spcPts val="1725"/>
                        </a:spcAft>
                      </a:pPr>
                      <a:r>
                        <a:rPr lang="ru-RU" sz="1400" dirty="0">
                          <a:solidFill>
                            <a:srgbClr val="000000"/>
                          </a:solidFill>
                          <a:effectLst/>
                          <a:latin typeface="Roboto" panose="02000000000000000000" pitchFamily="2" charset="0"/>
                          <a:ea typeface="Times New Roman" panose="02020603050405020304" pitchFamily="18" charset="0"/>
                        </a:rPr>
                        <a:t>Сумма</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2">
                  <a:txBody>
                    <a:bodyPr/>
                    <a:lstStyle/>
                    <a:p>
                      <a:pPr algn="ctr">
                        <a:spcBef>
                          <a:spcPts val="1725"/>
                        </a:spcBef>
                        <a:spcAft>
                          <a:spcPts val="1725"/>
                        </a:spcAft>
                      </a:pPr>
                      <a:r>
                        <a:rPr lang="ru-RU" sz="1400" dirty="0">
                          <a:solidFill>
                            <a:srgbClr val="000000"/>
                          </a:solidFill>
                          <a:effectLst/>
                          <a:latin typeface="Roboto" panose="02000000000000000000" pitchFamily="2" charset="0"/>
                          <a:ea typeface="Times New Roman" panose="02020603050405020304" pitchFamily="18" charset="0"/>
                        </a:rPr>
                        <a:t>Документ 1С</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r>
                        <a:rPr lang="ru-RU" sz="1400">
                          <a:solidFill>
                            <a:srgbClr val="000000"/>
                          </a:solidFill>
                          <a:effectLst/>
                          <a:latin typeface="Roboto" panose="02000000000000000000" pitchFamily="2" charset="0"/>
                          <a:ea typeface="Times New Roman" panose="02020603050405020304" pitchFamily="18" charset="0"/>
                        </a:rPr>
                        <a:t>Пакет документов</a:t>
                      </a:r>
                      <a:endParaRPr lang="ru-RU" sz="1400">
                        <a:effectLst/>
                        <a:latin typeface="Times New Roman" panose="02020603050405020304" pitchFamily="18" charset="0"/>
                        <a:ea typeface="Times New Roman" panose="02020603050405020304" pitchFamily="18" charset="0"/>
                      </a:endParaRPr>
                    </a:p>
                    <a:p>
                      <a:pPr marR="333375" algn="ctr">
                        <a:lnSpc>
                          <a:spcPts val="2400"/>
                        </a:lnSpc>
                        <a:spcBef>
                          <a:spcPts val="525"/>
                        </a:spcBef>
                        <a:spcAft>
                          <a:spcPts val="525"/>
                        </a:spcAft>
                      </a:pPr>
                      <a:r>
                        <a:rPr lang="ru-RU" sz="1400">
                          <a:solidFill>
                            <a:srgbClr val="000000"/>
                          </a:solidFill>
                          <a:effectLst/>
                          <a:latin typeface="Roboto" panose="02000000000000000000" pitchFamily="2" charset="0"/>
                          <a:ea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extLst>
                  <a:ext uri="{0D108BD9-81ED-4DB2-BD59-A6C34878D82A}">
                    <a16:rowId xmlns:a16="http://schemas.microsoft.com/office/drawing/2014/main" val="3407712868"/>
                  </a:ext>
                </a:extLst>
              </a:tr>
              <a:tr h="57291">
                <a:tc>
                  <a:txBody>
                    <a:bodyPr/>
                    <a:lstStyle/>
                    <a:p>
                      <a:pPr algn="ctr"/>
                      <a:r>
                        <a:rPr lang="ru-RU" sz="1400" b="1">
                          <a:effectLst/>
                          <a:latin typeface="Roboto" panose="02000000000000000000" pitchFamily="2" charset="0"/>
                          <a:ea typeface="Times New Roman" panose="02020603050405020304" pitchFamily="18" charset="0"/>
                        </a:rPr>
                        <a:t>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9">
                  <a:txBody>
                    <a:bodyPr/>
                    <a:lstStyle/>
                    <a:p>
                      <a:r>
                        <a:rPr lang="ru-RU" sz="1400" b="1" u="sng" dirty="0">
                          <a:solidFill>
                            <a:srgbClr val="16489B"/>
                          </a:solidFill>
                          <a:effectLst/>
                          <a:latin typeface="Roboto" panose="02000000000000000000" pitchFamily="2" charset="0"/>
                          <a:ea typeface="Times New Roman" panose="02020603050405020304" pitchFamily="18" charset="0"/>
                          <a:hlinkClick r:id="rId2"/>
                        </a:rPr>
                        <a:t>Принятие к учету инвентарного объекта капитальных вложений</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336507467"/>
                  </a:ext>
                </a:extLst>
              </a:tr>
              <a:tr h="692342">
                <a:tc>
                  <a:txBody>
                    <a:bodyPr/>
                    <a:lstStyle/>
                    <a:p>
                      <a:pPr algn="ctr"/>
                      <a:r>
                        <a:rPr lang="ru-RU" sz="1400">
                          <a:effectLst/>
                          <a:latin typeface="Roboto" panose="02000000000000000000" pitchFamily="2" charset="0"/>
                          <a:ea typeface="Times New Roman" panose="02020603050405020304" pitchFamily="18" charset="0"/>
                        </a:rPr>
                        <a:t>2.1</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20.01.2022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dirty="0">
                          <a:effectLst/>
                          <a:latin typeface="Roboto" panose="02000000000000000000" pitchFamily="2" charset="0"/>
                          <a:ea typeface="Times New Roman" panose="02020603050405020304" pitchFamily="18" charset="0"/>
                        </a:rPr>
                        <a:t>Затраты на капитальный ремонт учтены в качестве самостоятельного инвентарного объекта ОС</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tc>
                  <a:txBody>
                    <a:bodyPr/>
                    <a:lstStyle/>
                    <a:p>
                      <a:pPr algn="ctr"/>
                      <a:r>
                        <a:rPr lang="ru-RU" sz="1400" dirty="0">
                          <a:effectLst/>
                          <a:latin typeface="Roboto" panose="02000000000000000000" pitchFamily="2" charset="0"/>
                          <a:ea typeface="Times New Roman" panose="02020603050405020304" pitchFamily="18" charset="0"/>
                        </a:rPr>
                        <a:t>01.01</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tc>
                  <a:txBody>
                    <a:bodyPr/>
                    <a:lstStyle/>
                    <a:p>
                      <a:pPr algn="ctr"/>
                      <a:r>
                        <a:rPr lang="ru-RU" sz="1400" dirty="0">
                          <a:effectLst/>
                          <a:latin typeface="Roboto" panose="02000000000000000000" pitchFamily="2" charset="0"/>
                          <a:ea typeface="Times New Roman" panose="02020603050405020304" pitchFamily="18" charset="0"/>
                        </a:rPr>
                        <a:t>08.04.1</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400" dirty="0">
                          <a:effectLst/>
                          <a:latin typeface="Roboto" panose="02000000000000000000" pitchFamily="2" charset="0"/>
                          <a:ea typeface="Times New Roman" panose="02020603050405020304" pitchFamily="18" charset="0"/>
                        </a:rPr>
                        <a:t>400 000,00</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r"/>
                      <a:r>
                        <a:rPr lang="ru-RU" sz="1400" u="sng" dirty="0">
                          <a:solidFill>
                            <a:srgbClr val="16489B"/>
                          </a:solidFill>
                          <a:effectLst/>
                          <a:latin typeface="Roboto" panose="02000000000000000000" pitchFamily="2" charset="0"/>
                          <a:ea typeface="Times New Roman" panose="02020603050405020304" pitchFamily="18" charset="0"/>
                          <a:hlinkClick r:id="rId3"/>
                        </a:rPr>
                        <a:t>Принятие к учету ОС</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u="sng">
                          <a:solidFill>
                            <a:srgbClr val="16489B"/>
                          </a:solidFill>
                          <a:effectLst/>
                          <a:latin typeface="Roboto" panose="02000000000000000000" pitchFamily="2" charset="0"/>
                          <a:ea typeface="Times New Roman" panose="02020603050405020304" pitchFamily="18" charset="0"/>
                          <a:hlinkClick r:id="" action="ppaction://noaction"/>
                        </a:rPr>
                        <a:t>Принятие к учету ОС</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r>
                        <a:rPr lang="ru-RU" sz="1400" dirty="0">
                          <a:effectLst/>
                          <a:latin typeface="Roboto" panose="02000000000000000000" pitchFamily="2" charset="0"/>
                          <a:ea typeface="Times New Roman" panose="02020603050405020304" pitchFamily="18" charset="0"/>
                        </a:rPr>
                        <a:t> Акт о приеме-сдаче отремонтированных, реконструированных, модернизированных объектов основных средств (ОС-3)</a:t>
                      </a:r>
                      <a:br>
                        <a:rPr lang="ru-RU" sz="1400" dirty="0">
                          <a:effectLst/>
                          <a:latin typeface="Roboto" panose="02000000000000000000" pitchFamily="2" charset="0"/>
                          <a:ea typeface="Times New Roman" panose="02020603050405020304" pitchFamily="18" charset="0"/>
                        </a:rPr>
                      </a:br>
                      <a:br>
                        <a:rPr lang="ru-RU" sz="1400" dirty="0">
                          <a:effectLst/>
                          <a:latin typeface="Roboto" panose="02000000000000000000" pitchFamily="2" charset="0"/>
                          <a:ea typeface="Times New Roman" panose="02020603050405020304" pitchFamily="18" charset="0"/>
                        </a:rPr>
                      </a:br>
                      <a:r>
                        <a:rPr lang="ru-RU" sz="1400" dirty="0">
                          <a:effectLst/>
                          <a:latin typeface="Roboto" panose="02000000000000000000" pitchFamily="2" charset="0"/>
                          <a:ea typeface="Times New Roman" panose="02020603050405020304" pitchFamily="18" charset="0"/>
                        </a:rPr>
                        <a:t> Инвентарная карточка учета объекта основных средств (ОС-6)</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 Акт о приеме-сдаче отремонтированных, реконструированных, модернизированных объектов основных средств (ОС-3)</a:t>
                      </a:r>
                      <a:br>
                        <a:rPr lang="ru-RU" sz="1200">
                          <a:effectLst/>
                          <a:latin typeface="Roboto" panose="02000000000000000000" pitchFamily="2" charset="0"/>
                          <a:ea typeface="Times New Roman" panose="02020603050405020304" pitchFamily="18" charset="0"/>
                        </a:rPr>
                      </a:b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 Инвентарная карточка учета объекта основных средств (ОС-6)</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extLst>
                  <a:ext uri="{0D108BD9-81ED-4DB2-BD59-A6C34878D82A}">
                    <a16:rowId xmlns:a16="http://schemas.microsoft.com/office/drawing/2014/main" val="1171335482"/>
                  </a:ext>
                </a:extLst>
              </a:tr>
              <a:tr h="57291">
                <a:tc>
                  <a:txBody>
                    <a:bodyPr/>
                    <a:lstStyle/>
                    <a:p>
                      <a:pPr algn="ctr"/>
                      <a:r>
                        <a:rPr lang="ru-RU" sz="1400" b="1">
                          <a:effectLst/>
                          <a:latin typeface="Roboto" panose="02000000000000000000" pitchFamily="2" charset="0"/>
                          <a:ea typeface="Times New Roman" panose="02020603050405020304" pitchFamily="18" charset="0"/>
                        </a:rPr>
                        <a:t>3</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9">
                  <a:txBody>
                    <a:bodyPr/>
                    <a:lstStyle/>
                    <a:p>
                      <a:r>
                        <a:rPr lang="ru-RU" sz="1400" b="1" u="sng">
                          <a:solidFill>
                            <a:srgbClr val="16489B"/>
                          </a:solidFill>
                          <a:effectLst/>
                          <a:latin typeface="Roboto" panose="02000000000000000000" pitchFamily="2" charset="0"/>
                          <a:ea typeface="Times New Roman" panose="02020603050405020304" pitchFamily="18" charset="0"/>
                          <a:hlinkClick r:id="rId4"/>
                        </a:rPr>
                        <a:t>Начисление амортизации и расчет отложенных налогов при закрытии месяца (январь 2022 г.)</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438277746"/>
                  </a:ext>
                </a:extLst>
              </a:tr>
              <a:tr h="500540">
                <a:tc>
                  <a:txBody>
                    <a:bodyPr/>
                    <a:lstStyle/>
                    <a:p>
                      <a:pPr algn="ctr"/>
                      <a:r>
                        <a:rPr lang="ru-RU" sz="1400" dirty="0">
                          <a:effectLst/>
                          <a:latin typeface="Roboto" panose="02000000000000000000" pitchFamily="2" charset="0"/>
                          <a:ea typeface="Times New Roman" panose="02020603050405020304" pitchFamily="18" charset="0"/>
                        </a:rPr>
                        <a:t>3.1</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31.01.2022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Начислена амортизация по объекту ОС в месяце проведения капремонта ОС</a:t>
                      </a:r>
                      <a:br>
                        <a:rPr lang="ru-RU" sz="1400">
                          <a:effectLst/>
                          <a:latin typeface="Roboto" panose="02000000000000000000" pitchFamily="2" charset="0"/>
                          <a:ea typeface="Times New Roman" panose="02020603050405020304" pitchFamily="18" charset="0"/>
                        </a:rPr>
                      </a:br>
                      <a:r>
                        <a:rPr lang="ru-RU" sz="1400" i="1" u="sng">
                          <a:effectLst/>
                          <a:latin typeface="Roboto" panose="02000000000000000000" pitchFamily="2" charset="0"/>
                          <a:ea typeface="Times New Roman" panose="02020603050405020304" pitchFamily="18" charset="0"/>
                        </a:rPr>
                        <a:t>Расчет в БУ:</a:t>
                      </a:r>
                      <a:r>
                        <a:rPr lang="ru-RU" sz="1400" i="1">
                          <a:effectLst/>
                          <a:latin typeface="Roboto" panose="02000000000000000000" pitchFamily="2" charset="0"/>
                          <a:ea typeface="Times New Roman" panose="02020603050405020304" pitchFamily="18" charset="0"/>
                        </a:rPr>
                        <a:t> 1 500 000,00 / 180 = 8 333,33 руб</a:t>
                      </a:r>
                      <a:r>
                        <a:rPr lang="ru-RU" sz="1400">
                          <a:effectLst/>
                          <a:latin typeface="Roboto" panose="02000000000000000000" pitchFamily="2" charset="0"/>
                          <a:ea typeface="Times New Roman" panose="02020603050405020304" pitchFamily="18" charset="0"/>
                        </a:rPr>
                        <a:t>.</a:t>
                      </a:r>
                      <a:br>
                        <a:rPr lang="ru-RU" sz="1400">
                          <a:effectLst/>
                          <a:latin typeface="Roboto" panose="02000000000000000000" pitchFamily="2" charset="0"/>
                          <a:ea typeface="Times New Roman" panose="02020603050405020304" pitchFamily="18" charset="0"/>
                        </a:rPr>
                      </a:br>
                      <a:r>
                        <a:rPr lang="ru-RU" sz="1400" i="1" u="sng">
                          <a:effectLst/>
                          <a:latin typeface="Roboto" panose="02000000000000000000" pitchFamily="2" charset="0"/>
                          <a:ea typeface="Times New Roman" panose="02020603050405020304" pitchFamily="18" charset="0"/>
                        </a:rPr>
                        <a:t>Расчет в НУ:</a:t>
                      </a:r>
                      <a:r>
                        <a:rPr lang="ru-RU" sz="1400" i="1">
                          <a:effectLst/>
                          <a:latin typeface="Roboto" panose="02000000000000000000" pitchFamily="2" charset="0"/>
                          <a:ea typeface="Times New Roman" panose="02020603050405020304" pitchFamily="18" charset="0"/>
                        </a:rPr>
                        <a:t> 2 000 000,00,00 / 240 = 8 333,33 руб.</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tc>
                  <a:txBody>
                    <a:bodyPr/>
                    <a:lstStyle/>
                    <a:p>
                      <a:pPr algn="ctr"/>
                      <a:r>
                        <a:rPr lang="ru-RU" sz="1400">
                          <a:effectLst/>
                          <a:latin typeface="Roboto" panose="02000000000000000000" pitchFamily="2" charset="0"/>
                          <a:ea typeface="Times New Roman" panose="02020603050405020304" pitchFamily="18" charset="0"/>
                        </a:rPr>
                        <a:t>25</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tc>
                  <a:txBody>
                    <a:bodyPr/>
                    <a:lstStyle/>
                    <a:p>
                      <a:pPr algn="ctr"/>
                      <a:r>
                        <a:rPr lang="ru-RU" sz="1400">
                          <a:effectLst/>
                          <a:latin typeface="Roboto" panose="02000000000000000000" pitchFamily="2" charset="0"/>
                          <a:ea typeface="Times New Roman" panose="02020603050405020304" pitchFamily="18" charset="0"/>
                        </a:rPr>
                        <a:t>02.01</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400">
                          <a:effectLst/>
                          <a:latin typeface="Roboto" panose="02000000000000000000" pitchFamily="2" charset="0"/>
                          <a:ea typeface="Times New Roman" panose="02020603050405020304" pitchFamily="18" charset="0"/>
                        </a:rPr>
                        <a:t> </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8 333,33</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8 333,33</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r"/>
                      <a:r>
                        <a:rPr lang="ru-RU" sz="1400" u="sng">
                          <a:solidFill>
                            <a:srgbClr val="16489B"/>
                          </a:solidFill>
                          <a:effectLst/>
                          <a:latin typeface="Roboto" panose="02000000000000000000" pitchFamily="2" charset="0"/>
                          <a:ea typeface="Times New Roman" panose="02020603050405020304" pitchFamily="18" charset="0"/>
                          <a:hlinkClick r:id="rId5"/>
                        </a:rPr>
                        <a:t>Регламентная операция "Амортизация и износ основных средств"</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u="sng">
                          <a:solidFill>
                            <a:srgbClr val="16489B"/>
                          </a:solidFill>
                          <a:effectLst/>
                          <a:latin typeface="Roboto" panose="02000000000000000000" pitchFamily="2" charset="0"/>
                          <a:ea typeface="Times New Roman" panose="02020603050405020304" pitchFamily="18" charset="0"/>
                          <a:hlinkClick r:id="" action="ppaction://noaction"/>
                        </a:rPr>
                        <a:t>Регламентная операция "Амортизация и износ основных средств"</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r>
                        <a:rPr lang="ru-RU" sz="1400">
                          <a:effectLst/>
                          <a:latin typeface="Roboto" panose="02000000000000000000" pitchFamily="2" charset="0"/>
                          <a:ea typeface="Times New Roman" panose="02020603050405020304" pitchFamily="18" charset="0"/>
                        </a:rPr>
                        <a:t> Ведомость амортизации ОС</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 Справка-расчет "Амортизация"</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 Ведомость амортизации ОС</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 Справка-расчет "Амортизация"</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extLst>
                  <a:ext uri="{0D108BD9-81ED-4DB2-BD59-A6C34878D82A}">
                    <a16:rowId xmlns:a16="http://schemas.microsoft.com/office/drawing/2014/main" val="1924565105"/>
                  </a:ext>
                </a:extLst>
              </a:tr>
              <a:tr h="340703">
                <a:tc>
                  <a:txBody>
                    <a:bodyPr/>
                    <a:lstStyle/>
                    <a:p>
                      <a:pPr algn="ctr"/>
                      <a:r>
                        <a:rPr lang="ru-RU" sz="1400" dirty="0">
                          <a:effectLst/>
                          <a:latin typeface="Roboto" panose="02000000000000000000" pitchFamily="2" charset="0"/>
                          <a:ea typeface="Times New Roman" panose="02020603050405020304" pitchFamily="18" charset="0"/>
                        </a:rPr>
                        <a:t>3.2</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a:effectLst/>
                          <a:latin typeface="Roboto" panose="02000000000000000000" pitchFamily="2" charset="0"/>
                          <a:ea typeface="Times New Roman" panose="02020603050405020304" pitchFamily="18" charset="0"/>
                        </a:rPr>
                        <a:t>31.01.2022</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400" dirty="0">
                          <a:effectLst/>
                          <a:latin typeface="Roboto" panose="02000000000000000000" pitchFamily="2" charset="0"/>
                          <a:ea typeface="Times New Roman" panose="02020603050405020304" pitchFamily="18" charset="0"/>
                        </a:rPr>
                        <a:t>Признано ОНО в части разницы в стоимости ОС в БУ и НУ</a:t>
                      </a:r>
                      <a:br>
                        <a:rPr lang="ru-RU" sz="1400" dirty="0">
                          <a:effectLst/>
                          <a:latin typeface="Roboto" panose="02000000000000000000" pitchFamily="2" charset="0"/>
                          <a:ea typeface="Times New Roman" panose="02020603050405020304" pitchFamily="18" charset="0"/>
                        </a:rPr>
                      </a:br>
                      <a:r>
                        <a:rPr lang="ru-RU" sz="1400" i="1" u="sng" dirty="0">
                          <a:effectLst/>
                          <a:latin typeface="Roboto" panose="02000000000000000000" pitchFamily="2" charset="0"/>
                          <a:ea typeface="Times New Roman" panose="02020603050405020304" pitchFamily="18" charset="0"/>
                        </a:rPr>
                        <a:t>Расчет:</a:t>
                      </a:r>
                      <a:r>
                        <a:rPr lang="ru-RU" sz="1400" i="1" dirty="0">
                          <a:effectLst/>
                          <a:latin typeface="Roboto" panose="02000000000000000000" pitchFamily="2" charset="0"/>
                          <a:ea typeface="Times New Roman" panose="02020603050405020304" pitchFamily="18" charset="0"/>
                        </a:rPr>
                        <a:t> (1 891 666,67 - 1 491 666,67) * 20 % = 80 000,00 руб.</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99.02.О</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400">
                          <a:effectLst/>
                          <a:latin typeface="Roboto" panose="02000000000000000000" pitchFamily="2" charset="0"/>
                          <a:ea typeface="Times New Roman" panose="02020603050405020304" pitchFamily="18" charset="0"/>
                        </a:rPr>
                        <a:t>77</a:t>
                      </a: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br>
                        <a:rPr lang="ru-RU" sz="1400">
                          <a:effectLst/>
                          <a:latin typeface="Roboto" panose="02000000000000000000" pitchFamily="2" charset="0"/>
                          <a:ea typeface="Times New Roman" panose="02020603050405020304" pitchFamily="18" charset="0"/>
                        </a:rPr>
                      </a:br>
                      <a:r>
                        <a:rPr lang="ru-RU" sz="1400">
                          <a:effectLst/>
                          <a:latin typeface="Roboto" panose="02000000000000000000" pitchFamily="2" charset="0"/>
                          <a:ea typeface="Times New Roman" panose="02020603050405020304" pitchFamily="18" charset="0"/>
                        </a:rPr>
                        <a:t>80 000,00</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r"/>
                      <a:r>
                        <a:rPr lang="ru-RU" sz="1400" u="sng" dirty="0">
                          <a:solidFill>
                            <a:srgbClr val="16489B"/>
                          </a:solidFill>
                          <a:effectLst/>
                          <a:latin typeface="Roboto" panose="02000000000000000000" pitchFamily="2" charset="0"/>
                          <a:ea typeface="Times New Roman" panose="02020603050405020304" pitchFamily="18" charset="0"/>
                          <a:hlinkClick r:id="rId6"/>
                        </a:rPr>
                        <a:t>Регламентная операция "Расчет отложенного налога по ПБУ 18"</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u="sng">
                          <a:solidFill>
                            <a:srgbClr val="16489B"/>
                          </a:solidFill>
                          <a:effectLst/>
                          <a:latin typeface="Roboto" panose="02000000000000000000" pitchFamily="2" charset="0"/>
                          <a:ea typeface="Times New Roman" panose="02020603050405020304" pitchFamily="18" charset="0"/>
                          <a:hlinkClick r:id="" action="ppaction://noaction"/>
                        </a:rPr>
                        <a:t>Регламентная операция "Расчет отложенного налога по ПБУ 18"</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r>
                        <a:rPr lang="ru-RU" sz="1400" dirty="0">
                          <a:effectLst/>
                          <a:latin typeface="Roboto" panose="02000000000000000000" pitchFamily="2" charset="0"/>
                          <a:ea typeface="Times New Roman" panose="02020603050405020304" pitchFamily="18" charset="0"/>
                        </a:rPr>
                        <a:t> Справка-расчет "Расход по налогу на прибыль"</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dirty="0">
                          <a:effectLst/>
                          <a:latin typeface="Roboto" panose="02000000000000000000" pitchFamily="2" charset="0"/>
                          <a:ea typeface="Times New Roman" panose="02020603050405020304" pitchFamily="18" charset="0"/>
                        </a:rPr>
                        <a:t> Справка-расчет "Расход по налогу на прибыль"</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extLst>
                  <a:ext uri="{0D108BD9-81ED-4DB2-BD59-A6C34878D82A}">
                    <a16:rowId xmlns:a16="http://schemas.microsoft.com/office/drawing/2014/main" val="2245452896"/>
                  </a:ext>
                </a:extLst>
              </a:tr>
            </a:tbl>
          </a:graphicData>
        </a:graphic>
      </p:graphicFrame>
    </p:spTree>
    <p:extLst>
      <p:ext uri="{BB962C8B-B14F-4D97-AF65-F5344CB8AC3E}">
        <p14:creationId xmlns:p14="http://schemas.microsoft.com/office/powerpoint/2010/main" val="226085424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1055350" cy="177800"/>
          </a:xfrm>
        </p:spPr>
        <p:txBody>
          <a:bodyPr>
            <a:normAutofit fontScale="90000"/>
          </a:bodyPr>
          <a:lstStyle/>
          <a:p>
            <a:r>
              <a:rPr lang="ru-RU" sz="2133" b="1" dirty="0"/>
              <a:t>Капитальный ремонт</a:t>
            </a:r>
          </a:p>
        </p:txBody>
      </p:sp>
      <p:graphicFrame>
        <p:nvGraphicFramePr>
          <p:cNvPr id="5" name="Таблица 4">
            <a:extLst>
              <a:ext uri="{FF2B5EF4-FFF2-40B4-BE49-F238E27FC236}">
                <a16:creationId xmlns:a16="http://schemas.microsoft.com/office/drawing/2014/main" id="{B9083A00-D332-8C26-1CEE-E1CE81A730EE}"/>
              </a:ext>
            </a:extLst>
          </p:cNvPr>
          <p:cNvGraphicFramePr>
            <a:graphicFrameLocks noGrp="1"/>
          </p:cNvGraphicFramePr>
          <p:nvPr/>
        </p:nvGraphicFramePr>
        <p:xfrm>
          <a:off x="150471" y="639438"/>
          <a:ext cx="11721296" cy="5243674"/>
        </p:xfrm>
        <a:graphic>
          <a:graphicData uri="http://schemas.openxmlformats.org/drawingml/2006/table">
            <a:tbl>
              <a:tblPr firstRow="1" firstCol="1" bandRow="1"/>
              <a:tblGrid>
                <a:gridCol w="450218">
                  <a:extLst>
                    <a:ext uri="{9D8B030D-6E8A-4147-A177-3AD203B41FA5}">
                      <a16:colId xmlns:a16="http://schemas.microsoft.com/office/drawing/2014/main" val="3013240709"/>
                    </a:ext>
                  </a:extLst>
                </a:gridCol>
                <a:gridCol w="834572">
                  <a:extLst>
                    <a:ext uri="{9D8B030D-6E8A-4147-A177-3AD203B41FA5}">
                      <a16:colId xmlns:a16="http://schemas.microsoft.com/office/drawing/2014/main" val="2419669112"/>
                    </a:ext>
                  </a:extLst>
                </a:gridCol>
                <a:gridCol w="445610">
                  <a:extLst>
                    <a:ext uri="{9D8B030D-6E8A-4147-A177-3AD203B41FA5}">
                      <a16:colId xmlns:a16="http://schemas.microsoft.com/office/drawing/2014/main" val="1487493447"/>
                    </a:ext>
                  </a:extLst>
                </a:gridCol>
                <a:gridCol w="1199925">
                  <a:extLst>
                    <a:ext uri="{9D8B030D-6E8A-4147-A177-3AD203B41FA5}">
                      <a16:colId xmlns:a16="http://schemas.microsoft.com/office/drawing/2014/main" val="4274320679"/>
                    </a:ext>
                  </a:extLst>
                </a:gridCol>
                <a:gridCol w="1465162">
                  <a:extLst>
                    <a:ext uri="{9D8B030D-6E8A-4147-A177-3AD203B41FA5}">
                      <a16:colId xmlns:a16="http://schemas.microsoft.com/office/drawing/2014/main" val="3368274556"/>
                    </a:ext>
                  </a:extLst>
                </a:gridCol>
                <a:gridCol w="599963">
                  <a:extLst>
                    <a:ext uri="{9D8B030D-6E8A-4147-A177-3AD203B41FA5}">
                      <a16:colId xmlns:a16="http://schemas.microsoft.com/office/drawing/2014/main" val="1896322338"/>
                    </a:ext>
                  </a:extLst>
                </a:gridCol>
                <a:gridCol w="281874">
                  <a:extLst>
                    <a:ext uri="{9D8B030D-6E8A-4147-A177-3AD203B41FA5}">
                      <a16:colId xmlns:a16="http://schemas.microsoft.com/office/drawing/2014/main" val="543806175"/>
                    </a:ext>
                  </a:extLst>
                </a:gridCol>
                <a:gridCol w="583324">
                  <a:extLst>
                    <a:ext uri="{9D8B030D-6E8A-4147-A177-3AD203B41FA5}">
                      <a16:colId xmlns:a16="http://schemas.microsoft.com/office/drawing/2014/main" val="3753479716"/>
                    </a:ext>
                  </a:extLst>
                </a:gridCol>
                <a:gridCol w="262300">
                  <a:extLst>
                    <a:ext uri="{9D8B030D-6E8A-4147-A177-3AD203B41FA5}">
                      <a16:colId xmlns:a16="http://schemas.microsoft.com/office/drawing/2014/main" val="465608439"/>
                    </a:ext>
                  </a:extLst>
                </a:gridCol>
                <a:gridCol w="258385">
                  <a:extLst>
                    <a:ext uri="{9D8B030D-6E8A-4147-A177-3AD203B41FA5}">
                      <a16:colId xmlns:a16="http://schemas.microsoft.com/office/drawing/2014/main" val="570571795"/>
                    </a:ext>
                  </a:extLst>
                </a:gridCol>
                <a:gridCol w="944477">
                  <a:extLst>
                    <a:ext uri="{9D8B030D-6E8A-4147-A177-3AD203B41FA5}">
                      <a16:colId xmlns:a16="http://schemas.microsoft.com/office/drawing/2014/main" val="1937147633"/>
                    </a:ext>
                  </a:extLst>
                </a:gridCol>
                <a:gridCol w="723282">
                  <a:extLst>
                    <a:ext uri="{9D8B030D-6E8A-4147-A177-3AD203B41FA5}">
                      <a16:colId xmlns:a16="http://schemas.microsoft.com/office/drawing/2014/main" val="4234186450"/>
                    </a:ext>
                  </a:extLst>
                </a:gridCol>
                <a:gridCol w="270130">
                  <a:extLst>
                    <a:ext uri="{9D8B030D-6E8A-4147-A177-3AD203B41FA5}">
                      <a16:colId xmlns:a16="http://schemas.microsoft.com/office/drawing/2014/main" val="4188206051"/>
                    </a:ext>
                  </a:extLst>
                </a:gridCol>
                <a:gridCol w="1936912">
                  <a:extLst>
                    <a:ext uri="{9D8B030D-6E8A-4147-A177-3AD203B41FA5}">
                      <a16:colId xmlns:a16="http://schemas.microsoft.com/office/drawing/2014/main" val="52921388"/>
                    </a:ext>
                  </a:extLst>
                </a:gridCol>
                <a:gridCol w="1465162">
                  <a:extLst>
                    <a:ext uri="{9D8B030D-6E8A-4147-A177-3AD203B41FA5}">
                      <a16:colId xmlns:a16="http://schemas.microsoft.com/office/drawing/2014/main" val="38798432"/>
                    </a:ext>
                  </a:extLst>
                </a:gridCol>
              </a:tblGrid>
              <a:tr h="0">
                <a:tc>
                  <a:txBody>
                    <a:bodyPr/>
                    <a:lstStyle/>
                    <a:p>
                      <a:pPr algn="ctr">
                        <a:spcBef>
                          <a:spcPts val="1725"/>
                        </a:spcBef>
                        <a:spcAft>
                          <a:spcPts val="1725"/>
                        </a:spcAft>
                      </a:pPr>
                      <a:r>
                        <a:rPr lang="ru-RU" sz="1200">
                          <a:solidFill>
                            <a:srgbClr val="000000"/>
                          </a:solidFill>
                          <a:effectLst/>
                          <a:latin typeface="Roboto" panose="02000000000000000000" pitchFamily="2" charset="0"/>
                          <a:ea typeface="Times New Roman" panose="02020603050405020304" pitchFamily="18" charset="0"/>
                        </a:rPr>
                        <a:t>№</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3">
                  <a:txBody>
                    <a:bodyPr/>
                    <a:lstStyle/>
                    <a:p>
                      <a:pPr algn="ctr">
                        <a:spcBef>
                          <a:spcPts val="1725"/>
                        </a:spcBef>
                        <a:spcAft>
                          <a:spcPts val="1725"/>
                        </a:spcAft>
                      </a:pPr>
                      <a:r>
                        <a:rPr lang="ru-RU" sz="1200">
                          <a:solidFill>
                            <a:srgbClr val="000000"/>
                          </a:solidFill>
                          <a:effectLst/>
                          <a:latin typeface="Roboto" panose="02000000000000000000" pitchFamily="2" charset="0"/>
                          <a:ea typeface="Times New Roman" panose="02020603050405020304" pitchFamily="18" charset="0"/>
                        </a:rPr>
                        <a:t>Дата</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endParaRPr lang="ru-RU"/>
                    </a:p>
                  </a:txBody>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200">
                          <a:solidFill>
                            <a:srgbClr val="000000"/>
                          </a:solidFill>
                          <a:effectLst/>
                          <a:latin typeface="Roboto" panose="02000000000000000000" pitchFamily="2" charset="0"/>
                          <a:ea typeface="Times New Roman" panose="02020603050405020304" pitchFamily="18" charset="0"/>
                        </a:rPr>
                        <a:t>Операция</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3">
                  <a:txBody>
                    <a:bodyPr/>
                    <a:lstStyle/>
                    <a:p>
                      <a:pPr algn="ctr">
                        <a:spcBef>
                          <a:spcPts val="1725"/>
                        </a:spcBef>
                        <a:spcAft>
                          <a:spcPts val="1725"/>
                        </a:spcAft>
                      </a:pPr>
                      <a:r>
                        <a:rPr lang="ru-RU" sz="1200">
                          <a:solidFill>
                            <a:srgbClr val="000000"/>
                          </a:solidFill>
                          <a:effectLst/>
                          <a:latin typeface="Roboto" panose="02000000000000000000" pitchFamily="2" charset="0"/>
                          <a:ea typeface="Times New Roman" panose="02020603050405020304" pitchFamily="18" charset="0"/>
                        </a:rPr>
                        <a:t>Дт</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3">
                  <a:txBody>
                    <a:bodyPr/>
                    <a:lstStyle/>
                    <a:p>
                      <a:pPr algn="ctr">
                        <a:spcBef>
                          <a:spcPts val="1725"/>
                        </a:spcBef>
                        <a:spcAft>
                          <a:spcPts val="1725"/>
                        </a:spcAft>
                      </a:pPr>
                      <a:r>
                        <a:rPr lang="ru-RU" sz="1200">
                          <a:solidFill>
                            <a:srgbClr val="000000"/>
                          </a:solidFill>
                          <a:effectLst/>
                          <a:latin typeface="Roboto" panose="02000000000000000000" pitchFamily="2" charset="0"/>
                          <a:ea typeface="Times New Roman" panose="02020603050405020304" pitchFamily="18" charset="0"/>
                        </a:rPr>
                        <a:t>Кт</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pPr algn="ctr">
                        <a:spcBef>
                          <a:spcPts val="1725"/>
                        </a:spcBef>
                        <a:spcAft>
                          <a:spcPts val="1725"/>
                        </a:spcAft>
                      </a:pP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a:txBody>
                    <a:bodyPr/>
                    <a:lstStyle/>
                    <a:p>
                      <a:pPr algn="ctr">
                        <a:spcBef>
                          <a:spcPts val="1725"/>
                        </a:spcBef>
                        <a:spcAft>
                          <a:spcPts val="1725"/>
                        </a:spcAft>
                      </a:pPr>
                      <a:r>
                        <a:rPr lang="ru-RU" sz="1200" dirty="0">
                          <a:solidFill>
                            <a:srgbClr val="000000"/>
                          </a:solidFill>
                          <a:effectLst/>
                          <a:latin typeface="Roboto" panose="02000000000000000000" pitchFamily="2" charset="0"/>
                          <a:ea typeface="Times New Roman" panose="02020603050405020304" pitchFamily="18" charset="0"/>
                        </a:rPr>
                        <a:t>Сумма</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gridSpan="2">
                  <a:txBody>
                    <a:bodyPr/>
                    <a:lstStyle/>
                    <a:p>
                      <a:pPr algn="ctr">
                        <a:spcBef>
                          <a:spcPts val="1725"/>
                        </a:spcBef>
                        <a:spcAft>
                          <a:spcPts val="1725"/>
                        </a:spcAft>
                      </a:pPr>
                      <a:r>
                        <a:rPr lang="ru-RU" sz="1200" dirty="0">
                          <a:solidFill>
                            <a:srgbClr val="000000"/>
                          </a:solidFill>
                          <a:effectLst/>
                          <a:latin typeface="Roboto" panose="02000000000000000000" pitchFamily="2" charset="0"/>
                          <a:ea typeface="Times New Roman" panose="02020603050405020304" pitchFamily="18" charset="0"/>
                        </a:rPr>
                        <a:t>Документ 1С</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tc hMerge="1">
                  <a:txBody>
                    <a:bodyPr/>
                    <a:lstStyle/>
                    <a:p>
                      <a:endParaRPr lang="ru-RU"/>
                    </a:p>
                  </a:txBody>
                  <a:tcPr/>
                </a:tc>
                <a:tc>
                  <a:txBody>
                    <a:bodyPr/>
                    <a:lstStyle/>
                    <a:p>
                      <a:pPr algn="ctr"/>
                      <a:r>
                        <a:rPr lang="ru-RU" sz="1200">
                          <a:solidFill>
                            <a:srgbClr val="000000"/>
                          </a:solidFill>
                          <a:effectLst/>
                          <a:latin typeface="Roboto" panose="02000000000000000000" pitchFamily="2" charset="0"/>
                          <a:ea typeface="Times New Roman" panose="02020603050405020304" pitchFamily="18" charset="0"/>
                        </a:rPr>
                        <a:t>Пакет документов</a:t>
                      </a:r>
                      <a:endParaRPr lang="ru-RU" sz="1200">
                        <a:effectLst/>
                        <a:latin typeface="Times New Roman" panose="02020603050405020304" pitchFamily="18" charset="0"/>
                        <a:ea typeface="Times New Roman" panose="02020603050405020304" pitchFamily="18" charset="0"/>
                      </a:endParaRPr>
                    </a:p>
                    <a:p>
                      <a:pPr marR="333375" algn="ctr">
                        <a:lnSpc>
                          <a:spcPts val="2400"/>
                        </a:lnSpc>
                        <a:spcBef>
                          <a:spcPts val="525"/>
                        </a:spcBef>
                        <a:spcAft>
                          <a:spcPts val="525"/>
                        </a:spcAft>
                      </a:pPr>
                      <a:r>
                        <a:rPr lang="ru-RU" sz="1200">
                          <a:solidFill>
                            <a:srgbClr val="000000"/>
                          </a:solidFill>
                          <a:effectLst/>
                          <a:latin typeface="Roboto" panose="02000000000000000000" pitchFamily="2"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10607" marR="10607" marT="7071" marB="10607" anchor="ctr">
                    <a:lnL>
                      <a:noFill/>
                    </a:lnL>
                    <a:lnR>
                      <a:noFill/>
                    </a:lnR>
                    <a:lnT>
                      <a:noFill/>
                    </a:lnT>
                    <a:lnB>
                      <a:noFill/>
                    </a:lnB>
                    <a:solidFill>
                      <a:srgbClr val="F2F2F2"/>
                    </a:solidFill>
                  </a:tcPr>
                </a:tc>
                <a:extLst>
                  <a:ext uri="{0D108BD9-81ED-4DB2-BD59-A6C34878D82A}">
                    <a16:rowId xmlns:a16="http://schemas.microsoft.com/office/drawing/2014/main" val="3407712868"/>
                  </a:ext>
                </a:extLst>
              </a:tr>
              <a:tr h="57291">
                <a:tc>
                  <a:txBody>
                    <a:bodyPr/>
                    <a:lstStyle/>
                    <a:p>
                      <a:pPr algn="ctr"/>
                      <a:r>
                        <a:rPr lang="ru-RU" sz="1200" b="1">
                          <a:effectLst/>
                          <a:latin typeface="Roboto" panose="02000000000000000000" pitchFamily="2" charset="0"/>
                          <a:ea typeface="Times New Roman" panose="02020603050405020304" pitchFamily="18" charset="0"/>
                        </a:rPr>
                        <a:t>4</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14">
                  <a:txBody>
                    <a:bodyPr/>
                    <a:lstStyle/>
                    <a:p>
                      <a:r>
                        <a:rPr lang="ru-RU" sz="1200" b="1" u="sng" dirty="0">
                          <a:solidFill>
                            <a:srgbClr val="16489B"/>
                          </a:solidFill>
                          <a:effectLst/>
                          <a:latin typeface="Roboto" panose="02000000000000000000" pitchFamily="2" charset="0"/>
                          <a:ea typeface="Times New Roman" panose="02020603050405020304" pitchFamily="18" charset="0"/>
                          <a:hlinkClick r:id="rId2"/>
                        </a:rPr>
                        <a:t>Начисление амортизации и расчет отложенных налогов при закрытии месяца (февраль 2022 г.)</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3156711435"/>
                  </a:ext>
                </a:extLst>
              </a:tr>
              <a:tr h="564474">
                <a:tc>
                  <a:txBody>
                    <a:bodyPr/>
                    <a:lstStyle/>
                    <a:p>
                      <a:pPr algn="ctr"/>
                      <a:r>
                        <a:rPr lang="ru-RU" sz="1200" dirty="0">
                          <a:effectLst/>
                          <a:latin typeface="Roboto" panose="02000000000000000000" pitchFamily="2" charset="0"/>
                          <a:ea typeface="Times New Roman" panose="02020603050405020304" pitchFamily="18" charset="0"/>
                        </a:rPr>
                        <a:t>4.1</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200" dirty="0">
                          <a:effectLst/>
                          <a:latin typeface="Roboto" panose="02000000000000000000" pitchFamily="2" charset="0"/>
                          <a:ea typeface="Times New Roman" panose="02020603050405020304" pitchFamily="18" charset="0"/>
                        </a:rPr>
                        <a:t>28.02.2022</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4">
                  <a:txBody>
                    <a:bodyPr/>
                    <a:lstStyle/>
                    <a:p>
                      <a:r>
                        <a:rPr lang="ru-RU" sz="120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ОС)</a:t>
                      </a:r>
                      <a:br>
                        <a:rPr lang="ru-RU" sz="1200">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 в БУ:</a:t>
                      </a:r>
                      <a:r>
                        <a:rPr lang="ru-RU" sz="1200" i="1">
                          <a:effectLst/>
                          <a:latin typeface="Roboto" panose="02000000000000000000" pitchFamily="2" charset="0"/>
                          <a:ea typeface="Times New Roman" panose="02020603050405020304" pitchFamily="18" charset="0"/>
                        </a:rPr>
                        <a:t> 1 491 666,67 / 179= 8 333,33</a:t>
                      </a:r>
                      <a:br>
                        <a:rPr lang="ru-RU" sz="1200" i="1">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 в НУ:</a:t>
                      </a:r>
                      <a:r>
                        <a:rPr lang="ru-RU" sz="1200" i="1">
                          <a:effectLst/>
                          <a:latin typeface="Roboto" panose="02000000000000000000" pitchFamily="2" charset="0"/>
                          <a:ea typeface="Times New Roman" panose="02020603050405020304" pitchFamily="18" charset="0"/>
                        </a:rPr>
                        <a:t> 2 000 000,00,00 / 240 = 8 333,33 руб.</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40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ОС)</a:t>
                      </a:r>
                      <a:br>
                        <a:rPr lang="ru-RU" sz="1400">
                          <a:effectLst/>
                          <a:latin typeface="Roboto" panose="02000000000000000000" pitchFamily="2" charset="0"/>
                          <a:ea typeface="Times New Roman" panose="02020603050405020304" pitchFamily="18" charset="0"/>
                        </a:rPr>
                      </a:br>
                      <a:r>
                        <a:rPr lang="ru-RU" sz="1400" i="1" u="sng">
                          <a:effectLst/>
                          <a:latin typeface="Roboto" panose="02000000000000000000" pitchFamily="2" charset="0"/>
                          <a:ea typeface="Times New Roman" panose="02020603050405020304" pitchFamily="18" charset="0"/>
                        </a:rPr>
                        <a:t>Расчет в БУ:</a:t>
                      </a:r>
                      <a:r>
                        <a:rPr lang="ru-RU" sz="1400" i="1">
                          <a:effectLst/>
                          <a:latin typeface="Roboto" panose="02000000000000000000" pitchFamily="2" charset="0"/>
                          <a:ea typeface="Times New Roman" panose="02020603050405020304" pitchFamily="18" charset="0"/>
                        </a:rPr>
                        <a:t> 1 491 666,67 / 179= 8 333,33</a:t>
                      </a:r>
                      <a:br>
                        <a:rPr lang="ru-RU" sz="1400" i="1">
                          <a:effectLst/>
                          <a:latin typeface="Roboto" panose="02000000000000000000" pitchFamily="2" charset="0"/>
                          <a:ea typeface="Times New Roman" panose="02020603050405020304" pitchFamily="18" charset="0"/>
                        </a:rPr>
                      </a:br>
                      <a:r>
                        <a:rPr lang="ru-RU" sz="1400" i="1" u="sng">
                          <a:effectLst/>
                          <a:latin typeface="Roboto" panose="02000000000000000000" pitchFamily="2" charset="0"/>
                          <a:ea typeface="Times New Roman" panose="02020603050405020304" pitchFamily="18" charset="0"/>
                        </a:rPr>
                        <a:t>Расчет в НУ:</a:t>
                      </a:r>
                      <a:r>
                        <a:rPr lang="ru-RU" sz="1400" i="1">
                          <a:effectLst/>
                          <a:latin typeface="Roboto" panose="02000000000000000000" pitchFamily="2" charset="0"/>
                          <a:ea typeface="Times New Roman" panose="02020603050405020304" pitchFamily="18" charset="0"/>
                        </a:rPr>
                        <a:t> 2 000 000,00,00 / 240 = 8 333,33 руб.</a:t>
                      </a:r>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ОС)</a:t>
                      </a:r>
                      <a:br>
                        <a:rPr lang="ru-RU" sz="1200">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 в БУ:</a:t>
                      </a:r>
                      <a:r>
                        <a:rPr lang="ru-RU" sz="1200" i="1">
                          <a:effectLst/>
                          <a:latin typeface="Roboto" panose="02000000000000000000" pitchFamily="2" charset="0"/>
                          <a:ea typeface="Times New Roman" panose="02020603050405020304" pitchFamily="18" charset="0"/>
                        </a:rPr>
                        <a:t> 1 491 666,67 / 179= 8 333,33</a:t>
                      </a:r>
                      <a:br>
                        <a:rPr lang="ru-RU" sz="1200" i="1">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 в НУ:</a:t>
                      </a:r>
                      <a:r>
                        <a:rPr lang="ru-RU" sz="1200" i="1">
                          <a:effectLst/>
                          <a:latin typeface="Roboto" panose="02000000000000000000" pitchFamily="2" charset="0"/>
                          <a:ea typeface="Times New Roman" panose="02020603050405020304" pitchFamily="18" charset="0"/>
                        </a:rPr>
                        <a:t> 2 000 000,00,00 / 240 = 8 333,33 руб.</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r>
                        <a:rPr lang="ru-RU" sz="1200">
                          <a:effectLst/>
                          <a:latin typeface="Roboto" panose="02000000000000000000" pitchFamily="2" charset="0"/>
                          <a:ea typeface="Times New Roman" panose="02020603050405020304" pitchFamily="18" charset="0"/>
                        </a:rPr>
                        <a:t>25</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НУ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3">
                  <a:txBody>
                    <a:bodyPr/>
                    <a:lstStyle/>
                    <a:p>
                      <a:pPr algn="ctr"/>
                      <a:r>
                        <a:rPr lang="ru-RU" sz="1200">
                          <a:effectLst/>
                          <a:latin typeface="Roboto" panose="02000000000000000000" pitchFamily="2" charset="0"/>
                          <a:ea typeface="Times New Roman" panose="02020603050405020304" pitchFamily="18" charset="0"/>
                        </a:rPr>
                        <a:t>25</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НУ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pPr algn="ctr"/>
                      <a:r>
                        <a:rPr lang="ru-RU" sz="1200">
                          <a:effectLst/>
                          <a:latin typeface="Roboto" panose="02000000000000000000" pitchFamily="2" charset="0"/>
                          <a:ea typeface="Times New Roman" panose="02020603050405020304" pitchFamily="18" charset="0"/>
                        </a:rPr>
                        <a:t>02.01</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НУ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ctr"/>
                      <a:r>
                        <a:rPr lang="ru-RU" sz="1200">
                          <a:effectLst/>
                          <a:latin typeface="Roboto" panose="02000000000000000000" pitchFamily="2" charset="0"/>
                          <a:ea typeface="Times New Roman" panose="02020603050405020304" pitchFamily="18" charset="0"/>
                        </a:rPr>
                        <a:t>02.01</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НУ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br>
                        <a:rPr lang="ru-RU" sz="1200" dirty="0">
                          <a:effectLst/>
                          <a:latin typeface="Roboto" panose="02000000000000000000" pitchFamily="2" charset="0"/>
                          <a:ea typeface="Times New Roman" panose="02020603050405020304" pitchFamily="18" charset="0"/>
                        </a:rPr>
                      </a:br>
                      <a:r>
                        <a:rPr lang="ru-RU" sz="1200" dirty="0">
                          <a:effectLst/>
                          <a:latin typeface="Roboto" panose="02000000000000000000" pitchFamily="2" charset="0"/>
                          <a:ea typeface="Times New Roman" panose="02020603050405020304" pitchFamily="18" charset="0"/>
                        </a:rPr>
                        <a:t>8 333,33</a:t>
                      </a:r>
                      <a:br>
                        <a:rPr lang="ru-RU" sz="1200" dirty="0">
                          <a:effectLst/>
                          <a:latin typeface="Roboto" panose="02000000000000000000" pitchFamily="2" charset="0"/>
                          <a:ea typeface="Times New Roman" panose="02020603050405020304" pitchFamily="18" charset="0"/>
                        </a:rPr>
                      </a:br>
                      <a:r>
                        <a:rPr lang="ru-RU" sz="1200" dirty="0">
                          <a:effectLst/>
                          <a:latin typeface="Roboto" panose="02000000000000000000" pitchFamily="2" charset="0"/>
                          <a:ea typeface="Times New Roman" panose="02020603050405020304" pitchFamily="18" charset="0"/>
                        </a:rPr>
                        <a:t>8 333,33</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rowSpan="2" gridSpan="2">
                  <a:txBody>
                    <a:bodyPr/>
                    <a:lstStyle/>
                    <a:p>
                      <a:pPr algn="r"/>
                      <a:r>
                        <a:rPr lang="ru-RU" sz="1200" u="sng" dirty="0">
                          <a:solidFill>
                            <a:srgbClr val="16489B"/>
                          </a:solidFill>
                          <a:effectLst/>
                          <a:latin typeface="Roboto" panose="02000000000000000000" pitchFamily="2" charset="0"/>
                          <a:ea typeface="Times New Roman" panose="02020603050405020304" pitchFamily="18" charset="0"/>
                          <a:hlinkClick r:id="rId3"/>
                        </a:rPr>
                        <a:t>Регламентная операция "Амортизация и износ основных средств"</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rowSpan="2" hMerge="1">
                  <a:txBody>
                    <a:bodyPr/>
                    <a:lstStyle/>
                    <a:p>
                      <a:endParaRPr lang="ru-RU"/>
                    </a:p>
                  </a:txBody>
                  <a:tcPr/>
                </a:tc>
                <a:tc rowSpan="2">
                  <a:txBody>
                    <a:bodyPr/>
                    <a:lstStyle/>
                    <a:p>
                      <a:r>
                        <a:rPr lang="ru-RU" sz="1200">
                          <a:effectLst/>
                          <a:latin typeface="Roboto" panose="02000000000000000000" pitchFamily="2" charset="0"/>
                          <a:ea typeface="Times New Roman" panose="02020603050405020304" pitchFamily="18" charset="0"/>
                        </a:rPr>
                        <a:t> Ведомость амортизации ОС</a:t>
                      </a:r>
                      <a:br>
                        <a:rPr lang="ru-RU" sz="1200">
                          <a:effectLst/>
                          <a:latin typeface="Roboto" panose="02000000000000000000" pitchFamily="2" charset="0"/>
                          <a:ea typeface="Times New Roman" panose="02020603050405020304" pitchFamily="18" charset="0"/>
                        </a:rPr>
                      </a:b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 Справка-расчет "Амортизация"</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extLst>
                  <a:ext uri="{0D108BD9-81ED-4DB2-BD59-A6C34878D82A}">
                    <a16:rowId xmlns:a16="http://schemas.microsoft.com/office/drawing/2014/main" val="526505322"/>
                  </a:ext>
                </a:extLst>
              </a:tr>
              <a:tr h="564474">
                <a:tc>
                  <a:txBody>
                    <a:bodyPr/>
                    <a:lstStyle/>
                    <a:p>
                      <a:pPr algn="ctr"/>
                      <a:r>
                        <a:rPr lang="ru-RU" sz="1200">
                          <a:effectLst/>
                          <a:latin typeface="Roboto" panose="02000000000000000000" pitchFamily="2" charset="0"/>
                          <a:ea typeface="Times New Roman" panose="02020603050405020304" pitchFamily="18" charset="0"/>
                        </a:rPr>
                        <a:t>4.2</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200" dirty="0">
                          <a:effectLst/>
                          <a:latin typeface="Roboto" panose="02000000000000000000" pitchFamily="2" charset="0"/>
                          <a:ea typeface="Times New Roman" panose="02020603050405020304" pitchFamily="18" charset="0"/>
                        </a:rPr>
                        <a:t>28.02.2022</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4">
                  <a:txBody>
                    <a:bodyPr/>
                    <a:lstStyle/>
                    <a:p>
                      <a:r>
                        <a:rPr lang="ru-RU" sz="1200" dirty="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капвложений на ремонт ОС)</a:t>
                      </a:r>
                      <a:br>
                        <a:rPr lang="ru-RU" sz="1200" dirty="0">
                          <a:effectLst/>
                          <a:latin typeface="Roboto" panose="02000000000000000000" pitchFamily="2" charset="0"/>
                          <a:ea typeface="Times New Roman" panose="02020603050405020304" pitchFamily="18" charset="0"/>
                        </a:rPr>
                      </a:br>
                      <a:r>
                        <a:rPr lang="ru-RU" sz="1200" i="1" u="sng" dirty="0">
                          <a:effectLst/>
                          <a:latin typeface="Roboto" panose="02000000000000000000" pitchFamily="2" charset="0"/>
                          <a:ea typeface="Times New Roman" panose="02020603050405020304" pitchFamily="18" charset="0"/>
                        </a:rPr>
                        <a:t>Расчет по объекту капремонта:</a:t>
                      </a:r>
                      <a:r>
                        <a:rPr lang="ru-RU" sz="1200" i="1" dirty="0">
                          <a:effectLst/>
                          <a:latin typeface="Roboto" panose="02000000000000000000" pitchFamily="2" charset="0"/>
                          <a:ea typeface="Times New Roman" panose="02020603050405020304" pitchFamily="18" charset="0"/>
                        </a:rPr>
                        <a:t> 400 000,00 / 60 = 6 666,67</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400" dirty="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капвложений на ремонт ОС)</a:t>
                      </a:r>
                      <a:br>
                        <a:rPr lang="ru-RU" sz="1400" dirty="0">
                          <a:effectLst/>
                          <a:latin typeface="Roboto" panose="02000000000000000000" pitchFamily="2" charset="0"/>
                          <a:ea typeface="Times New Roman" panose="02020603050405020304" pitchFamily="18" charset="0"/>
                        </a:rPr>
                      </a:br>
                      <a:r>
                        <a:rPr lang="ru-RU" sz="1400" i="1" u="sng" dirty="0">
                          <a:effectLst/>
                          <a:latin typeface="Roboto" panose="02000000000000000000" pitchFamily="2" charset="0"/>
                          <a:ea typeface="Times New Roman" panose="02020603050405020304" pitchFamily="18" charset="0"/>
                        </a:rPr>
                        <a:t>Расчет по объекту капремонта:</a:t>
                      </a:r>
                      <a:r>
                        <a:rPr lang="ru-RU" sz="1400" i="1" dirty="0">
                          <a:effectLst/>
                          <a:latin typeface="Roboto" panose="02000000000000000000" pitchFamily="2" charset="0"/>
                          <a:ea typeface="Times New Roman" panose="02020603050405020304" pitchFamily="18" charset="0"/>
                        </a:rPr>
                        <a:t> 400 000,00 / 60 = 6 666,67</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Начислена амортизация в месяце, следующем за проведением капитального ремонта (объект капвложений на ремонт ОС)</a:t>
                      </a:r>
                      <a:br>
                        <a:rPr lang="ru-RU" sz="1200">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 по объекту капремонта:</a:t>
                      </a:r>
                      <a:r>
                        <a:rPr lang="ru-RU" sz="1200" i="1">
                          <a:effectLst/>
                          <a:latin typeface="Roboto" panose="02000000000000000000" pitchFamily="2" charset="0"/>
                          <a:ea typeface="Times New Roman" panose="02020603050405020304" pitchFamily="18" charset="0"/>
                        </a:rPr>
                        <a:t> 400 000,00 / 60 = 6 666,67</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r>
                        <a:rPr lang="ru-RU" sz="1200">
                          <a:effectLst/>
                          <a:latin typeface="Roboto" panose="02000000000000000000" pitchFamily="2" charset="0"/>
                          <a:ea typeface="Times New Roman" panose="02020603050405020304" pitchFamily="18" charset="0"/>
                        </a:rPr>
                        <a:t>25</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3">
                  <a:txBody>
                    <a:bodyPr/>
                    <a:lstStyle/>
                    <a:p>
                      <a:pPr algn="ctr"/>
                      <a:r>
                        <a:rPr lang="ru-RU" sz="1200" dirty="0">
                          <a:effectLst/>
                          <a:latin typeface="Roboto" panose="02000000000000000000" pitchFamily="2" charset="0"/>
                          <a:ea typeface="Times New Roman" panose="02020603050405020304" pitchFamily="18" charset="0"/>
                        </a:rPr>
                        <a:t>25</a:t>
                      </a:r>
                      <a:br>
                        <a:rPr lang="ru-RU" sz="1200" dirty="0">
                          <a:effectLst/>
                          <a:latin typeface="Roboto" panose="02000000000000000000" pitchFamily="2" charset="0"/>
                          <a:ea typeface="Times New Roman" panose="02020603050405020304" pitchFamily="18" charset="0"/>
                        </a:rPr>
                      </a:br>
                      <a:r>
                        <a:rPr lang="ru-RU" sz="1200" dirty="0">
                          <a:effectLst/>
                          <a:latin typeface="Roboto" panose="02000000000000000000" pitchFamily="2" charset="0"/>
                          <a:ea typeface="Times New Roman" panose="02020603050405020304" pitchFamily="18" charset="0"/>
                        </a:rPr>
                        <a:t>БУ</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pPr algn="ctr"/>
                      <a:r>
                        <a:rPr lang="ru-RU" sz="1200">
                          <a:effectLst/>
                          <a:latin typeface="Roboto" panose="02000000000000000000" pitchFamily="2" charset="0"/>
                          <a:ea typeface="Times New Roman" panose="02020603050405020304" pitchFamily="18" charset="0"/>
                        </a:rPr>
                        <a:t>02.01</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ctr"/>
                      <a:r>
                        <a:rPr lang="ru-RU" sz="1200" dirty="0">
                          <a:effectLst/>
                          <a:latin typeface="Roboto" panose="02000000000000000000" pitchFamily="2" charset="0"/>
                          <a:ea typeface="Times New Roman" panose="02020603050405020304" pitchFamily="18" charset="0"/>
                        </a:rPr>
                        <a:t>02.01</a:t>
                      </a:r>
                      <a:br>
                        <a:rPr lang="ru-RU" sz="1200" dirty="0">
                          <a:effectLst/>
                          <a:latin typeface="Roboto" panose="02000000000000000000" pitchFamily="2" charset="0"/>
                          <a:ea typeface="Times New Roman" panose="02020603050405020304" pitchFamily="18" charset="0"/>
                        </a:rPr>
                      </a:br>
                      <a:r>
                        <a:rPr lang="ru-RU" sz="1200" dirty="0">
                          <a:effectLst/>
                          <a:latin typeface="Roboto" panose="02000000000000000000" pitchFamily="2" charset="0"/>
                          <a:ea typeface="Times New Roman" panose="02020603050405020304" pitchFamily="18" charset="0"/>
                        </a:rPr>
                        <a:t>БУ</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6 666,67</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vMerge="1">
                  <a:txBody>
                    <a:bodyPr/>
                    <a:lstStyle/>
                    <a:p>
                      <a:pPr algn="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460249876"/>
                  </a:ext>
                </a:extLst>
              </a:tr>
              <a:tr h="84966">
                <a:tc>
                  <a:txBody>
                    <a:bodyPr/>
                    <a:lstStyle/>
                    <a:p>
                      <a:pPr algn="ctr"/>
                      <a:r>
                        <a:rPr lang="ru-RU" sz="1200">
                          <a:effectLst/>
                          <a:latin typeface="Roboto" panose="02000000000000000000" pitchFamily="2"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14">
                  <a:txBody>
                    <a:bodyPr/>
                    <a:lstStyle/>
                    <a:p>
                      <a:r>
                        <a:rPr lang="ru-RU" sz="1200">
                          <a:effectLst/>
                          <a:latin typeface="Roboto" panose="02000000000000000000" pitchFamily="2" charset="0"/>
                          <a:ea typeface="Times New Roman" panose="02020603050405020304" pitchFamily="18" charset="0"/>
                        </a:rPr>
                        <a:t>Аналогичным образом начисляется амортизация за последующие месяцы в течение оставшегося срока полезного использования основного средства и срока списания затрат на капитальный ремонт</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2902824647"/>
                  </a:ext>
                </a:extLst>
              </a:tr>
              <a:tr h="788245">
                <a:tc>
                  <a:txBody>
                    <a:bodyPr/>
                    <a:lstStyle/>
                    <a:p>
                      <a:pPr algn="ctr"/>
                      <a:r>
                        <a:rPr lang="ru-RU" sz="1200">
                          <a:effectLst/>
                          <a:latin typeface="Roboto" panose="02000000000000000000" pitchFamily="2" charset="0"/>
                          <a:ea typeface="Times New Roman" panose="02020603050405020304" pitchFamily="18" charset="0"/>
                        </a:rPr>
                        <a:t>4.3</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200">
                          <a:effectLst/>
                          <a:latin typeface="Roboto" panose="02000000000000000000" pitchFamily="2" charset="0"/>
                          <a:ea typeface="Times New Roman" panose="02020603050405020304" pitchFamily="18" charset="0"/>
                        </a:rPr>
                        <a:t>28.02.2022</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5">
                  <a:txBody>
                    <a:bodyPr/>
                    <a:lstStyle/>
                    <a:p>
                      <a:r>
                        <a:rPr lang="ru-RU" sz="1200" dirty="0">
                          <a:effectLst/>
                          <a:latin typeface="Roboto" panose="02000000000000000000" pitchFamily="2" charset="0"/>
                          <a:ea typeface="Times New Roman" panose="02020603050405020304" pitchFamily="18" charset="0"/>
                        </a:rPr>
                        <a:t>Уменьшено (погашено) отложенное налоговое обязательство (ОНО) в части разницы в стоимости ОС в БУ и НУ</a:t>
                      </a:r>
                      <a:br>
                        <a:rPr lang="ru-RU" sz="1200" dirty="0">
                          <a:effectLst/>
                          <a:latin typeface="Roboto" panose="02000000000000000000" pitchFamily="2" charset="0"/>
                          <a:ea typeface="Times New Roman" panose="02020603050405020304" pitchFamily="18" charset="0"/>
                        </a:rPr>
                      </a:br>
                      <a:r>
                        <a:rPr lang="ru-RU" sz="1200" i="1" u="sng" dirty="0">
                          <a:effectLst/>
                          <a:latin typeface="Roboto" panose="02000000000000000000" pitchFamily="2" charset="0"/>
                          <a:ea typeface="Times New Roman" panose="02020603050405020304" pitchFamily="18" charset="0"/>
                        </a:rPr>
                        <a:t>Расчет</a:t>
                      </a:r>
                      <a:r>
                        <a:rPr lang="ru-RU" sz="1200" i="1" dirty="0">
                          <a:effectLst/>
                          <a:latin typeface="Roboto" panose="02000000000000000000" pitchFamily="2" charset="0"/>
                          <a:ea typeface="Times New Roman" panose="02020603050405020304" pitchFamily="18" charset="0"/>
                        </a:rPr>
                        <a:t>: 80 000,00 руб.(ОНО на начало периода)</a:t>
                      </a:r>
                      <a:r>
                        <a:rPr lang="ru-RU" sz="1200" dirty="0">
                          <a:effectLst/>
                          <a:latin typeface="Roboto" panose="02000000000000000000" pitchFamily="2" charset="0"/>
                          <a:ea typeface="Times New Roman" panose="02020603050405020304" pitchFamily="18" charset="0"/>
                        </a:rPr>
                        <a:t> – </a:t>
                      </a:r>
                      <a:r>
                        <a:rPr lang="ru-RU" sz="1200" i="1" dirty="0">
                          <a:effectLst/>
                          <a:latin typeface="Roboto" panose="02000000000000000000" pitchFamily="2" charset="0"/>
                          <a:ea typeface="Times New Roman" panose="02020603050405020304" pitchFamily="18" charset="0"/>
                        </a:rPr>
                        <a:t>((</a:t>
                      </a:r>
                      <a:r>
                        <a:rPr lang="ru-RU" sz="1200" dirty="0">
                          <a:effectLst/>
                          <a:latin typeface="Roboto" panose="02000000000000000000" pitchFamily="2" charset="0"/>
                          <a:ea typeface="Times New Roman" panose="02020603050405020304" pitchFamily="18" charset="0"/>
                        </a:rPr>
                        <a:t>1 876 666,67</a:t>
                      </a:r>
                      <a:r>
                        <a:rPr lang="ru-RU" sz="1200" i="1" dirty="0">
                          <a:effectLst/>
                          <a:latin typeface="Roboto" panose="02000000000000000000" pitchFamily="2" charset="0"/>
                          <a:ea typeface="Times New Roman" panose="02020603050405020304" pitchFamily="18" charset="0"/>
                        </a:rPr>
                        <a:t> (балансовая стоимость)</a:t>
                      </a:r>
                      <a:r>
                        <a:rPr lang="ru-RU" sz="1200" dirty="0">
                          <a:effectLst/>
                          <a:latin typeface="Roboto" panose="02000000000000000000" pitchFamily="2" charset="0"/>
                          <a:ea typeface="Times New Roman" panose="02020603050405020304" pitchFamily="18" charset="0"/>
                        </a:rPr>
                        <a:t> – 1 483 333,34</a:t>
                      </a:r>
                      <a:r>
                        <a:rPr lang="ru-RU" sz="1200" i="1" dirty="0">
                          <a:effectLst/>
                          <a:latin typeface="Roboto" panose="02000000000000000000" pitchFamily="2" charset="0"/>
                          <a:ea typeface="Times New Roman" panose="02020603050405020304" pitchFamily="18" charset="0"/>
                        </a:rPr>
                        <a:t> (налоговая стоимость)) * 20 % )=  1 333,33</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400" dirty="0">
                          <a:effectLst/>
                          <a:latin typeface="Roboto" panose="02000000000000000000" pitchFamily="2" charset="0"/>
                          <a:ea typeface="Times New Roman" panose="02020603050405020304" pitchFamily="18" charset="0"/>
                        </a:rPr>
                        <a:t>Уменьшено (погашено) отложенное налоговое обязательство (ОНО) в части разницы в стоимости ОС в БУ и НУ</a:t>
                      </a:r>
                      <a:br>
                        <a:rPr lang="ru-RU" sz="1400" dirty="0">
                          <a:effectLst/>
                          <a:latin typeface="Roboto" panose="02000000000000000000" pitchFamily="2" charset="0"/>
                          <a:ea typeface="Times New Roman" panose="02020603050405020304" pitchFamily="18" charset="0"/>
                        </a:rPr>
                      </a:br>
                      <a:r>
                        <a:rPr lang="ru-RU" sz="1400" i="1" u="sng" dirty="0">
                          <a:effectLst/>
                          <a:latin typeface="Roboto" panose="02000000000000000000" pitchFamily="2" charset="0"/>
                          <a:ea typeface="Times New Roman" panose="02020603050405020304" pitchFamily="18" charset="0"/>
                        </a:rPr>
                        <a:t>Расчет</a:t>
                      </a:r>
                      <a:r>
                        <a:rPr lang="ru-RU" sz="1400" i="1" dirty="0">
                          <a:effectLst/>
                          <a:latin typeface="Roboto" panose="02000000000000000000" pitchFamily="2" charset="0"/>
                          <a:ea typeface="Times New Roman" panose="02020603050405020304" pitchFamily="18" charset="0"/>
                        </a:rPr>
                        <a:t>: 80 000,00 руб.(ОНО на начало периода)</a:t>
                      </a:r>
                      <a:r>
                        <a:rPr lang="ru-RU" sz="1400" dirty="0">
                          <a:effectLst/>
                          <a:latin typeface="Roboto" panose="02000000000000000000" pitchFamily="2" charset="0"/>
                          <a:ea typeface="Times New Roman" panose="02020603050405020304" pitchFamily="18" charset="0"/>
                        </a:rPr>
                        <a:t> – </a:t>
                      </a:r>
                      <a:r>
                        <a:rPr lang="ru-RU" sz="1400" i="1" dirty="0">
                          <a:effectLst/>
                          <a:latin typeface="Roboto" panose="02000000000000000000" pitchFamily="2" charset="0"/>
                          <a:ea typeface="Times New Roman" panose="02020603050405020304" pitchFamily="18" charset="0"/>
                        </a:rPr>
                        <a:t>((</a:t>
                      </a:r>
                      <a:r>
                        <a:rPr lang="ru-RU" sz="1400" dirty="0">
                          <a:effectLst/>
                          <a:latin typeface="Roboto" panose="02000000000000000000" pitchFamily="2" charset="0"/>
                          <a:ea typeface="Times New Roman" panose="02020603050405020304" pitchFamily="18" charset="0"/>
                        </a:rPr>
                        <a:t>1 876 666,67</a:t>
                      </a:r>
                      <a:r>
                        <a:rPr lang="ru-RU" sz="1400" i="1" dirty="0">
                          <a:effectLst/>
                          <a:latin typeface="Roboto" panose="02000000000000000000" pitchFamily="2" charset="0"/>
                          <a:ea typeface="Times New Roman" panose="02020603050405020304" pitchFamily="18" charset="0"/>
                        </a:rPr>
                        <a:t> (балансовая стоимость)</a:t>
                      </a:r>
                      <a:r>
                        <a:rPr lang="ru-RU" sz="1400" dirty="0">
                          <a:effectLst/>
                          <a:latin typeface="Roboto" panose="02000000000000000000" pitchFamily="2" charset="0"/>
                          <a:ea typeface="Times New Roman" panose="02020603050405020304" pitchFamily="18" charset="0"/>
                        </a:rPr>
                        <a:t> – 1 483 333,34</a:t>
                      </a:r>
                      <a:r>
                        <a:rPr lang="ru-RU" sz="1400" i="1" dirty="0">
                          <a:effectLst/>
                          <a:latin typeface="Roboto" panose="02000000000000000000" pitchFamily="2" charset="0"/>
                          <a:ea typeface="Times New Roman" panose="02020603050405020304" pitchFamily="18" charset="0"/>
                        </a:rPr>
                        <a:t> (налоговая стоимость)) * 20 % )=  1 333,33</a:t>
                      </a:r>
                      <a:endParaRPr lang="ru-RU" sz="14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Уменьшено (погашено) отложенное налоговое обязательство (ОНО) в части разницы в стоимости ОС в БУ и НУ</a:t>
                      </a:r>
                      <a:br>
                        <a:rPr lang="ru-RU" sz="1200">
                          <a:effectLst/>
                          <a:latin typeface="Roboto" panose="02000000000000000000" pitchFamily="2" charset="0"/>
                          <a:ea typeface="Times New Roman" panose="02020603050405020304" pitchFamily="18" charset="0"/>
                        </a:rPr>
                      </a:br>
                      <a:r>
                        <a:rPr lang="ru-RU" sz="1200" i="1" u="sng">
                          <a:effectLst/>
                          <a:latin typeface="Roboto" panose="02000000000000000000" pitchFamily="2" charset="0"/>
                          <a:ea typeface="Times New Roman" panose="02020603050405020304" pitchFamily="18" charset="0"/>
                        </a:rPr>
                        <a:t>Расчет</a:t>
                      </a:r>
                      <a:r>
                        <a:rPr lang="ru-RU" sz="1200" i="1">
                          <a:effectLst/>
                          <a:latin typeface="Roboto" panose="02000000000000000000" pitchFamily="2" charset="0"/>
                          <a:ea typeface="Times New Roman" panose="02020603050405020304" pitchFamily="18" charset="0"/>
                        </a:rPr>
                        <a:t>: 80 000,00 руб.(ОНО на начало периода)</a:t>
                      </a:r>
                      <a:r>
                        <a:rPr lang="ru-RU" sz="1200">
                          <a:effectLst/>
                          <a:latin typeface="Roboto" panose="02000000000000000000" pitchFamily="2" charset="0"/>
                          <a:ea typeface="Times New Roman" panose="02020603050405020304" pitchFamily="18" charset="0"/>
                        </a:rPr>
                        <a:t> – </a:t>
                      </a:r>
                      <a:r>
                        <a:rPr lang="ru-RU" sz="1200" i="1">
                          <a:effectLst/>
                          <a:latin typeface="Roboto" panose="02000000000000000000" pitchFamily="2" charset="0"/>
                          <a:ea typeface="Times New Roman" panose="02020603050405020304" pitchFamily="18" charset="0"/>
                        </a:rPr>
                        <a:t>((</a:t>
                      </a:r>
                      <a:r>
                        <a:rPr lang="ru-RU" sz="1200">
                          <a:effectLst/>
                          <a:latin typeface="Roboto" panose="02000000000000000000" pitchFamily="2" charset="0"/>
                          <a:ea typeface="Times New Roman" panose="02020603050405020304" pitchFamily="18" charset="0"/>
                        </a:rPr>
                        <a:t>1 876 666,67</a:t>
                      </a:r>
                      <a:r>
                        <a:rPr lang="ru-RU" sz="1200" i="1">
                          <a:effectLst/>
                          <a:latin typeface="Roboto" panose="02000000000000000000" pitchFamily="2" charset="0"/>
                          <a:ea typeface="Times New Roman" panose="02020603050405020304" pitchFamily="18" charset="0"/>
                        </a:rPr>
                        <a:t> (балансовая стоимость)</a:t>
                      </a:r>
                      <a:r>
                        <a:rPr lang="ru-RU" sz="1200">
                          <a:effectLst/>
                          <a:latin typeface="Roboto" panose="02000000000000000000" pitchFamily="2" charset="0"/>
                          <a:ea typeface="Times New Roman" panose="02020603050405020304" pitchFamily="18" charset="0"/>
                        </a:rPr>
                        <a:t> – 1 483 333,34</a:t>
                      </a:r>
                      <a:r>
                        <a:rPr lang="ru-RU" sz="1200" i="1">
                          <a:effectLst/>
                          <a:latin typeface="Roboto" panose="02000000000000000000" pitchFamily="2" charset="0"/>
                          <a:ea typeface="Times New Roman" panose="02020603050405020304" pitchFamily="18" charset="0"/>
                        </a:rPr>
                        <a:t> (налоговая стоимость)) * 20 % )=  1 333,33</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r>
                        <a:rPr lang="ru-RU" sz="1200">
                          <a:effectLst/>
                          <a:latin typeface="Roboto" panose="02000000000000000000" pitchFamily="2" charset="0"/>
                          <a:ea typeface="Times New Roman" panose="02020603050405020304" pitchFamily="18" charset="0"/>
                        </a:rPr>
                        <a:t>99.02.О</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3">
                  <a:txBody>
                    <a:bodyPr/>
                    <a:lstStyle/>
                    <a:p>
                      <a:pPr algn="ctr"/>
                      <a:r>
                        <a:rPr lang="ru-RU" sz="1200" dirty="0">
                          <a:effectLst/>
                          <a:latin typeface="Roboto" panose="02000000000000000000" pitchFamily="2" charset="0"/>
                          <a:ea typeface="Times New Roman" panose="02020603050405020304" pitchFamily="18" charset="0"/>
                        </a:rPr>
                        <a:t>99.02.О</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r>
                        <a:rPr lang="ru-RU" sz="1200">
                          <a:effectLst/>
                          <a:latin typeface="Roboto" panose="02000000000000000000" pitchFamily="2" charset="0"/>
                          <a:ea typeface="Times New Roman" panose="02020603050405020304" pitchFamily="18" charset="0"/>
                        </a:rPr>
                        <a:t>77</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ctr"/>
                      <a:r>
                        <a:rPr lang="ru-RU" sz="1200" dirty="0">
                          <a:effectLst/>
                          <a:latin typeface="Roboto" panose="02000000000000000000" pitchFamily="2" charset="0"/>
                          <a:ea typeface="Times New Roman" panose="02020603050405020304" pitchFamily="18" charset="0"/>
                        </a:rPr>
                        <a:t>77</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r"/>
                      <a:r>
                        <a:rPr lang="ru-RU" sz="1200">
                          <a:effectLst/>
                          <a:latin typeface="Roboto" panose="02000000000000000000" pitchFamily="2" charset="0"/>
                          <a:ea typeface="Times New Roman" panose="02020603050405020304" pitchFamily="18" charset="0"/>
                        </a:rPr>
                        <a:t>- 1 333,33</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200" u="sng" dirty="0">
                          <a:solidFill>
                            <a:srgbClr val="16489B"/>
                          </a:solidFill>
                          <a:effectLst/>
                          <a:latin typeface="Roboto" panose="02000000000000000000" pitchFamily="2" charset="0"/>
                          <a:ea typeface="Times New Roman" panose="02020603050405020304" pitchFamily="18" charset="0"/>
                          <a:hlinkClick r:id="rId4"/>
                        </a:rPr>
                        <a:t>Регламентная операция "Расчет отложенного налога по ПБУ 18"</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200">
                          <a:effectLst/>
                          <a:latin typeface="Roboto" panose="02000000000000000000" pitchFamily="2" charset="0"/>
                          <a:ea typeface="Times New Roman" panose="02020603050405020304" pitchFamily="18" charset="0"/>
                        </a:rPr>
                        <a:t> Справка-расчет "Расход по налогу на прибыль"</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extLst>
                  <a:ext uri="{0D108BD9-81ED-4DB2-BD59-A6C34878D82A}">
                    <a16:rowId xmlns:a16="http://schemas.microsoft.com/office/drawing/2014/main" val="2370598816"/>
                  </a:ext>
                </a:extLst>
              </a:tr>
              <a:tr h="129812">
                <a:tc>
                  <a:txBody>
                    <a:bodyPr/>
                    <a:lstStyle/>
                    <a:p>
                      <a:pPr algn="ctr"/>
                      <a:r>
                        <a:rPr lang="ru-RU" sz="1200">
                          <a:effectLst/>
                          <a:latin typeface="Roboto" panose="02000000000000000000" pitchFamily="2"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14">
                  <a:txBody>
                    <a:bodyPr/>
                    <a:lstStyle/>
                    <a:p>
                      <a:r>
                        <a:rPr lang="ru-RU" sz="1200">
                          <a:effectLst/>
                          <a:latin typeface="Roboto" panose="02000000000000000000" pitchFamily="2" charset="0"/>
                          <a:ea typeface="Times New Roman" panose="02020603050405020304" pitchFamily="18" charset="0"/>
                        </a:rPr>
                        <a:t>ОНО уменьшается (погашается) в течение срока списания затрат на капитальный ремонт:</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     - до конца текущего года аналогичными записями (Дт 99.02.О Кт 77 "сторно")</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     - с января следующего года записями Дт 77 Кт 99.02.О</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2899393163"/>
                  </a:ext>
                </a:extLst>
              </a:tr>
              <a:tr h="57291">
                <a:tc>
                  <a:txBody>
                    <a:bodyPr/>
                    <a:lstStyle/>
                    <a:p>
                      <a:pPr algn="ctr"/>
                      <a:r>
                        <a:rPr lang="ru-RU" sz="1200" b="1">
                          <a:effectLst/>
                          <a:latin typeface="Roboto" panose="02000000000000000000" pitchFamily="2" charset="0"/>
                          <a:ea typeface="Times New Roman" panose="02020603050405020304" pitchFamily="18" charset="0"/>
                        </a:rPr>
                        <a:t>5</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14">
                  <a:txBody>
                    <a:bodyPr/>
                    <a:lstStyle/>
                    <a:p>
                      <a:r>
                        <a:rPr lang="ru-RU" sz="1200" b="1" u="sng">
                          <a:solidFill>
                            <a:srgbClr val="16489B"/>
                          </a:solidFill>
                          <a:effectLst/>
                          <a:latin typeface="Roboto" panose="02000000000000000000" pitchFamily="2" charset="0"/>
                          <a:ea typeface="Times New Roman" panose="02020603050405020304" pitchFamily="18" charset="0"/>
                          <a:hlinkClick r:id="rId5"/>
                        </a:rPr>
                        <a:t>Принятие к вычету входного НДС</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tcPr>
                </a:tc>
                <a:extLst>
                  <a:ext uri="{0D108BD9-81ED-4DB2-BD59-A6C34878D82A}">
                    <a16:rowId xmlns:a16="http://schemas.microsoft.com/office/drawing/2014/main" val="291618278"/>
                  </a:ext>
                </a:extLst>
              </a:tr>
              <a:tr h="212834">
                <a:tc>
                  <a:txBody>
                    <a:bodyPr/>
                    <a:lstStyle/>
                    <a:p>
                      <a:pPr algn="ctr"/>
                      <a:r>
                        <a:rPr lang="ru-RU" sz="1200">
                          <a:effectLst/>
                          <a:latin typeface="Roboto" panose="02000000000000000000" pitchFamily="2" charset="0"/>
                          <a:ea typeface="Times New Roman" panose="02020603050405020304" pitchFamily="18" charset="0"/>
                        </a:rPr>
                        <a:t> </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r>
                        <a:rPr lang="ru-RU" sz="1200">
                          <a:effectLst/>
                          <a:latin typeface="Roboto" panose="02000000000000000000" pitchFamily="2" charset="0"/>
                          <a:ea typeface="Times New Roman" panose="02020603050405020304" pitchFamily="18" charset="0"/>
                        </a:rPr>
                        <a:t>31.03.2022</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endParaRPr lang="ru-RU" sz="14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r>
                        <a:rPr lang="ru-RU" sz="1200" dirty="0">
                          <a:effectLst/>
                          <a:latin typeface="Roboto" panose="02000000000000000000" pitchFamily="2" charset="0"/>
                          <a:ea typeface="Times New Roman" panose="02020603050405020304" pitchFamily="18" charset="0"/>
                        </a:rPr>
                        <a:t>Входной НДС со стоимости капитального ремонта принят к вычету</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r>
                        <a:rPr lang="ru-RU" sz="1200">
                          <a:effectLst/>
                          <a:latin typeface="Roboto" panose="02000000000000000000" pitchFamily="2" charset="0"/>
                          <a:ea typeface="Times New Roman" panose="02020603050405020304" pitchFamily="18" charset="0"/>
                        </a:rPr>
                        <a:t>Входной НДС со стоимости капитального ремонта принят к вычету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3">
                  <a:txBody>
                    <a:bodyPr/>
                    <a:lstStyle/>
                    <a:p>
                      <a:pPr algn="ctr"/>
                      <a:r>
                        <a:rPr lang="ru-RU" sz="1200">
                          <a:effectLst/>
                          <a:latin typeface="Roboto" panose="02000000000000000000" pitchFamily="2" charset="0"/>
                          <a:ea typeface="Times New Roman" panose="02020603050405020304" pitchFamily="18" charset="0"/>
                        </a:rPr>
                        <a:t>68.02</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3">
                  <a:txBody>
                    <a:bodyPr/>
                    <a:lstStyle/>
                    <a:p>
                      <a:pPr algn="ctr"/>
                      <a:r>
                        <a:rPr lang="ru-RU" sz="1200">
                          <a:effectLst/>
                          <a:latin typeface="Roboto" panose="02000000000000000000" pitchFamily="2" charset="0"/>
                          <a:ea typeface="Times New Roman" panose="02020603050405020304" pitchFamily="18" charset="0"/>
                        </a:rPr>
                        <a:t>19.04</a:t>
                      </a: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БУ</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ct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gridSpan="2">
                  <a:txBody>
                    <a:bodyPr/>
                    <a:lstStyle/>
                    <a:p>
                      <a:pPr algn="r"/>
                      <a:br>
                        <a:rPr lang="ru-RU" sz="1200">
                          <a:effectLst/>
                          <a:latin typeface="Roboto" panose="02000000000000000000" pitchFamily="2" charset="0"/>
                          <a:ea typeface="Times New Roman" panose="02020603050405020304" pitchFamily="18" charset="0"/>
                        </a:rPr>
                      </a:br>
                      <a:r>
                        <a:rPr lang="ru-RU" sz="1200">
                          <a:effectLst/>
                          <a:latin typeface="Roboto" panose="02000000000000000000" pitchFamily="2" charset="0"/>
                          <a:ea typeface="Times New Roman" panose="02020603050405020304" pitchFamily="18" charset="0"/>
                        </a:rPr>
                        <a:t>80 000,00</a:t>
                      </a: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hMerge="1">
                  <a:txBody>
                    <a:bodyPr/>
                    <a:lstStyle/>
                    <a:p>
                      <a:pPr algn="r"/>
                      <a:endParaRPr lang="ru-RU" sz="120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pPr algn="r"/>
                      <a:r>
                        <a:rPr lang="ru-RU" sz="1200" u="sng" dirty="0">
                          <a:solidFill>
                            <a:srgbClr val="16489B"/>
                          </a:solidFill>
                          <a:effectLst/>
                          <a:latin typeface="Roboto" panose="02000000000000000000" pitchFamily="2" charset="0"/>
                          <a:ea typeface="Times New Roman" panose="02020603050405020304" pitchFamily="18" charset="0"/>
                          <a:hlinkClick r:id="rId6"/>
                        </a:rPr>
                        <a:t>Регламентная операция "Формирование записи книги покупок"</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T>
                      <a:noFill/>
                    </a:lnT>
                    <a:lnB>
                      <a:noFill/>
                    </a:lnB>
                  </a:tcPr>
                </a:tc>
                <a:tc>
                  <a:txBody>
                    <a:bodyPr/>
                    <a:lstStyle/>
                    <a:p>
                      <a:r>
                        <a:rPr lang="ru-RU" sz="1200" dirty="0">
                          <a:effectLst/>
                          <a:latin typeface="Roboto" panose="02000000000000000000" pitchFamily="2" charset="0"/>
                          <a:ea typeface="Times New Roman" panose="02020603050405020304" pitchFamily="18" charset="0"/>
                        </a:rPr>
                        <a:t> Книга покупок</a:t>
                      </a:r>
                      <a:endParaRPr lang="ru-RU" sz="1200" dirty="0">
                        <a:effectLst/>
                        <a:latin typeface="Times New Roman" panose="02020603050405020304" pitchFamily="18" charset="0"/>
                        <a:ea typeface="Times New Roman" panose="02020603050405020304" pitchFamily="18" charset="0"/>
                      </a:endParaRPr>
                    </a:p>
                  </a:txBody>
                  <a:tcPr marL="10607" marR="10607" marT="7071" marB="10607">
                    <a:lnL>
                      <a:noFill/>
                    </a:lnL>
                    <a:lnR>
                      <a:noFill/>
                    </a:lnR>
                    <a:lnB>
                      <a:noFill/>
                    </a:lnB>
                  </a:tcPr>
                </a:tc>
                <a:extLst>
                  <a:ext uri="{0D108BD9-81ED-4DB2-BD59-A6C34878D82A}">
                    <a16:rowId xmlns:a16="http://schemas.microsoft.com/office/drawing/2014/main" val="782866103"/>
                  </a:ext>
                </a:extLst>
              </a:tr>
            </a:tbl>
          </a:graphicData>
        </a:graphic>
      </p:graphicFrame>
    </p:spTree>
    <p:extLst>
      <p:ext uri="{BB962C8B-B14F-4D97-AF65-F5344CB8AC3E}">
        <p14:creationId xmlns:p14="http://schemas.microsoft.com/office/powerpoint/2010/main" val="19350034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0D637E3-61B3-B8A3-10D2-5F221BFF4201}"/>
              </a:ext>
            </a:extLst>
          </p:cNvPr>
          <p:cNvPicPr>
            <a:picLocks noChangeAspect="1"/>
          </p:cNvPicPr>
          <p:nvPr/>
        </p:nvPicPr>
        <p:blipFill>
          <a:blip r:embed="rId2"/>
          <a:stretch>
            <a:fillRect/>
          </a:stretch>
        </p:blipFill>
        <p:spPr>
          <a:xfrm>
            <a:off x="567159" y="1380575"/>
            <a:ext cx="10845480" cy="4096850"/>
          </a:xfrm>
          <a:prstGeom prst="rect">
            <a:avLst/>
          </a:prstGeom>
        </p:spPr>
      </p:pic>
    </p:spTree>
    <p:extLst>
      <p:ext uri="{BB962C8B-B14F-4D97-AF65-F5344CB8AC3E}">
        <p14:creationId xmlns:p14="http://schemas.microsoft.com/office/powerpoint/2010/main" val="418053142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Текущий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511175" y="1042988"/>
            <a:ext cx="11680825" cy="5640387"/>
          </a:xfrm>
          <a:solidFill>
            <a:schemeClr val="bg1"/>
          </a:solidFill>
          <a:ln>
            <a:solidFill>
              <a:schemeClr val="tx1"/>
            </a:solidFill>
          </a:ln>
        </p:spPr>
        <p:txBody>
          <a:bodyPr/>
          <a:lstStyle/>
          <a:p>
            <a:pPr indent="609585"/>
            <a:r>
              <a:rPr lang="ru-RU" sz="2133" dirty="0">
                <a:latin typeface="Times New Roman" panose="02020603050405020304" pitchFamily="18" charset="0"/>
                <a:cs typeface="Times New Roman" panose="02020603050405020304" pitchFamily="18" charset="0"/>
              </a:rPr>
              <a:t>Под текущим ремонтом обычно понимают плановый ремонт, при котором:</a:t>
            </a:r>
          </a:p>
          <a:p>
            <a:pPr indent="609585"/>
            <a:r>
              <a:rPr lang="ru-RU" sz="2133" dirty="0">
                <a:latin typeface="Times New Roman" panose="02020603050405020304" pitchFamily="18" charset="0"/>
                <a:cs typeface="Times New Roman" panose="02020603050405020304" pitchFamily="18" charset="0"/>
              </a:rPr>
              <a:t>•работоспособность объекта восстанавливают заменой отдельных легкодоступных частей - для технических объектов (п. 2.3.9 ГОСТ 18322-2016 "Межгосударственный стандарт. Система технического обслуживания и ремонта техники. Термины и определения");</a:t>
            </a:r>
          </a:p>
          <a:p>
            <a:pPr indent="609585"/>
            <a:r>
              <a:rPr lang="ru-RU" sz="2133" dirty="0">
                <a:latin typeface="Times New Roman" panose="02020603050405020304" pitchFamily="18" charset="0"/>
                <a:cs typeface="Times New Roman" panose="02020603050405020304" pitchFamily="18" charset="0"/>
              </a:rPr>
              <a:t>•устраняют мелкие неисправности, выявляемые в ходе повседневной эксплуатации ОС без вывода объекта из эксплуатации, проводят работы по систематическому и своевременному предохранению основных средств от преждевременного износа - для объектов капитального строительства. При этом технические характеристики объекта остаются неизменными (ч. 8 ст. 55.24 </a:t>
            </a:r>
            <a:r>
              <a:rPr lang="ru-RU" sz="2133" dirty="0" err="1">
                <a:latin typeface="Times New Roman" panose="02020603050405020304" pitchFamily="18" charset="0"/>
                <a:cs typeface="Times New Roman" panose="02020603050405020304" pitchFamily="18" charset="0"/>
              </a:rPr>
              <a:t>ГрК</a:t>
            </a:r>
            <a:r>
              <a:rPr lang="ru-RU" sz="2133" dirty="0">
                <a:latin typeface="Times New Roman" panose="02020603050405020304" pitchFamily="18" charset="0"/>
                <a:cs typeface="Times New Roman" panose="02020603050405020304" pitchFamily="18" charset="0"/>
              </a:rPr>
              <a:t> РФ, п. 3.8 МДС 81-35.2004 "Методика определения стоимости строительной продукции на территории Российской Федерации", Письмо Минстроя России от 27.02.2018 N 7026-АС/08).</a:t>
            </a:r>
          </a:p>
          <a:p>
            <a:pPr indent="609585"/>
            <a:r>
              <a:rPr lang="ru-RU" sz="2133" dirty="0">
                <a:latin typeface="Times New Roman" panose="02020603050405020304" pitchFamily="18" charset="0"/>
                <a:cs typeface="Times New Roman" panose="02020603050405020304" pitchFamily="18" charset="0"/>
              </a:rPr>
              <a:t>Периодичность проведения текущих ремонтов и объемы выполняемых работ определите в соответствии с технической документацией, нормативно установленными требованиями или самостоятельно в рамках разработки системы планово-предупредительных ремонтов на основе существующих рекомендаций (п. 2.3.6 ГОСТ 18322-2016 "Межгосударственный стандарт. Система технического обслуживания и ремонта техники. Термины и определения", Письма Минстроя России от 27.02.2018 N 7026-АС/08, Минфина России от 14.01.2004 N 16-00-14/10).</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959465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384175"/>
          </a:xfrm>
        </p:spPr>
        <p:txBody>
          <a:bodyPr/>
          <a:lstStyle/>
          <a:p>
            <a:r>
              <a:rPr lang="ru-RU" sz="2133" b="1" dirty="0"/>
              <a:t>Текущий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271463" y="536575"/>
            <a:ext cx="11920537" cy="6156325"/>
          </a:xfrm>
          <a:solidFill>
            <a:schemeClr val="bg1"/>
          </a:solidFill>
          <a:ln>
            <a:solidFill>
              <a:schemeClr val="tx1"/>
            </a:solidFill>
          </a:ln>
        </p:spPr>
        <p:txBody>
          <a:bodyPr/>
          <a:lstStyle/>
          <a:p>
            <a:pPr indent="609585"/>
            <a:r>
              <a:rPr lang="ru-RU" sz="2133" dirty="0">
                <a:latin typeface="Times New Roman" panose="02020603050405020304" pitchFamily="18" charset="0"/>
                <a:cs typeface="Times New Roman" panose="02020603050405020304" pitchFamily="18" charset="0"/>
              </a:rPr>
              <a:t>Как правило, периодичность проведения текущего ремонта составляет до одного года, хотя в некоторых случаях может быть установлена иная периодичность. Но в любом случае, когда речь идет о текущем ремонте, сумма затрат представляет собой несущественную для организации величину.</a:t>
            </a:r>
          </a:p>
          <a:p>
            <a:pPr indent="609585"/>
            <a:r>
              <a:rPr lang="ru-RU" sz="2133" dirty="0">
                <a:latin typeface="Times New Roman" panose="02020603050405020304" pitchFamily="18" charset="0"/>
                <a:cs typeface="Times New Roman" panose="02020603050405020304" pitchFamily="18" charset="0"/>
              </a:rPr>
              <a:t>Поэтому фактические затраты на текущие ремонты ОС капитальными вложениями обычно не признают, а включают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"б" п. 16 ФСБУ 26/2020, Информационное сообщение Минфина России от 03.11.2020 N ИС-учет-28):</a:t>
            </a:r>
          </a:p>
          <a:p>
            <a:pPr indent="609585"/>
            <a:r>
              <a:rPr lang="ru-RU" sz="2133" dirty="0">
                <a:latin typeface="Times New Roman" panose="02020603050405020304" pitchFamily="18" charset="0"/>
                <a:cs typeface="Times New Roman" panose="02020603050405020304" pitchFamily="18" charset="0"/>
              </a:rPr>
              <a:t>•в себестоимость продукции (работ, услуг), если ремонтируемые основные средства используют в производстве продукции, при выполнении работ или оказании услуг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"д" п. 23 ФСБУ 5/2019 "Запасы", п. 7 ПБУ 10/99 "Расходы организации");</a:t>
            </a:r>
          </a:p>
          <a:p>
            <a:pPr indent="609585"/>
            <a:r>
              <a:rPr lang="ru-RU" sz="2133" dirty="0">
                <a:latin typeface="Times New Roman" panose="02020603050405020304" pitchFamily="18" charset="0"/>
                <a:cs typeface="Times New Roman" panose="02020603050405020304" pitchFamily="18" charset="0"/>
              </a:rPr>
              <a:t>•затраты на капитальные вложения, если ремонтируемые ОС задействованы в создании, капитальном ремонте или улучшении других объектов ОС (</a:t>
            </a:r>
            <a:r>
              <a:rPr lang="ru-RU" sz="2133" dirty="0" err="1">
                <a:latin typeface="Times New Roman" panose="02020603050405020304" pitchFamily="18" charset="0"/>
                <a:cs typeface="Times New Roman" panose="02020603050405020304" pitchFamily="18" charset="0"/>
              </a:rPr>
              <a:t>пп</a:t>
            </a:r>
            <a:r>
              <a:rPr lang="ru-RU" sz="2133" dirty="0">
                <a:latin typeface="Times New Roman" panose="02020603050405020304" pitchFamily="18" charset="0"/>
                <a:cs typeface="Times New Roman" panose="02020603050405020304" pitchFamily="18" charset="0"/>
              </a:rPr>
              <a:t>. "г" п. 10 ФСБУ 26/2020);</a:t>
            </a:r>
          </a:p>
          <a:p>
            <a:pPr indent="609585"/>
            <a:r>
              <a:rPr lang="ru-RU" sz="2133" dirty="0">
                <a:latin typeface="Times New Roman" panose="02020603050405020304" pitchFamily="18" charset="0"/>
                <a:cs typeface="Times New Roman" panose="02020603050405020304" pitchFamily="18" charset="0"/>
              </a:rPr>
              <a:t>•управленческие или коммерческие расходы, если ремонтируемые ОС не заняты в производстве (создании) активов, но участвуют в обычных видах деятельности организации (п. п. 5, 7 ПБУ 10/99);</a:t>
            </a:r>
          </a:p>
          <a:p>
            <a:pPr indent="609585"/>
            <a:r>
              <a:rPr lang="ru-RU" sz="2133" dirty="0">
                <a:latin typeface="Times New Roman" panose="02020603050405020304" pitchFamily="18" charset="0"/>
                <a:cs typeface="Times New Roman" panose="02020603050405020304" pitchFamily="18" charset="0"/>
              </a:rPr>
              <a:t>•прочие расходы - в ином случае. Например, к прочим расходам относят затраты на текущий ремонт, если временно не используемый в деятельности организации объект передан в аренду (п. 11 ПБУ 10/99).</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402372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Текущий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001713"/>
            <a:ext cx="11009313" cy="3624262"/>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Материальные ценности, которые вы приобретаете для текущего ремонта ОС, учитывайте как запасы, так как срок их использования не превышает 12 месяцев (п. 3 ФСБУ 5/2019).</a:t>
            </a:r>
          </a:p>
          <a:p>
            <a:r>
              <a:rPr lang="ru-RU" sz="2133" dirty="0">
                <a:solidFill>
                  <a:prstClr val="black"/>
                </a:solidFill>
                <a:latin typeface="Times New Roman" panose="02020603050405020304" pitchFamily="18" charset="0"/>
                <a:cs typeface="Times New Roman" panose="02020603050405020304" pitchFamily="18" charset="0"/>
              </a:rPr>
              <a:t>Если в ходе текущего ремонта вы получили материальные ценности (запчасти, металлолом и др.), которые собираетесь продать или использовать иным способом, вычтите из сумм фактических затрат на ремонт расчетную стоимость этих ценностей. Расчетную стоимость определите самостоятельно, например, исходя из справедливой стоимости ценностей, чистой стоимости продажи и др.</a:t>
            </a:r>
          </a:p>
          <a:p>
            <a:r>
              <a:rPr lang="ru-RU" sz="2133" dirty="0">
                <a:solidFill>
                  <a:prstClr val="black"/>
                </a:solidFill>
                <a:latin typeface="Times New Roman" panose="02020603050405020304" pitchFamily="18" charset="0"/>
                <a:cs typeface="Times New Roman" panose="02020603050405020304" pitchFamily="18" charset="0"/>
              </a:rPr>
              <a:t>Извлеченные материальные ценности учитывайте в зависимости от целей дальнейшего использования.</a:t>
            </a:r>
          </a:p>
          <a:p>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02496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660400"/>
          </a:xfrm>
        </p:spPr>
        <p:txBody>
          <a:bodyPr/>
          <a:lstStyle/>
          <a:p>
            <a:r>
              <a:rPr lang="ru-RU" sz="2133" b="1" dirty="0"/>
              <a:t>Неплановый ремонт</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1082675"/>
            <a:ext cx="10528300" cy="5064125"/>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Неплановый ремонт выполняют при внезапных поломках ОС, вызванных нарушением условий эксплуатации, перегрузками, стихийными бедствиями или другими причинами, для восстановления работоспособности этих объектов.</a:t>
            </a:r>
          </a:p>
          <a:p>
            <a:pPr indent="609585"/>
            <a:r>
              <a:rPr lang="ru-RU" sz="2133" dirty="0">
                <a:solidFill>
                  <a:prstClr val="black"/>
                </a:solidFill>
                <a:latin typeface="Times New Roman" panose="02020603050405020304" pitchFamily="18" charset="0"/>
                <a:cs typeface="Times New Roman" panose="02020603050405020304" pitchFamily="18" charset="0"/>
              </a:rPr>
              <a:t>Фактические затраты не включайте в капитальные вложения, даже если ремонтируемые ОС вы используете при создании другого ОС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"в", "д" п. 16 ФСБУ 26/2020).</a:t>
            </a:r>
          </a:p>
          <a:p>
            <a:pPr indent="609585"/>
            <a:r>
              <a:rPr lang="ru-RU" sz="2133" dirty="0">
                <a:solidFill>
                  <a:prstClr val="black"/>
                </a:solidFill>
                <a:latin typeface="Times New Roman" panose="02020603050405020304" pitchFamily="18" charset="0"/>
                <a:cs typeface="Times New Roman" panose="02020603050405020304" pitchFamily="18" charset="0"/>
              </a:rPr>
              <a:t>Затраты на неплановые ремонты, как правило, признают прочими расходами (п. п. 11, 13 ПБУ 10/99,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"б" п. 26 ФСБУ 5/2019).</a:t>
            </a:r>
          </a:p>
          <a:p>
            <a:pPr indent="609585"/>
            <a:r>
              <a:rPr lang="ru-RU" sz="2133" dirty="0">
                <a:solidFill>
                  <a:prstClr val="black"/>
                </a:solidFill>
                <a:latin typeface="Times New Roman" panose="02020603050405020304" pitchFamily="18" charset="0"/>
                <a:cs typeface="Times New Roman" panose="02020603050405020304" pitchFamily="18" charset="0"/>
              </a:rPr>
              <a:t>Однако в некоторых случаях их можно включить в себестоимость НЗП или в коммерческие либо управленческие расходы текущего периода (п. 4 ПБУ 10/99). Например, занятая перевозками организация может включать затраты на ремонт после незначительных ДТП в себестоимость перевозок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"д" п. 23 ФСБУ 5/2019).</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573549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66F8E78E-6668-4EC1-A3D0-307C952F4678}"/>
              </a:ext>
            </a:extLst>
          </p:cNvPr>
          <p:cNvGraphicFramePr>
            <a:graphicFrameLocks noGrp="1"/>
          </p:cNvGraphicFramePr>
          <p:nvPr/>
        </p:nvGraphicFramePr>
        <p:xfrm>
          <a:off x="815414" y="1028734"/>
          <a:ext cx="9409043" cy="4320481"/>
        </p:xfrm>
        <a:graphic>
          <a:graphicData uri="http://schemas.openxmlformats.org/drawingml/2006/table">
            <a:tbl>
              <a:tblPr firstRow="1" firstCol="1" bandRow="1"/>
              <a:tblGrid>
                <a:gridCol w="3528521">
                  <a:extLst>
                    <a:ext uri="{9D8B030D-6E8A-4147-A177-3AD203B41FA5}">
                      <a16:colId xmlns:a16="http://schemas.microsoft.com/office/drawing/2014/main" val="2847294250"/>
                    </a:ext>
                  </a:extLst>
                </a:gridCol>
                <a:gridCol w="3528521">
                  <a:extLst>
                    <a:ext uri="{9D8B030D-6E8A-4147-A177-3AD203B41FA5}">
                      <a16:colId xmlns:a16="http://schemas.microsoft.com/office/drawing/2014/main" val="983469610"/>
                    </a:ext>
                  </a:extLst>
                </a:gridCol>
                <a:gridCol w="2352001">
                  <a:extLst>
                    <a:ext uri="{9D8B030D-6E8A-4147-A177-3AD203B41FA5}">
                      <a16:colId xmlns:a16="http://schemas.microsoft.com/office/drawing/2014/main" val="1295939770"/>
                    </a:ext>
                  </a:extLst>
                </a:gridCol>
              </a:tblGrid>
              <a:tr h="392771">
                <a:tc rowSpan="2">
                  <a:txBody>
                    <a:bodyPr/>
                    <a:lstStyle/>
                    <a:p>
                      <a:pPr algn="ctr">
                        <a:lnSpc>
                          <a:spcPts val="1100"/>
                        </a:lnSpc>
                        <a:spcAft>
                          <a:spcPts val="5"/>
                        </a:spcAft>
                      </a:pPr>
                      <a:r>
                        <a:rPr lang="ru-RU" sz="1900" b="1" dirty="0">
                          <a:effectLst/>
                          <a:latin typeface="Calibri" panose="020F0502020204030204" pitchFamily="34" charset="0"/>
                          <a:ea typeface="Calibri" panose="020F0502020204030204" pitchFamily="34" charset="0"/>
                          <a:cs typeface="Calibri" panose="020F0502020204030204" pitchFamily="34" charset="0"/>
                        </a:rPr>
                        <a:t>Способ восстановления</a:t>
                      </a:r>
                      <a:endParaRPr lang="ru-RU"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ts val="1100"/>
                        </a:lnSpc>
                        <a:spcAft>
                          <a:spcPts val="5"/>
                        </a:spcAft>
                      </a:pPr>
                      <a:r>
                        <a:rPr lang="ru-RU" sz="1900" b="1">
                          <a:effectLst/>
                          <a:latin typeface="Calibri" panose="020F0502020204030204" pitchFamily="34" charset="0"/>
                          <a:ea typeface="Calibri" panose="020F0502020204030204" pitchFamily="34" charset="0"/>
                          <a:cs typeface="Calibri" panose="020F0502020204030204" pitchFamily="34" charset="0"/>
                        </a:rPr>
                        <a:t>Влияние на первоначальную стоимость ОС</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118462726"/>
                  </a:ext>
                </a:extLst>
              </a:tr>
              <a:tr h="392771">
                <a:tc vMerge="1">
                  <a:txBody>
                    <a:bodyPr/>
                    <a:lstStyle/>
                    <a:p>
                      <a:endParaRPr lang="ru-RU"/>
                    </a:p>
                  </a:txBody>
                  <a:tcPr/>
                </a:tc>
                <a:tc>
                  <a:txBody>
                    <a:bodyPr/>
                    <a:lstStyle/>
                    <a:p>
                      <a:pPr algn="ctr">
                        <a:lnSpc>
                          <a:spcPts val="1100"/>
                        </a:lnSpc>
                        <a:spcAft>
                          <a:spcPts val="5"/>
                        </a:spcAft>
                      </a:pPr>
                      <a:r>
                        <a:rPr lang="ru-RU" sz="1900" b="1">
                          <a:effectLst/>
                          <a:latin typeface="Calibri" panose="020F0502020204030204" pitchFamily="34" charset="0"/>
                          <a:ea typeface="Calibri" panose="020F0502020204030204" pitchFamily="34" charset="0"/>
                          <a:cs typeface="Calibri" panose="020F0502020204030204" pitchFamily="34" charset="0"/>
                        </a:rPr>
                        <a:t>в бухгалтерском учете</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900" b="1">
                          <a:effectLst/>
                          <a:latin typeface="Calibri" panose="020F0502020204030204" pitchFamily="34" charset="0"/>
                          <a:ea typeface="Calibri" panose="020F0502020204030204" pitchFamily="34" charset="0"/>
                          <a:cs typeface="Calibri" panose="020F0502020204030204" pitchFamily="34" charset="0"/>
                        </a:rPr>
                        <a:t>в налоговом учете</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372745"/>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Техническое обслуживание</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Как правило, 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6965580"/>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Текущий ремонт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Как правило, 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7300296"/>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Капитальный ремонт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Как правило,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0106328"/>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Неплановый ремонт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Как правило, 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Не 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7813397"/>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Реконструкция</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535205"/>
                  </a:ext>
                </a:extLst>
              </a:tr>
              <a:tr h="392771">
                <a:tc>
                  <a:txBody>
                    <a:bodyPr/>
                    <a:lstStyle/>
                    <a:p>
                      <a:pPr>
                        <a:lnSpc>
                          <a:spcPts val="1100"/>
                        </a:lnSpc>
                        <a:spcAft>
                          <a:spcPts val="5"/>
                        </a:spcAft>
                      </a:pPr>
                      <a:r>
                        <a:rPr lang="ru-RU" sz="1900" dirty="0">
                          <a:effectLst/>
                          <a:latin typeface="Calibri" panose="020F0502020204030204" pitchFamily="34" charset="0"/>
                          <a:ea typeface="Calibri" panose="020F0502020204030204" pitchFamily="34" charset="0"/>
                          <a:cs typeface="Calibri" panose="020F0502020204030204" pitchFamily="34" charset="0"/>
                        </a:rPr>
                        <a:t>Модернизация</a:t>
                      </a:r>
                      <a:endParaRPr lang="ru-RU"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0375918"/>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Достройка</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1528014"/>
                  </a:ext>
                </a:extLst>
              </a:tr>
              <a:tr h="392771">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Дооборудование</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1490619"/>
                  </a:ext>
                </a:extLst>
              </a:tr>
              <a:tr h="392771">
                <a:tc>
                  <a:txBody>
                    <a:bodyPr/>
                    <a:lstStyle/>
                    <a:p>
                      <a:pPr>
                        <a:lnSpc>
                          <a:spcPts val="1100"/>
                        </a:lnSpc>
                        <a:spcAft>
                          <a:spcPts val="5"/>
                        </a:spcAft>
                      </a:pPr>
                      <a:r>
                        <a:rPr lang="ru-RU" sz="1900" dirty="0">
                          <a:effectLst/>
                          <a:latin typeface="Calibri" panose="020F0502020204030204" pitchFamily="34" charset="0"/>
                          <a:ea typeface="Calibri" panose="020F0502020204030204" pitchFamily="34" charset="0"/>
                          <a:cs typeface="Calibri" panose="020F0502020204030204" pitchFamily="34" charset="0"/>
                        </a:rPr>
                        <a:t>Техническое перевооружение</a:t>
                      </a:r>
                      <a:endParaRPr lang="ru-RU"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Aft>
                          <a:spcPts val="5"/>
                        </a:spcAft>
                      </a:pPr>
                      <a:r>
                        <a:rPr lang="ru-RU" sz="1900" dirty="0">
                          <a:effectLst/>
                          <a:latin typeface="Calibri" panose="020F0502020204030204" pitchFamily="34" charset="0"/>
                          <a:ea typeface="Calibri" panose="020F0502020204030204" pitchFamily="34" charset="0"/>
                          <a:cs typeface="Calibri" panose="020F0502020204030204" pitchFamily="34" charset="0"/>
                        </a:rPr>
                        <a:t>Увеличивает</a:t>
                      </a:r>
                      <a:endParaRPr lang="ru-RU" sz="19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9362445"/>
                  </a:ext>
                </a:extLst>
              </a:tr>
            </a:tbl>
          </a:graphicData>
        </a:graphic>
      </p:graphicFrame>
    </p:spTree>
    <p:extLst>
      <p:ext uri="{BB962C8B-B14F-4D97-AF65-F5344CB8AC3E}">
        <p14:creationId xmlns:p14="http://schemas.microsoft.com/office/powerpoint/2010/main" val="8336746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Запасы для ремонта</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039475" cy="5856288"/>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Если запчасти необходимы для планового ремонта (техобслуживания), проводимого с периодичностью более 12 месяцев или более обычного операционного цикла, если он превышает 12 месяцев, то затраты на их приобретение признавайте капитальными вложениями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5 ФСБУ 26/2020,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"а" п. 2 Информационного сообщения Минфина России от 03.11.2020 N ИС-учет-28).</a:t>
            </a:r>
          </a:p>
          <a:p>
            <a:pPr indent="609585"/>
            <a:r>
              <a:rPr lang="ru-RU" sz="2133" dirty="0">
                <a:solidFill>
                  <a:prstClr val="black"/>
                </a:solidFill>
                <a:latin typeface="Times New Roman" panose="02020603050405020304" pitchFamily="18" charset="0"/>
                <a:cs typeface="Times New Roman" panose="02020603050405020304" pitchFamily="18" charset="0"/>
              </a:rPr>
              <a:t>В этом случае приобретенные для ремонта (техобслуживания) ОС запчасти вы можете отражать:</a:t>
            </a:r>
          </a:p>
          <a:p>
            <a:pPr indent="609585"/>
            <a:r>
              <a:rPr lang="ru-RU" sz="2133" b="1" dirty="0">
                <a:solidFill>
                  <a:prstClr val="black"/>
                </a:solidFill>
                <a:latin typeface="Times New Roman" panose="02020603050405020304" pitchFamily="18" charset="0"/>
                <a:cs typeface="Times New Roman" panose="02020603050405020304" pitchFamily="18" charset="0"/>
              </a:rPr>
              <a:t>•на отдельном субсчете счета 08 "Вложения во внеоборотные активы";</a:t>
            </a:r>
          </a:p>
          <a:p>
            <a:pPr indent="609585"/>
            <a:r>
              <a:rPr lang="ru-RU" sz="2133" b="1" dirty="0">
                <a:solidFill>
                  <a:prstClr val="black"/>
                </a:solidFill>
                <a:latin typeface="Times New Roman" panose="02020603050405020304" pitchFamily="18" charset="0"/>
                <a:cs typeface="Times New Roman" panose="02020603050405020304" pitchFamily="18" charset="0"/>
              </a:rPr>
              <a:t>•или на отдельном субсчете счета 10 "Материалы".</a:t>
            </a:r>
          </a:p>
          <a:p>
            <a:pPr indent="609585"/>
            <a:r>
              <a:rPr lang="ru-RU" sz="2133" dirty="0">
                <a:solidFill>
                  <a:prstClr val="black"/>
                </a:solidFill>
                <a:latin typeface="Times New Roman" panose="02020603050405020304" pitchFamily="18" charset="0"/>
                <a:cs typeface="Times New Roman" panose="02020603050405020304" pitchFamily="18" charset="0"/>
              </a:rPr>
              <a:t>Рекомендуем закрепить для запчастей в учетной политике те же правила оценки при признании и отпуске на нужды ремонта (техобслуживания) ОС, что и для запасов.</a:t>
            </a:r>
          </a:p>
          <a:p>
            <a:pPr indent="609585"/>
            <a:r>
              <a:rPr lang="ru-RU" sz="2133" dirty="0">
                <a:solidFill>
                  <a:prstClr val="black"/>
                </a:solidFill>
                <a:latin typeface="Times New Roman" panose="02020603050405020304" pitchFamily="18" charset="0"/>
                <a:cs typeface="Times New Roman" panose="02020603050405020304" pitchFamily="18" charset="0"/>
              </a:rPr>
              <a:t>При любом варианте учета в отчетности вы должны показать стоимость запчастей в разд. I "Внеоборотные активы" Бухгалтерского баланса.</a:t>
            </a:r>
          </a:p>
          <a:p>
            <a:pPr indent="609585"/>
            <a:r>
              <a:rPr lang="ru-RU" sz="2133" dirty="0">
                <a:solidFill>
                  <a:prstClr val="black"/>
                </a:solidFill>
                <a:latin typeface="Times New Roman" panose="02020603050405020304" pitchFamily="18" charset="0"/>
                <a:cs typeface="Times New Roman" panose="02020603050405020304" pitchFamily="18" charset="0"/>
              </a:rPr>
              <a:t>Если запчасти приобретены для планового ремонта (техобслуживания), периодичность которого менее одного года (как правило, это текущий ремонт), либо для непланового ремонта, то учитывайте их как запасы.</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0362531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Запасы для ремонта</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225213" cy="5472113"/>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Стоимость израсходованных в процессе ремонта (техобслуживания) запчастей учитывайте так же, как и другие затраты:</a:t>
            </a:r>
          </a:p>
          <a:p>
            <a:pPr indent="609585"/>
            <a:r>
              <a:rPr lang="ru-RU" sz="2133" dirty="0">
                <a:solidFill>
                  <a:prstClr val="black"/>
                </a:solidFill>
                <a:latin typeface="Times New Roman" panose="02020603050405020304" pitchFamily="18" charset="0"/>
                <a:cs typeface="Times New Roman" panose="02020603050405020304" pitchFamily="18" charset="0"/>
              </a:rPr>
              <a:t>•как капитальные вложения на ремонт (техобслуживание), если совокупная сумма затрат на ремонт (техобслуживание) существенная, а периодичность проведения восстановительных мероприятий более 12 месяцев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"ж" п. 5,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"б" п. 10 ФСБУ 26/2020,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"в" п. 2 Информационного сообщения Минфина России от 03.11.2020 N ИС-учет-28). Так обычно бывает при капитальном ремонте;</a:t>
            </a:r>
          </a:p>
          <a:p>
            <a:pPr indent="609585"/>
            <a:r>
              <a:rPr lang="ru-RU" sz="2133" dirty="0">
                <a:solidFill>
                  <a:prstClr val="black"/>
                </a:solidFill>
                <a:latin typeface="Times New Roman" panose="02020603050405020304" pitchFamily="18" charset="0"/>
                <a:cs typeface="Times New Roman" panose="02020603050405020304" pitchFamily="18" charset="0"/>
              </a:rPr>
              <a:t>•как затраты на производство продукции (работ, услуг) или как текущие расходы периода, если (п. п. 4, 5, 7, 11, 13 ПБУ 10/99 "Расходы организации",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"д" п. 23 ФСБУ 5/2019 "Запасы",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"в" п. 2 Информационного сообщения Минфина России от 03.11.2020 N ИС-учет-28):</a:t>
            </a:r>
          </a:p>
          <a:p>
            <a:pPr indent="609585"/>
            <a:r>
              <a:rPr lang="ru-RU" sz="2133" dirty="0">
                <a:solidFill>
                  <a:prstClr val="black"/>
                </a:solidFill>
                <a:latin typeface="Times New Roman" panose="02020603050405020304" pitchFamily="18" charset="0"/>
                <a:cs typeface="Times New Roman" panose="02020603050405020304" pitchFamily="18" charset="0"/>
              </a:rPr>
              <a:t>	◦периодичность ремонта (техобслуживания) не более года и (или) совокупная сумма затрат не является существенной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"б" п. 16 ФСБУ 26/2020). Так обычно бывает при текущем ремонте и при техобслуживании ОС 1;</a:t>
            </a:r>
          </a:p>
          <a:p>
            <a:pPr indent="609585"/>
            <a:r>
              <a:rPr lang="ru-RU" sz="2133" dirty="0">
                <a:solidFill>
                  <a:prstClr val="black"/>
                </a:solidFill>
                <a:latin typeface="Times New Roman" panose="02020603050405020304" pitchFamily="18" charset="0"/>
                <a:cs typeface="Times New Roman" panose="02020603050405020304" pitchFamily="18" charset="0"/>
              </a:rPr>
              <a:t>	◦проведен неплановый ремонт 2 (</a:t>
            </a:r>
            <a:r>
              <a:rPr lang="ru-RU" sz="2133" dirty="0" err="1">
                <a:solidFill>
                  <a:prstClr val="black"/>
                </a:solidFill>
                <a:latin typeface="Times New Roman" panose="02020603050405020304" pitchFamily="18" charset="0"/>
                <a:cs typeface="Times New Roman" panose="02020603050405020304" pitchFamily="18" charset="0"/>
              </a:rPr>
              <a:t>пп</a:t>
            </a:r>
            <a:r>
              <a:rPr lang="ru-RU" sz="2133" dirty="0">
                <a:solidFill>
                  <a:prstClr val="black"/>
                </a:solidFill>
                <a:latin typeface="Times New Roman" panose="02020603050405020304" pitchFamily="18" charset="0"/>
                <a:cs typeface="Times New Roman" panose="02020603050405020304" pitchFamily="18" charset="0"/>
              </a:rPr>
              <a:t>. "в", "д" п. 16 ФСБУ 26/2020).</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796737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Запасы для ремонта</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928688"/>
            <a:ext cx="11496675" cy="5472112"/>
          </a:xfrm>
          <a:solidFill>
            <a:schemeClr val="bg1"/>
          </a:solidFill>
          <a:ln>
            <a:solidFill>
              <a:schemeClr val="tx1"/>
            </a:solidFill>
          </a:ln>
        </p:spPr>
        <p:txBody>
          <a:bodyPr/>
          <a:lstStyle/>
          <a:p>
            <a:pPr indent="609585"/>
            <a:r>
              <a:rPr lang="ru-RU" sz="2133" dirty="0">
                <a:solidFill>
                  <a:prstClr val="black"/>
                </a:solidFill>
                <a:latin typeface="Times New Roman" panose="02020603050405020304" pitchFamily="18" charset="0"/>
                <a:cs typeface="Times New Roman" panose="02020603050405020304" pitchFamily="18" charset="0"/>
              </a:rPr>
              <a:t>Если вы приняли решение использовать для капитальных вложений материальные ценности, учтенные в составе запасов, то на дату принятия такого решения </a:t>
            </a:r>
            <a:r>
              <a:rPr lang="ru-RU" sz="2133" dirty="0" err="1">
                <a:solidFill>
                  <a:prstClr val="black"/>
                </a:solidFill>
                <a:latin typeface="Times New Roman" panose="02020603050405020304" pitchFamily="18" charset="0"/>
                <a:cs typeface="Times New Roman" panose="02020603050405020304" pitchFamily="18" charset="0"/>
              </a:rPr>
              <a:t>переклассифицируйте</a:t>
            </a:r>
            <a:r>
              <a:rPr lang="ru-RU" sz="2133" dirty="0">
                <a:solidFill>
                  <a:prstClr val="black"/>
                </a:solidFill>
                <a:latin typeface="Times New Roman" panose="02020603050405020304" pitchFamily="18" charset="0"/>
                <a:cs typeface="Times New Roman" panose="02020603050405020304" pitchFamily="18" charset="0"/>
              </a:rPr>
              <a:t> их в капитальные вложения. Момент такой переклассификации может совпадать с моментом отпуска ценностей для использования в ремонте (техобслуживании). В этом случае никаких дополнительных записей в бухгалтерском учете делать не надо - достаточно проводки по отражению передачи ценностей на нужды ремонта (техобслуживания).</a:t>
            </a:r>
          </a:p>
          <a:p>
            <a:pPr indent="609585"/>
            <a:endParaRPr lang="ru-RU" sz="2133"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6859598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Запасы для ремонта</a:t>
            </a:r>
          </a:p>
        </p:txBody>
      </p:sp>
      <p:sp>
        <p:nvSpPr>
          <p:cNvPr id="7" name="TextBox 6">
            <a:extLst>
              <a:ext uri="{FF2B5EF4-FFF2-40B4-BE49-F238E27FC236}">
                <a16:creationId xmlns:a16="http://schemas.microsoft.com/office/drawing/2014/main" id="{B7CA1796-4265-411E-8AE1-07BCA6CD2297}"/>
              </a:ext>
            </a:extLst>
          </p:cNvPr>
          <p:cNvSpPr txBox="1"/>
          <p:nvPr/>
        </p:nvSpPr>
        <p:spPr>
          <a:xfrm>
            <a:off x="306361" y="404666"/>
            <a:ext cx="11329259" cy="379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a:ea typeface="+mn-ea"/>
                <a:cs typeface="+mn-cs"/>
              </a:rPr>
              <a:t>Основные бухгалтерские проводки по учету запчастей для ремонта (техобслуживания) ОС такие:</a:t>
            </a:r>
          </a:p>
        </p:txBody>
      </p:sp>
      <p:graphicFrame>
        <p:nvGraphicFramePr>
          <p:cNvPr id="8" name="Таблица 7">
            <a:extLst>
              <a:ext uri="{FF2B5EF4-FFF2-40B4-BE49-F238E27FC236}">
                <a16:creationId xmlns:a16="http://schemas.microsoft.com/office/drawing/2014/main" id="{C5F5A3E4-8C9D-409D-9D1D-DA95414F4908}"/>
              </a:ext>
            </a:extLst>
          </p:cNvPr>
          <p:cNvGraphicFramePr>
            <a:graphicFrameLocks noGrp="1"/>
          </p:cNvGraphicFramePr>
          <p:nvPr/>
        </p:nvGraphicFramePr>
        <p:xfrm>
          <a:off x="719404" y="993236"/>
          <a:ext cx="9889097" cy="5237686"/>
        </p:xfrm>
        <a:graphic>
          <a:graphicData uri="http://schemas.openxmlformats.org/drawingml/2006/table">
            <a:tbl>
              <a:tblPr firstRow="1" firstCol="1" bandRow="1"/>
              <a:tblGrid>
                <a:gridCol w="6181641">
                  <a:extLst>
                    <a:ext uri="{9D8B030D-6E8A-4147-A177-3AD203B41FA5}">
                      <a16:colId xmlns:a16="http://schemas.microsoft.com/office/drawing/2014/main" val="3031391077"/>
                    </a:ext>
                  </a:extLst>
                </a:gridCol>
                <a:gridCol w="1853728">
                  <a:extLst>
                    <a:ext uri="{9D8B030D-6E8A-4147-A177-3AD203B41FA5}">
                      <a16:colId xmlns:a16="http://schemas.microsoft.com/office/drawing/2014/main" val="894551084"/>
                    </a:ext>
                  </a:extLst>
                </a:gridCol>
                <a:gridCol w="1853728">
                  <a:extLst>
                    <a:ext uri="{9D8B030D-6E8A-4147-A177-3AD203B41FA5}">
                      <a16:colId xmlns:a16="http://schemas.microsoft.com/office/drawing/2014/main" val="2784654114"/>
                    </a:ext>
                  </a:extLst>
                </a:gridCol>
              </a:tblGrid>
              <a:tr h="437536">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638187"/>
                  </a:ext>
                </a:extLst>
              </a:tr>
              <a:tr h="741913">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Оприходованы запчасти для ремонта и техобслуживания ОС</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08-запчасти</a:t>
                      </a:r>
                    </a:p>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(10-запчасти)</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60</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981262"/>
                  </a:ext>
                </a:extLst>
              </a:tr>
              <a:tr h="437536">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Отражен НДС, предъявленный поставщиком запчастей</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19</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60</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9953332"/>
                  </a:ext>
                </a:extLst>
              </a:tr>
              <a:tr h="437536">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НДС, предъявленный поставщиком, принят к вычету</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68</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19</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7691937"/>
                  </a:ext>
                </a:extLst>
              </a:tr>
              <a:tr h="437536">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Перечислена оплата поставщику запчастей</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60</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51</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496565"/>
                  </a:ext>
                </a:extLst>
              </a:tr>
              <a:tr h="1046289">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Стоимость запчастей, использованных при капитальном ремонте ОС, включена в капитальные вложения на капитальный ремонт</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08-ремонт</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08-запчасти</a:t>
                      </a:r>
                    </a:p>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(10-запчасти)</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0230545"/>
                  </a:ext>
                </a:extLst>
              </a:tr>
              <a:tr h="75580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Запчасти переданы для использования в ходе текущего ремонта (техобслуживания) ОС</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20 (26,</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44 и др.)</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08-запчасти</a:t>
                      </a:r>
                    </a:p>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(10-запчасти)</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679010"/>
                  </a:ext>
                </a:extLst>
              </a:tr>
              <a:tr h="89571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Запчасти переданы для использования при неплановом ремонте ОС</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91-2 (20</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08-запчасти</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(10-запчасти)</a:t>
                      </a:r>
                    </a:p>
                  </a:txBody>
                  <a:tcPr marL="44561" marR="44561" marT="73311" marB="7331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8194570"/>
                  </a:ext>
                </a:extLst>
              </a:tr>
            </a:tbl>
          </a:graphicData>
        </a:graphic>
      </p:graphicFrame>
    </p:spTree>
    <p:extLst>
      <p:ext uri="{BB962C8B-B14F-4D97-AF65-F5344CB8AC3E}">
        <p14:creationId xmlns:p14="http://schemas.microsoft.com/office/powerpoint/2010/main" val="14553252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Какими документами оформляют списание запчастей при ремонте ОС</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079163" cy="5472113"/>
          </a:xfrm>
          <a:solidFill>
            <a:schemeClr val="bg1"/>
          </a:solidFill>
          <a:ln>
            <a:solidFill>
              <a:schemeClr val="tx1"/>
            </a:solidFill>
          </a:ln>
        </p:spPr>
        <p:txBody>
          <a:bodyPr/>
          <a:lstStyle/>
          <a:p>
            <a:pPr indent="609585"/>
            <a:r>
              <a:rPr lang="ru-RU" sz="1867" dirty="0">
                <a:solidFill>
                  <a:prstClr val="black"/>
                </a:solidFill>
                <a:latin typeface="Times New Roman" panose="02020603050405020304" pitchFamily="18" charset="0"/>
                <a:cs typeface="Times New Roman" panose="02020603050405020304" pitchFamily="18" charset="0"/>
              </a:rPr>
              <a:t>Передачу запчастей со склада собственному ремонтному подразделению для проведения ремонта (техобслуживания) оформляйте документами, составленными:</a:t>
            </a:r>
          </a:p>
          <a:p>
            <a:pPr indent="609585"/>
            <a:r>
              <a:rPr lang="ru-RU" sz="1867" dirty="0">
                <a:solidFill>
                  <a:prstClr val="black"/>
                </a:solidFill>
                <a:latin typeface="Times New Roman" panose="02020603050405020304" pitchFamily="18" charset="0"/>
                <a:cs typeface="Times New Roman" panose="02020603050405020304" pitchFamily="18" charset="0"/>
              </a:rPr>
              <a:t>•по типовым формам (накладными по формам N </a:t>
            </a:r>
            <a:r>
              <a:rPr lang="ru-RU" sz="1867" dirty="0" err="1">
                <a:solidFill>
                  <a:prstClr val="black"/>
                </a:solidFill>
                <a:latin typeface="Times New Roman" panose="02020603050405020304" pitchFamily="18" charset="0"/>
                <a:cs typeface="Times New Roman" panose="02020603050405020304" pitchFamily="18" charset="0"/>
              </a:rPr>
              <a:t>N</a:t>
            </a:r>
            <a:r>
              <a:rPr lang="ru-RU" sz="1867" dirty="0">
                <a:solidFill>
                  <a:prstClr val="black"/>
                </a:solidFill>
                <a:latin typeface="Times New Roman" panose="02020603050405020304" pitchFamily="18" charset="0"/>
                <a:cs typeface="Times New Roman" panose="02020603050405020304" pitchFamily="18" charset="0"/>
              </a:rPr>
              <a:t> М-11 или М-15, </a:t>
            </a:r>
            <a:r>
              <a:rPr lang="ru-RU" sz="1867" dirty="0" err="1">
                <a:solidFill>
                  <a:prstClr val="black"/>
                </a:solidFill>
                <a:latin typeface="Times New Roman" panose="02020603050405020304" pitchFamily="18" charset="0"/>
                <a:cs typeface="Times New Roman" panose="02020603050405020304" pitchFamily="18" charset="0"/>
              </a:rPr>
              <a:t>лимитно</a:t>
            </a:r>
            <a:r>
              <a:rPr lang="ru-RU" sz="1867" dirty="0">
                <a:solidFill>
                  <a:prstClr val="black"/>
                </a:solidFill>
                <a:latin typeface="Times New Roman" panose="02020603050405020304" pitchFamily="18" charset="0"/>
                <a:cs typeface="Times New Roman" panose="02020603050405020304" pitchFamily="18" charset="0"/>
              </a:rPr>
              <a:t>-заборной картой по форме N М-8, карточкой учета материалов по форме N М-17);</a:t>
            </a:r>
          </a:p>
          <a:p>
            <a:pPr indent="609585"/>
            <a:r>
              <a:rPr lang="ru-RU" sz="1867" dirty="0">
                <a:solidFill>
                  <a:prstClr val="black"/>
                </a:solidFill>
                <a:latin typeface="Times New Roman" panose="02020603050405020304" pitchFamily="18" charset="0"/>
                <a:cs typeface="Times New Roman" panose="02020603050405020304" pitchFamily="18" charset="0"/>
              </a:rPr>
              <a:t>•или по самостоятельно разработанным формам (например, накладной на внутреннее перемещение материалов, записями в книге складского учета материалов).</a:t>
            </a:r>
          </a:p>
          <a:p>
            <a:pPr indent="609585"/>
            <a:r>
              <a:rPr lang="ru-RU" sz="1867" dirty="0">
                <a:solidFill>
                  <a:prstClr val="black"/>
                </a:solidFill>
                <a:latin typeface="Times New Roman" panose="02020603050405020304" pitchFamily="18" charset="0"/>
                <a:cs typeface="Times New Roman" panose="02020603050405020304" pitchFamily="18" charset="0"/>
              </a:rPr>
              <a:t>Для подтверждения факта использования запчастей в ходе ремонта (техобслуживания) можно составлять акт расхода или иной подобный документ. Его форму разработайте самостоятельно.</a:t>
            </a:r>
          </a:p>
          <a:p>
            <a:pPr indent="609585"/>
            <a:r>
              <a:rPr lang="ru-RU" sz="1867" dirty="0">
                <a:solidFill>
                  <a:prstClr val="black"/>
                </a:solidFill>
                <a:latin typeface="Times New Roman" panose="02020603050405020304" pitchFamily="18" charset="0"/>
                <a:cs typeface="Times New Roman" panose="02020603050405020304" pitchFamily="18" charset="0"/>
              </a:rPr>
              <a:t>При передаче запчастей подрядчику для выполнения ремонта или техобслуживания составьте акт приема-передачи или иной документ о передаче материальных ценностей. В качестве передаточного документа можно использовать типовую форму М-15 "Накладная на отпуск материалов на сторону".</a:t>
            </a:r>
          </a:p>
          <a:p>
            <a:pPr indent="609585"/>
            <a:r>
              <a:rPr lang="ru-RU" sz="1867" dirty="0">
                <a:solidFill>
                  <a:prstClr val="black"/>
                </a:solidFill>
                <a:latin typeface="Times New Roman" panose="02020603050405020304" pitchFamily="18" charset="0"/>
                <a:cs typeface="Times New Roman" panose="02020603050405020304" pitchFamily="18" charset="0"/>
              </a:rPr>
              <a:t>В этом случае запчасти списывайте на основании отчета подрядчика об их расходовании.</a:t>
            </a:r>
          </a:p>
          <a:p>
            <a:pPr indent="609585"/>
            <a:r>
              <a:rPr lang="ru-RU" sz="1867" dirty="0">
                <a:solidFill>
                  <a:prstClr val="black"/>
                </a:solidFill>
                <a:latin typeface="Times New Roman" panose="02020603050405020304" pitchFamily="18" charset="0"/>
                <a:cs typeface="Times New Roman" panose="02020603050405020304" pitchFamily="18" charset="0"/>
              </a:rPr>
              <a:t>Не забудьте включить в самостоятельно разработанные формы обязательные реквизиты первичного учетного документа.</a:t>
            </a:r>
          </a:p>
          <a:p>
            <a:pPr indent="609585"/>
            <a:r>
              <a:rPr lang="ru-RU" sz="1867" dirty="0">
                <a:solidFill>
                  <a:prstClr val="black"/>
                </a:solidFill>
                <a:latin typeface="Times New Roman" panose="02020603050405020304" pitchFamily="18" charset="0"/>
                <a:cs typeface="Times New Roman" panose="02020603050405020304" pitchFamily="18" charset="0"/>
              </a:rPr>
              <a:t>Применяемые формы утвердите в учетной политике (ч. 4 ст. 9 Закона о бухгалтерском учете, п. 4 ПБУ 1/2008 "Учетная политика организации"). Формы документов, используемых во взаимоотношениях с подрядчиком, вы можете согласовать в качестве приложения к договору подряда.</a:t>
            </a:r>
          </a:p>
          <a:p>
            <a:pPr indent="609585"/>
            <a:endParaRPr lang="ru-RU" sz="186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4943482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pic>
        <p:nvPicPr>
          <p:cNvPr id="4" name="Рисунок 3">
            <a:extLst>
              <a:ext uri="{FF2B5EF4-FFF2-40B4-BE49-F238E27FC236}">
                <a16:creationId xmlns:a16="http://schemas.microsoft.com/office/drawing/2014/main" id="{904A8636-8577-8FA5-2CCA-CA03F95D983B}"/>
              </a:ext>
            </a:extLst>
          </p:cNvPr>
          <p:cNvPicPr>
            <a:picLocks noChangeAspect="1"/>
          </p:cNvPicPr>
          <p:nvPr/>
        </p:nvPicPr>
        <p:blipFill>
          <a:blip r:embed="rId2"/>
          <a:stretch>
            <a:fillRect/>
          </a:stretch>
        </p:blipFill>
        <p:spPr>
          <a:xfrm>
            <a:off x="1191577" y="1064895"/>
            <a:ext cx="7248525" cy="4057650"/>
          </a:xfrm>
          <a:prstGeom prst="rect">
            <a:avLst/>
          </a:prstGeom>
        </p:spPr>
      </p:pic>
    </p:spTree>
    <p:extLst>
      <p:ext uri="{BB962C8B-B14F-4D97-AF65-F5344CB8AC3E}">
        <p14:creationId xmlns:p14="http://schemas.microsoft.com/office/powerpoint/2010/main" val="26339503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42658D4-7535-F468-C2A2-F2395335449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19F9A963-CE3C-5CC7-7D55-DA08317A36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288497B2-23D8-FFE6-1C6E-B491CEA240EE}"/>
              </a:ext>
            </a:extLst>
          </p:cNvPr>
          <p:cNvSpPr>
            <a:spLocks noGrp="1"/>
          </p:cNvSpPr>
          <p:nvPr>
            <p:ph type="body" sz="quarter" idx="4294967295"/>
          </p:nvPr>
        </p:nvSpPr>
        <p:spPr>
          <a:xfrm>
            <a:off x="0" y="644525"/>
            <a:ext cx="11639550" cy="6103938"/>
          </a:xfrm>
          <a:solidFill>
            <a:schemeClr val="bg1"/>
          </a:solidFill>
          <a:ln>
            <a:solidFill>
              <a:schemeClr val="tx1"/>
            </a:solidFill>
          </a:ln>
        </p:spPr>
        <p:txBody>
          <a:bodyPr>
            <a:normAutofit lnSpcReduction="10000"/>
          </a:bodyPr>
          <a:lstStyle/>
          <a:p>
            <a:pPr indent="457200">
              <a:buNone/>
            </a:pPr>
            <a:r>
              <a:rPr lang="ru-RU" sz="1800" dirty="0">
                <a:latin typeface="Times New Roman" panose="02020603050405020304" pitchFamily="18" charset="0"/>
                <a:cs typeface="Times New Roman" panose="02020603050405020304" pitchFamily="18" charset="0"/>
              </a:rPr>
              <a:t>Работы по реконструкции и модернизации улучшают и дополняют первоначальные технические характеристики и свойства объекта. При разграничении модернизации и ремонта основных средств определяющее значение имеет изменение технологического или служебного назначения основного средства либо приобретение им других новых качеств. Стоимость проведения работ не является критерием для такого разграничения (письмо Минфина России от 22.04.2010 № 03-03-06/1/289). Модернизацию, реконструкцию или дооборудование проводят, чтобы изменить назначение ОС или улучшить его характеристики (письмо Минфина от 22.03.2017 № 03-03-06/1/16312).</a:t>
            </a:r>
          </a:p>
          <a:p>
            <a:pPr indent="457200" algn="ctr">
              <a:buNone/>
            </a:pPr>
            <a:r>
              <a:rPr lang="ru-RU" sz="1800" b="1" dirty="0">
                <a:latin typeface="Times New Roman" panose="02020603050405020304" pitchFamily="18" charset="0"/>
                <a:cs typeface="Times New Roman" panose="02020603050405020304" pitchFamily="18" charset="0"/>
              </a:rPr>
              <a:t>Бухгалтерский учет</a:t>
            </a:r>
          </a:p>
          <a:p>
            <a:pPr indent="457200">
              <a:buNone/>
            </a:pPr>
            <a:r>
              <a:rPr lang="ru-RU" sz="1800" dirty="0">
                <a:latin typeface="Times New Roman" panose="02020603050405020304" pitchFamily="18" charset="0"/>
                <a:cs typeface="Times New Roman" panose="02020603050405020304" pitchFamily="18" charset="0"/>
              </a:rPr>
              <a:t>Затраты, понесенные организацией в связи с модернизацией объекта ОС, являются капитальными вложениями и принимаются к учету в сумме фактических затрат на ее проведение без учета НДС (</a:t>
            </a:r>
            <a:r>
              <a:rPr lang="ru-RU" sz="1800" dirty="0" err="1">
                <a:latin typeface="Times New Roman" panose="02020603050405020304" pitchFamily="18" charset="0"/>
                <a:cs typeface="Times New Roman" panose="02020603050405020304" pitchFamily="18" charset="0"/>
              </a:rPr>
              <a:t>пп</a:t>
            </a:r>
            <a:r>
              <a:rPr lang="ru-RU" sz="1800" dirty="0">
                <a:latin typeface="Times New Roman" panose="02020603050405020304" pitchFamily="18" charset="0"/>
                <a:cs typeface="Times New Roman" panose="02020603050405020304" pitchFamily="18" charset="0"/>
              </a:rPr>
              <a:t>. "ж" п. 5, п. 6, п. 9, п. 10, п. 11 ФСБУ 26/2020). Затраты на модернизацию и реконструкцию объекта основных средств после их окончания увеличивают первоначальную стоимость такого объекта, если в результате модернизации и реконструкции улучшаются (повышаются) первоначально принятые нормативные показатели функционирования (п. 18 ФСБУ 26/2020, п. 24 ФСБУ 6/2020).</a:t>
            </a:r>
          </a:p>
          <a:p>
            <a:pPr indent="457200">
              <a:buNone/>
            </a:pPr>
            <a:r>
              <a:rPr lang="ru-RU" sz="1800" dirty="0">
                <a:latin typeface="Times New Roman" panose="02020603050405020304" pitchFamily="18" charset="0"/>
                <a:cs typeface="Times New Roman" panose="02020603050405020304" pitchFamily="18" charset="0"/>
              </a:rPr>
              <a:t>Проводки:</a:t>
            </a:r>
          </a:p>
          <a:p>
            <a:pPr indent="457200">
              <a:buNone/>
            </a:pPr>
            <a:r>
              <a:rPr lang="ru-RU" sz="1800" dirty="0" err="1">
                <a:latin typeface="Times New Roman" panose="02020603050405020304" pitchFamily="18" charset="0"/>
                <a:cs typeface="Times New Roman" panose="02020603050405020304" pitchFamily="18" charset="0"/>
              </a:rPr>
              <a:t>Дт</a:t>
            </a:r>
            <a:r>
              <a:rPr lang="ru-RU" sz="1800" dirty="0">
                <a:latin typeface="Times New Roman" panose="02020603050405020304" pitchFamily="18" charset="0"/>
                <a:cs typeface="Times New Roman" panose="02020603050405020304" pitchFamily="18" charset="0"/>
              </a:rPr>
              <a:t> 08 </a:t>
            </a:r>
            <a:r>
              <a:rPr lang="ru-RU" sz="1800" dirty="0" err="1">
                <a:latin typeface="Times New Roman" panose="02020603050405020304" pitchFamily="18" charset="0"/>
                <a:cs typeface="Times New Roman" panose="02020603050405020304" pitchFamily="18" charset="0"/>
              </a:rPr>
              <a:t>Кт</a:t>
            </a:r>
            <a:r>
              <a:rPr lang="ru-RU" sz="1800" dirty="0">
                <a:latin typeface="Times New Roman" panose="02020603050405020304" pitchFamily="18" charset="0"/>
                <a:cs typeface="Times New Roman" panose="02020603050405020304" pitchFamily="18" charset="0"/>
              </a:rPr>
              <a:t> 60 – отражены затраты по модернизации ОС;</a:t>
            </a:r>
          </a:p>
          <a:p>
            <a:pPr indent="457200">
              <a:buNone/>
            </a:pPr>
            <a:r>
              <a:rPr lang="ru-RU" sz="1800" dirty="0" err="1">
                <a:latin typeface="Times New Roman" panose="02020603050405020304" pitchFamily="18" charset="0"/>
                <a:cs typeface="Times New Roman" panose="02020603050405020304" pitchFamily="18" charset="0"/>
              </a:rPr>
              <a:t>Дт</a:t>
            </a:r>
            <a:r>
              <a:rPr lang="ru-RU" sz="1800" dirty="0">
                <a:latin typeface="Times New Roman" panose="02020603050405020304" pitchFamily="18" charset="0"/>
                <a:cs typeface="Times New Roman" panose="02020603050405020304" pitchFamily="18" charset="0"/>
              </a:rPr>
              <a:t> 19 </a:t>
            </a:r>
            <a:r>
              <a:rPr lang="ru-RU" sz="1800" dirty="0" err="1">
                <a:latin typeface="Times New Roman" panose="02020603050405020304" pitchFamily="18" charset="0"/>
                <a:cs typeface="Times New Roman" panose="02020603050405020304" pitchFamily="18" charset="0"/>
              </a:rPr>
              <a:t>Кт</a:t>
            </a:r>
            <a:r>
              <a:rPr lang="ru-RU" sz="1800" dirty="0">
                <a:latin typeface="Times New Roman" panose="02020603050405020304" pitchFamily="18" charset="0"/>
                <a:cs typeface="Times New Roman" panose="02020603050405020304" pitchFamily="18" charset="0"/>
              </a:rPr>
              <a:t> 60 – отражение НДС к вычету;</a:t>
            </a:r>
          </a:p>
          <a:p>
            <a:pPr indent="457200">
              <a:buNone/>
            </a:pPr>
            <a:r>
              <a:rPr lang="ru-RU" sz="1800" dirty="0" err="1">
                <a:latin typeface="Times New Roman" panose="02020603050405020304" pitchFamily="18" charset="0"/>
                <a:cs typeface="Times New Roman" panose="02020603050405020304" pitchFamily="18" charset="0"/>
              </a:rPr>
              <a:t>Дт</a:t>
            </a:r>
            <a:r>
              <a:rPr lang="ru-RU" sz="1800" dirty="0">
                <a:latin typeface="Times New Roman" panose="02020603050405020304" pitchFamily="18" charset="0"/>
                <a:cs typeface="Times New Roman" panose="02020603050405020304" pitchFamily="18" charset="0"/>
              </a:rPr>
              <a:t> 01 </a:t>
            </a:r>
            <a:r>
              <a:rPr lang="ru-RU" sz="1800" dirty="0" err="1">
                <a:latin typeface="Times New Roman" panose="02020603050405020304" pitchFamily="18" charset="0"/>
                <a:cs typeface="Times New Roman" panose="02020603050405020304" pitchFamily="18" charset="0"/>
              </a:rPr>
              <a:t>Кт</a:t>
            </a:r>
            <a:r>
              <a:rPr lang="ru-RU" sz="1800" dirty="0">
                <a:latin typeface="Times New Roman" panose="02020603050405020304" pitchFamily="18" charset="0"/>
                <a:cs typeface="Times New Roman" panose="02020603050405020304" pitchFamily="18" charset="0"/>
              </a:rPr>
              <a:t> 08 – затраты на модернизацию объекта ОС отнесены на увеличение стоимости объекта ОС.</a:t>
            </a:r>
          </a:p>
          <a:p>
            <a:pPr indent="457200">
              <a:buNone/>
            </a:pPr>
            <a:r>
              <a:rPr lang="ru-RU" sz="1800" dirty="0">
                <a:latin typeface="Times New Roman" panose="02020603050405020304" pitchFamily="18" charset="0"/>
                <a:cs typeface="Times New Roman" panose="02020603050405020304" pitchFamily="18" charset="0"/>
              </a:rPr>
              <a:t>Стоимость основных средств погашается через амортизацию, исключение – объекты, которые не подлежат амортизации (п. 27, п. 28 ФСБУ 6/2020). Начисление амортизации по основному средству, которое находится в процессе модернизации, реконструкции, дооборудования, достройки, не приостанавливается (п. 30 ФСБУ 6/2020).</a:t>
            </a:r>
          </a:p>
        </p:txBody>
      </p:sp>
    </p:spTree>
    <p:extLst>
      <p:ext uri="{BB962C8B-B14F-4D97-AF65-F5344CB8AC3E}">
        <p14:creationId xmlns:p14="http://schemas.microsoft.com/office/powerpoint/2010/main" val="397493885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33413"/>
            <a:ext cx="11639550" cy="6103937"/>
          </a:xfrm>
          <a:solidFill>
            <a:schemeClr val="bg1"/>
          </a:solidFill>
          <a:ln>
            <a:solidFill>
              <a:schemeClr val="tx1"/>
            </a:solidFill>
          </a:ln>
        </p:spPr>
        <p:txBody>
          <a:bodyPr>
            <a:normAutofit/>
          </a:bodyPr>
          <a:lstStyle/>
          <a:p>
            <a:pPr indent="457200">
              <a:buNone/>
            </a:pPr>
            <a:r>
              <a:rPr lang="ru-RU" sz="2000" dirty="0">
                <a:latin typeface="Times New Roman" panose="02020603050405020304" pitchFamily="18" charset="0"/>
                <a:cs typeface="Times New Roman" panose="02020603050405020304" pitchFamily="18" charset="0"/>
              </a:rPr>
              <a:t>Элементы амортизации (срок полезного использования, ликвидационная стоимость, способ начисления амортизации) подлежат проверке на соответствие условиям использования основного средства в конце каждого года и при наступлении обстоятельств, свидетельствующих о их возможном изменении (п. 37 ФСБУ 6/2020). Модернизация объекта основных средств, в частности, является таким обстоятельством и может повлечь за собой изменение элементов амортизации.</a:t>
            </a:r>
          </a:p>
          <a:p>
            <a:pPr indent="457200">
              <a:buNone/>
            </a:pPr>
            <a:r>
              <a:rPr lang="ru-RU" sz="2000" dirty="0">
                <a:latin typeface="Times New Roman" panose="02020603050405020304" pitchFamily="18" charset="0"/>
                <a:cs typeface="Times New Roman" panose="02020603050405020304" pitchFamily="18" charset="0"/>
              </a:rPr>
              <a:t>Изменение элементов амортизации является изменением оценочных значений и отражается перспективно, ранее начисленная амортизация не пересчитывается (п. 37 ФСБУ 6/2020, п. 2, п. 3, п. 4 ПБУ 21/2008). Амортизация модернизированных объектов ОС в бухгалтерском учете при линейном способе рассчитывается по формуле:</a:t>
            </a:r>
          </a:p>
          <a:p>
            <a:pPr indent="457200">
              <a:buNone/>
            </a:pPr>
            <a:r>
              <a:rPr lang="ru-RU" sz="2000" b="1" dirty="0">
                <a:solidFill>
                  <a:srgbClr val="FF0000"/>
                </a:solidFill>
                <a:latin typeface="Times New Roman" panose="02020603050405020304" pitchFamily="18" charset="0"/>
                <a:cs typeface="Times New Roman" panose="02020603050405020304" pitchFamily="18" charset="0"/>
              </a:rPr>
              <a:t>Амортизация модернизированного ОС = (Балансовая стоимость ОС + Затраты на модернизацию ОС – Ликвидационная стоимость, определенная по результатам модернизации) / (Оставшийся (в том числе с учетом его увеличения) СПИ .</a:t>
            </a:r>
          </a:p>
          <a:p>
            <a:pPr indent="457200">
              <a:buNone/>
            </a:pPr>
            <a:r>
              <a:rPr lang="ru-RU" sz="2000" dirty="0">
                <a:latin typeface="Times New Roman" panose="02020603050405020304" pitchFamily="18" charset="0"/>
                <a:cs typeface="Times New Roman" panose="02020603050405020304" pitchFamily="18" charset="0"/>
              </a:rPr>
              <a:t>Амортизация по модернизированному объекту ОС исходя из измененных элементов амортизации начисляется с даты завершения модернизации и включения затрат на ее проведение в первоначальную стоимость модернизированного объекта или с первого числа месяца, следующего за месяцем завершения модернизации и увеличения первоначальной стоимости объекта (в зависимости от положений учетной политики) (п. 33 ФСБУ 6/2020).</a:t>
            </a:r>
          </a:p>
        </p:txBody>
      </p:sp>
    </p:spTree>
    <p:extLst>
      <p:ext uri="{BB962C8B-B14F-4D97-AF65-F5344CB8AC3E}">
        <p14:creationId xmlns:p14="http://schemas.microsoft.com/office/powerpoint/2010/main" val="1198396223"/>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639550" cy="6103938"/>
          </a:xfrm>
          <a:solidFill>
            <a:schemeClr val="bg1"/>
          </a:solidFill>
          <a:ln>
            <a:solidFill>
              <a:schemeClr val="tx1"/>
            </a:solidFill>
          </a:ln>
        </p:spPr>
        <p:txBody>
          <a:bodyPr>
            <a:normAutofit/>
          </a:bodyPr>
          <a:lstStyle/>
          <a:p>
            <a:pPr indent="457200" algn="ctr">
              <a:buNone/>
            </a:pPr>
            <a:r>
              <a:rPr lang="ru-RU" sz="1800" b="1" dirty="0">
                <a:latin typeface="Times New Roman" panose="02020603050405020304" pitchFamily="18" charset="0"/>
                <a:cs typeface="Times New Roman" panose="02020603050405020304" pitchFamily="18" charset="0"/>
              </a:rPr>
              <a:t>Налоговый учет</a:t>
            </a:r>
          </a:p>
          <a:p>
            <a:pPr indent="457200">
              <a:buNone/>
            </a:pPr>
            <a:r>
              <a:rPr lang="ru-RU" sz="1800" dirty="0">
                <a:latin typeface="Times New Roman" panose="02020603050405020304" pitchFamily="18" charset="0"/>
                <a:cs typeface="Times New Roman" panose="02020603050405020304" pitchFamily="18" charset="0"/>
              </a:rPr>
              <a:t>К работам по модернизации, достройке, дооборудованию относятся работы, вызванные изменением технологического или служебного назначения оборудования, здания, сооружения или иного объекта амортизируемых основных средств, повышенными нагрузками и (или) другими новыми качествами (п. 2 ст. 257 НК РФ).</a:t>
            </a:r>
          </a:p>
          <a:p>
            <a:pPr indent="457200">
              <a:buNone/>
            </a:pPr>
            <a:r>
              <a:rPr lang="ru-RU" sz="1800" dirty="0">
                <a:latin typeface="Times New Roman" panose="02020603050405020304" pitchFamily="18" charset="0"/>
                <a:cs typeface="Times New Roman" panose="02020603050405020304" pitchFamily="18" charset="0"/>
              </a:rPr>
              <a:t>Налогоплательщик в результате проведенной модернизации:</a:t>
            </a:r>
          </a:p>
          <a:p>
            <a:pPr marL="514350" indent="-285750">
              <a:buFont typeface="Wingdings" panose="05000000000000000000" pitchFamily="2" charset="2"/>
              <a:buChar char="Ø"/>
            </a:pPr>
            <a:r>
              <a:rPr lang="ru-RU" sz="1800" dirty="0">
                <a:latin typeface="Times New Roman" panose="02020603050405020304" pitchFamily="18" charset="0"/>
                <a:cs typeface="Times New Roman" panose="02020603050405020304" pitchFamily="18" charset="0"/>
              </a:rPr>
              <a:t>должен увеличить первоначальную стоимость основного средства независимо от размера его остаточной стоимости (п. 2 ст. 257 НК РФ), это касается и полностью </a:t>
            </a:r>
            <a:r>
              <a:rPr lang="ru-RU" sz="1800" dirty="0" err="1">
                <a:latin typeface="Times New Roman" panose="02020603050405020304" pitchFamily="18" charset="0"/>
                <a:cs typeface="Times New Roman" panose="02020603050405020304" pitchFamily="18" charset="0"/>
              </a:rPr>
              <a:t>самортизированных</a:t>
            </a:r>
            <a:r>
              <a:rPr lang="ru-RU" sz="1800" dirty="0">
                <a:latin typeface="Times New Roman" panose="02020603050405020304" pitchFamily="18" charset="0"/>
                <a:cs typeface="Times New Roman" panose="02020603050405020304" pitchFamily="18" charset="0"/>
              </a:rPr>
              <a:t> основных средств (письмо Минфина России от 11.09.2018 № 03-03-06/1/64978, от 13.07.2020 № 03-03-06/1/60600);</a:t>
            </a:r>
          </a:p>
          <a:p>
            <a:pPr marL="514350" indent="-285750">
              <a:buFont typeface="Wingdings" panose="05000000000000000000" pitchFamily="2" charset="2"/>
              <a:buChar char="Ø"/>
            </a:pPr>
            <a:r>
              <a:rPr lang="ru-RU" sz="1800" dirty="0">
                <a:latin typeface="Times New Roman" panose="02020603050405020304" pitchFamily="18" charset="0"/>
                <a:cs typeface="Times New Roman" panose="02020603050405020304" pitchFamily="18" charset="0"/>
              </a:rPr>
              <a:t>может увеличить срок полезного использования объекта основных средств в пределах сроков, установленных для амортизационной группы, в которую ранее было включено такое основное средство (п. 1 ст. 258 НК РФ). При этом (п. 2 ст. 257, п. 1 ст. 258, п. 2 ст. 259.1 НК РФ, письма Минфина России от 22.03.2019 № 03-03-06/1/19397, от 23.10.2018 № 03-03-06/1/76004):</a:t>
            </a:r>
          </a:p>
          <a:p>
            <a:pPr marL="514350" indent="-285750">
              <a:buFont typeface="Wingdings" panose="05000000000000000000" pitchFamily="2" charset="2"/>
              <a:buChar char="Ø"/>
            </a:pPr>
            <a:r>
              <a:rPr lang="ru-RU" sz="1800" dirty="0">
                <a:latin typeface="Times New Roman" panose="02020603050405020304" pitchFamily="18" charset="0"/>
                <a:cs typeface="Times New Roman" panose="02020603050405020304" pitchFamily="18" charset="0"/>
              </a:rPr>
              <a:t>если после модернизации срок полезного использования не увеличился, то для начисления амортизации после модернизации применяется норма амортизации, определенная исходя из первоначально установленного срока полезного использования основного средства при вводе его в эксплуатацию</a:t>
            </a:r>
          </a:p>
          <a:p>
            <a:pPr indent="457200">
              <a:buNone/>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045102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639550" cy="6103938"/>
          </a:xfrm>
          <a:solidFill>
            <a:schemeClr val="bg1"/>
          </a:solidFill>
          <a:ln>
            <a:solidFill>
              <a:schemeClr val="tx1"/>
            </a:solidFill>
          </a:ln>
        </p:spPr>
        <p:txBody>
          <a:bodyPr>
            <a:normAutofit/>
          </a:bodyPr>
          <a:lstStyle/>
          <a:p>
            <a:pPr indent="457200" algn="ctr">
              <a:buNone/>
            </a:pPr>
            <a:r>
              <a:rPr lang="ru-RU" sz="2400" b="1" dirty="0">
                <a:latin typeface="Times New Roman" panose="02020603050405020304" pitchFamily="18" charset="0"/>
                <a:cs typeface="Times New Roman" panose="02020603050405020304" pitchFamily="18" charset="0"/>
              </a:rPr>
              <a:t>Налоговый учет</a:t>
            </a:r>
          </a:p>
          <a:p>
            <a:pPr marL="514350" indent="-285750">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если после модернизации срок полезного использования увеличился, то амортизация после модернизации начисляется по новой норме амортизации, рассчитанной исходя из нового срока полезного использования модернизированного основного средства с учетом его увеличения</a:t>
            </a:r>
          </a:p>
          <a:p>
            <a:pPr marL="514350" indent="-285750">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может учесть часть затрат на модернизацию основного средства в качестве амортизационной премии, если в учетной политике установлена возможность ее применения (</a:t>
            </a:r>
            <a:r>
              <a:rPr lang="ru-RU" sz="2400" dirty="0" err="1">
                <a:latin typeface="Times New Roman" panose="02020603050405020304" pitchFamily="18" charset="0"/>
                <a:cs typeface="Times New Roman" panose="02020603050405020304" pitchFamily="18" charset="0"/>
              </a:rPr>
              <a:t>абз</a:t>
            </a:r>
            <a:r>
              <a:rPr lang="ru-RU" sz="2400" dirty="0">
                <a:latin typeface="Times New Roman" panose="02020603050405020304" pitchFamily="18" charset="0"/>
                <a:cs typeface="Times New Roman" panose="02020603050405020304" pitchFamily="18" charset="0"/>
              </a:rPr>
              <a:t>. 2 п. 9 ст. 258 НК РФ):</a:t>
            </a:r>
          </a:p>
          <a:p>
            <a:pPr marL="514350" indent="-285750">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не более 10 % расходов, понесенных в случаях достройки, дооборудования, реконструкции, модернизации, технического перевооружения, частичной ликвидации основных средств в отношении первой – второй и восьмой – десятой амортизационных групп</a:t>
            </a:r>
          </a:p>
          <a:p>
            <a:pPr marL="514350" indent="-285750">
              <a:buFont typeface="Wingdings" panose="05000000000000000000" pitchFamily="2" charset="2"/>
              <a:buChar char="Ø"/>
            </a:pPr>
            <a:r>
              <a:rPr lang="ru-RU" sz="2400" dirty="0">
                <a:latin typeface="Times New Roman" panose="02020603050405020304" pitchFamily="18" charset="0"/>
                <a:cs typeface="Times New Roman" panose="02020603050405020304" pitchFamily="18" charset="0"/>
              </a:rPr>
              <a:t>не более 30 % расходов, понесенных в случаях достройки, дооборудования, реконструкции, модернизации, технического перевооружения, частичной ликвидации основных средств в отношении третьей – седьмой амортизационных групп.</a:t>
            </a:r>
          </a:p>
          <a:p>
            <a:pPr indent="457200">
              <a:buNone/>
            </a:pP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635173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639550" cy="6103938"/>
          </a:xfrm>
          <a:solidFill>
            <a:schemeClr val="bg1"/>
          </a:solidFill>
          <a:ln>
            <a:solidFill>
              <a:schemeClr val="tx1"/>
            </a:solidFill>
          </a:ln>
        </p:spPr>
        <p:txBody>
          <a:bodyPr>
            <a:normAutofit/>
          </a:bodyPr>
          <a:lstStyle/>
          <a:p>
            <a:pPr indent="457200" algn="ctr">
              <a:buNone/>
            </a:pPr>
            <a:r>
              <a:rPr lang="ru-RU" sz="1800" b="1" dirty="0">
                <a:latin typeface="Times New Roman" panose="02020603050405020304" pitchFamily="18" charset="0"/>
                <a:cs typeface="Times New Roman" panose="02020603050405020304" pitchFamily="18" charset="0"/>
              </a:rPr>
              <a:t>Налоговый учет</a:t>
            </a:r>
          </a:p>
          <a:p>
            <a:pPr indent="457200">
              <a:buNone/>
            </a:pPr>
            <a:r>
              <a:rPr lang="ru-RU" sz="1800" dirty="0">
                <a:latin typeface="Times New Roman" panose="02020603050405020304" pitchFamily="18" charset="0"/>
                <a:cs typeface="Times New Roman" panose="02020603050405020304" pitchFamily="18" charset="0"/>
              </a:rPr>
              <a:t>Расходы в виде амортизационной премии с суммы затрат на модернизацию объекта основных средств являются косвенными и признаются на дату изменения первоначальной стоимости объекта основных средств (п. 3 ст. 272 НК РФ).</a:t>
            </a:r>
          </a:p>
          <a:p>
            <a:pPr indent="457200">
              <a:buNone/>
            </a:pPr>
            <a:r>
              <a:rPr lang="ru-RU" sz="1800" dirty="0">
                <a:latin typeface="Times New Roman" panose="02020603050405020304" pitchFamily="18" charset="0"/>
                <a:cs typeface="Times New Roman" panose="02020603050405020304" pitchFamily="18" charset="0"/>
              </a:rPr>
              <a:t>При применении линейного метода амортизация по модернизированному объекту ОС в новой сумме начисляется с 1-го числа месяца, следующего за месяцем завершения работ по модернизации по следующим формулам (п. 7 ст. 259.1 НК РФ):</a:t>
            </a:r>
          </a:p>
          <a:p>
            <a:pPr indent="457200" algn="ctr">
              <a:buNone/>
            </a:pPr>
            <a:r>
              <a:rPr lang="ru-RU" sz="1800" b="1" u="sng" dirty="0">
                <a:latin typeface="Times New Roman" panose="02020603050405020304" pitchFamily="18" charset="0"/>
                <a:cs typeface="Times New Roman" panose="02020603050405020304" pitchFamily="18" charset="0"/>
              </a:rPr>
              <a:t>Если срок полезного использования не изменился:</a:t>
            </a:r>
          </a:p>
          <a:p>
            <a:pPr indent="457200">
              <a:buNone/>
            </a:pPr>
            <a:r>
              <a:rPr lang="ru-RU" sz="1800" b="1" dirty="0">
                <a:solidFill>
                  <a:srgbClr val="FF0000"/>
                </a:solidFill>
                <a:latin typeface="Times New Roman" panose="02020603050405020304" pitchFamily="18" charset="0"/>
                <a:cs typeface="Times New Roman" panose="02020603050405020304" pitchFamily="18" charset="0"/>
              </a:rPr>
              <a:t>Амортизация = (Первоначальная стоимость ОС + Затраты на модернизацию ОС – Амортизационная премия с первоначальной стоимости ОС (если применялась) – Амортизационная премия с суммы затрат по модернизации (если применялась)) * Норма амортизации, определенная на дату ввода в эксплуатацию ОС</a:t>
            </a:r>
          </a:p>
          <a:p>
            <a:pPr indent="457200" algn="ctr">
              <a:buNone/>
            </a:pPr>
            <a:r>
              <a:rPr lang="ru-RU" sz="1800" b="1" u="sng" dirty="0">
                <a:latin typeface="Times New Roman" panose="02020603050405020304" pitchFamily="18" charset="0"/>
                <a:cs typeface="Times New Roman" panose="02020603050405020304" pitchFamily="18" charset="0"/>
              </a:rPr>
              <a:t>Если срок полезного использования увеличился:</a:t>
            </a:r>
          </a:p>
          <a:p>
            <a:pPr indent="457200">
              <a:buNone/>
            </a:pPr>
            <a:r>
              <a:rPr lang="ru-RU" sz="1800" b="1" dirty="0">
                <a:solidFill>
                  <a:srgbClr val="FF0000"/>
                </a:solidFill>
                <a:latin typeface="Times New Roman" panose="02020603050405020304" pitchFamily="18" charset="0"/>
                <a:cs typeface="Times New Roman" panose="02020603050405020304" pitchFamily="18" charset="0"/>
              </a:rPr>
              <a:t>Амортизация = (Первоначальная стоимость ОС + Затраты на модернизацию ОС – Амортизационная премия с первоначальной стоимости ОС (если применялась) – Амортизационная премия с суммы затрат по модернизации (если применялась)) * Норма амортизации, рассчитанная исходя из нового полного (с учетом увеличения) срока полезного использования ОС</a:t>
            </a:r>
          </a:p>
          <a:p>
            <a:pPr indent="457200">
              <a:buNone/>
            </a:pPr>
            <a:r>
              <a:rPr lang="ru-RU" sz="1800" dirty="0">
                <a:latin typeface="Times New Roman" panose="02020603050405020304" pitchFamily="18" charset="0"/>
                <a:cs typeface="Times New Roman" panose="02020603050405020304" pitchFamily="18" charset="0"/>
              </a:rPr>
              <a:t>Разница в начисленной амортизации в бухгалтерском и налоговом учете приведет к возникновению временной разницы и признанию соответствующего отложенного налогового обязательства (ОНО) по ПБУ 18/02. Отложенное налоговое обязательство (ОНО) будет уменьшаться (погашаться) по мере уменьшения разницы между балансовой стоимостью объекта ОС в бухучете и остаточной стоимостью ОС в налоговом учете.</a:t>
            </a:r>
          </a:p>
          <a:p>
            <a:pPr indent="457200">
              <a:buNone/>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61311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type="body" sz="quarter" idx="4294967295"/>
          </p:nvPr>
        </p:nvSpPr>
        <p:spPr>
          <a:xfrm>
            <a:off x="0" y="644525"/>
            <a:ext cx="11639550" cy="6103938"/>
          </a:xfrm>
          <a:solidFill>
            <a:schemeClr val="bg1"/>
          </a:solidFill>
          <a:ln>
            <a:solidFill>
              <a:schemeClr val="tx1"/>
            </a:solidFill>
          </a:ln>
        </p:spPr>
        <p:txBody>
          <a:bodyPr>
            <a:normAutofit fontScale="47500" lnSpcReduction="20000"/>
          </a:bodyPr>
          <a:lstStyle/>
          <a:p>
            <a:pPr algn="l"/>
            <a:r>
              <a:rPr lang="ru-RU" b="1" i="0" dirty="0">
                <a:solidFill>
                  <a:srgbClr val="000000"/>
                </a:solidFill>
                <a:effectLst/>
                <a:latin typeface="Roboto" panose="02000000000000000000" pitchFamily="2" charset="0"/>
              </a:rPr>
              <a:t>Пример</a:t>
            </a:r>
          </a:p>
          <a:p>
            <a:pPr algn="l"/>
            <a:r>
              <a:rPr lang="ru-RU" b="0" i="0" dirty="0">
                <a:solidFill>
                  <a:srgbClr val="000000"/>
                </a:solidFill>
                <a:effectLst/>
                <a:latin typeface="Roboto" panose="02000000000000000000" pitchFamily="2" charset="0"/>
              </a:rPr>
              <a:t>У организации ООО "Стиль" на балансе числится основное средство (ноутбук Apple </a:t>
            </a:r>
            <a:r>
              <a:rPr lang="ru-RU" b="0" i="0" dirty="0" err="1">
                <a:solidFill>
                  <a:srgbClr val="000000"/>
                </a:solidFill>
                <a:effectLst/>
                <a:latin typeface="Roboto" panose="02000000000000000000" pitchFamily="2" charset="0"/>
              </a:rPr>
              <a:t>Macbook</a:t>
            </a:r>
            <a:r>
              <a:rPr lang="ru-RU" b="0" i="0" dirty="0">
                <a:solidFill>
                  <a:srgbClr val="000000"/>
                </a:solidFill>
                <a:effectLst/>
                <a:latin typeface="Roboto" panose="02000000000000000000" pitchFamily="2" charset="0"/>
              </a:rPr>
              <a:t> Pro).</a:t>
            </a:r>
          </a:p>
          <a:p>
            <a:pPr algn="l"/>
            <a:r>
              <a:rPr lang="ru-RU" b="0" i="0" dirty="0">
                <a:solidFill>
                  <a:srgbClr val="000000"/>
                </a:solidFill>
                <a:effectLst/>
                <a:latin typeface="Roboto" panose="02000000000000000000" pitchFamily="2" charset="0"/>
              </a:rPr>
              <a:t>Данные по основному средству:</a:t>
            </a:r>
          </a:p>
          <a:p>
            <a:pPr algn="l">
              <a:buFont typeface="Arial" panose="020B0604020202020204" pitchFamily="34" charset="0"/>
              <a:buChar char="•"/>
            </a:pPr>
            <a:r>
              <a:rPr lang="ru-RU" b="0" i="0" dirty="0">
                <a:solidFill>
                  <a:srgbClr val="000000"/>
                </a:solidFill>
                <a:effectLst/>
                <a:latin typeface="Roboto" panose="02000000000000000000" pitchFamily="2" charset="0"/>
              </a:rPr>
              <a:t>введено в эксплуатацию – 22.02.2021;</a:t>
            </a:r>
          </a:p>
          <a:p>
            <a:pPr algn="l">
              <a:buFont typeface="Arial" panose="020B0604020202020204" pitchFamily="34" charset="0"/>
              <a:buChar char="•"/>
            </a:pPr>
            <a:r>
              <a:rPr lang="ru-RU" b="0" i="0" dirty="0">
                <a:solidFill>
                  <a:srgbClr val="000000"/>
                </a:solidFill>
                <a:effectLst/>
                <a:latin typeface="Roboto" panose="02000000000000000000" pitchFamily="2" charset="0"/>
              </a:rPr>
              <a:t>первоначальная стоимость (ПС) – 375 000,00 руб.;</a:t>
            </a:r>
          </a:p>
          <a:p>
            <a:pPr algn="l">
              <a:buFont typeface="Arial" panose="020B0604020202020204" pitchFamily="34" charset="0"/>
              <a:buChar char="•"/>
            </a:pPr>
            <a:r>
              <a:rPr lang="ru-RU" b="0" i="0" dirty="0">
                <a:solidFill>
                  <a:srgbClr val="000000"/>
                </a:solidFill>
                <a:effectLst/>
                <a:latin typeface="Roboto" panose="02000000000000000000" pitchFamily="2" charset="0"/>
              </a:rPr>
              <a:t>амортизация в бухгалтерском и налоговом учете начисляется линейным способом с 1-го числа месяца, следующего за месяцем принятия объекта ОС на учет;</a:t>
            </a:r>
          </a:p>
          <a:p>
            <a:pPr algn="l">
              <a:buFont typeface="Arial" panose="020B0604020202020204" pitchFamily="34" charset="0"/>
              <a:buChar char="•"/>
            </a:pPr>
            <a:r>
              <a:rPr lang="ru-RU" b="0" i="0" dirty="0">
                <a:solidFill>
                  <a:srgbClr val="000000"/>
                </a:solidFill>
                <a:effectLst/>
                <a:latin typeface="Roboto" panose="02000000000000000000" pitchFamily="2" charset="0"/>
              </a:rPr>
              <a:t>срок полезного использования (СПИ) в БУ и НУ – 25 месяцев (вторая амортизационная группа для НУ);</a:t>
            </a:r>
          </a:p>
          <a:p>
            <a:pPr algn="l">
              <a:buFont typeface="Arial" panose="020B0604020202020204" pitchFamily="34" charset="0"/>
              <a:buChar char="•"/>
            </a:pPr>
            <a:r>
              <a:rPr lang="ru-RU" b="0" i="0" dirty="0">
                <a:solidFill>
                  <a:srgbClr val="000000"/>
                </a:solidFill>
                <a:effectLst/>
                <a:latin typeface="Roboto" panose="02000000000000000000" pitchFamily="2" charset="0"/>
              </a:rPr>
              <a:t>амортизационная премия не применялась;</a:t>
            </a:r>
          </a:p>
          <a:p>
            <a:pPr algn="l">
              <a:buFont typeface="Arial" panose="020B0604020202020204" pitchFamily="34" charset="0"/>
              <a:buChar char="•"/>
            </a:pPr>
            <a:r>
              <a:rPr lang="ru-RU" b="0" i="0" dirty="0">
                <a:solidFill>
                  <a:srgbClr val="000000"/>
                </a:solidFill>
                <a:effectLst/>
                <a:latin typeface="Roboto" panose="02000000000000000000" pitchFamily="2" charset="0"/>
              </a:rPr>
              <a:t>ранее не модернизировалось и не переоценивалось;</a:t>
            </a:r>
          </a:p>
          <a:p>
            <a:pPr algn="l">
              <a:buFont typeface="Arial" panose="020B0604020202020204" pitchFamily="34" charset="0"/>
              <a:buChar char="•"/>
            </a:pPr>
            <a:r>
              <a:rPr lang="ru-RU" b="0" i="0" dirty="0">
                <a:solidFill>
                  <a:srgbClr val="000000"/>
                </a:solidFill>
                <a:effectLst/>
                <a:latin typeface="Roboto" panose="02000000000000000000" pitchFamily="2" charset="0"/>
              </a:rPr>
              <a:t>используется для управленческих нужд организации;</a:t>
            </a:r>
          </a:p>
          <a:p>
            <a:pPr algn="l">
              <a:buFont typeface="Arial" panose="020B0604020202020204" pitchFamily="34" charset="0"/>
              <a:buChar char="•"/>
            </a:pPr>
            <a:r>
              <a:rPr lang="ru-RU" b="0" i="0" dirty="0">
                <a:solidFill>
                  <a:srgbClr val="000000"/>
                </a:solidFill>
                <a:effectLst/>
                <a:latin typeface="Roboto" panose="02000000000000000000" pitchFamily="2" charset="0"/>
              </a:rPr>
              <a:t>для целей ФСБУ 6/2020:</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элементы амортизации не менялись;</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оценивается по первоначальной стоимости.</a:t>
            </a:r>
          </a:p>
          <a:p>
            <a:pPr algn="l"/>
            <a:r>
              <a:rPr lang="ru-RU" b="0" i="0" dirty="0">
                <a:solidFill>
                  <a:srgbClr val="000000"/>
                </a:solidFill>
                <a:effectLst/>
                <a:latin typeface="Roboto" panose="02000000000000000000" pitchFamily="2" charset="0"/>
              </a:rPr>
              <a:t>09.02.2022 проведена модернизация ноутбука собственными силами, для чего закуплен и установлен в ноутбук дополнительный накопитель SSD 1TB SSD Kit (MXNN2ZM/A) стоимостью 68 400,00 рублей (в т.ч. НДС 20% 11 400,00 рублей).</a:t>
            </a:r>
          </a:p>
          <a:p>
            <a:pPr algn="l"/>
            <a:r>
              <a:rPr lang="ru-RU" b="0" i="0" dirty="0">
                <a:solidFill>
                  <a:srgbClr val="000000"/>
                </a:solidFill>
                <a:effectLst/>
                <a:latin typeface="Roboto" panose="02000000000000000000" pitchFamily="2" charset="0"/>
              </a:rPr>
              <a:t>По результатам модернизации:</a:t>
            </a:r>
          </a:p>
          <a:p>
            <a:pPr algn="l">
              <a:buFont typeface="Arial" panose="020B0604020202020204" pitchFamily="34" charset="0"/>
              <a:buChar char="•"/>
            </a:pPr>
            <a:r>
              <a:rPr lang="ru-RU" b="0" i="0" dirty="0">
                <a:solidFill>
                  <a:srgbClr val="000000"/>
                </a:solidFill>
                <a:effectLst/>
                <a:latin typeface="Roboto" panose="02000000000000000000" pitchFamily="2" charset="0"/>
              </a:rPr>
              <a:t>увеличен срок полезного использования объекта, новый срок полезного использования (НСПИ):</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в БУ – 40 месяцев;</a:t>
            </a:r>
          </a:p>
          <a:p>
            <a:pPr marL="742950" lvl="1" indent="-285750" algn="l">
              <a:buFont typeface="Arial" panose="020B0604020202020204" pitchFamily="34" charset="0"/>
              <a:buChar char="•"/>
            </a:pPr>
            <a:r>
              <a:rPr lang="ru-RU" b="0" i="0" dirty="0">
                <a:solidFill>
                  <a:srgbClr val="000000"/>
                </a:solidFill>
                <a:effectLst/>
                <a:latin typeface="Roboto" panose="02000000000000000000" pitchFamily="2" charset="0"/>
              </a:rPr>
              <a:t>в НУ – 35 месяцев (новый срок полезного использования) не превышает предельного срока, установленного для второй амортизационной группы (36 мес.), к которой объект был отнесен при вводе в эксплуатацию (</a:t>
            </a:r>
            <a:r>
              <a:rPr lang="ru-RU" b="0" i="0" dirty="0" err="1">
                <a:solidFill>
                  <a:srgbClr val="000000"/>
                </a:solidFill>
                <a:effectLst/>
                <a:latin typeface="Roboto" panose="02000000000000000000" pitchFamily="2" charset="0"/>
              </a:rPr>
              <a:t>абз</a:t>
            </a:r>
            <a:r>
              <a:rPr lang="ru-RU" b="0" i="0" dirty="0">
                <a:solidFill>
                  <a:srgbClr val="000000"/>
                </a:solidFill>
                <a:effectLst/>
                <a:latin typeface="Roboto" panose="02000000000000000000" pitchFamily="2" charset="0"/>
              </a:rPr>
              <a:t>. 2 п. 1 ст. 258 НК РФ);</a:t>
            </a:r>
          </a:p>
          <a:p>
            <a:pPr algn="l">
              <a:buFont typeface="Arial" panose="020B0604020202020204" pitchFamily="34" charset="0"/>
              <a:buChar char="•"/>
            </a:pPr>
            <a:r>
              <a:rPr lang="ru-RU" b="0" i="0" dirty="0">
                <a:solidFill>
                  <a:srgbClr val="000000"/>
                </a:solidFill>
                <a:effectLst/>
                <a:latin typeface="Roboto" panose="02000000000000000000" pitchFamily="2" charset="0"/>
              </a:rPr>
              <a:t>амортизационная премия не применяется;</a:t>
            </a:r>
          </a:p>
          <a:p>
            <a:pPr algn="l">
              <a:buFont typeface="Arial" panose="020B0604020202020204" pitchFamily="34" charset="0"/>
              <a:buChar char="•"/>
            </a:pPr>
            <a:r>
              <a:rPr lang="ru-RU" b="0" i="0" dirty="0">
                <a:solidFill>
                  <a:srgbClr val="000000"/>
                </a:solidFill>
                <a:effectLst/>
                <a:latin typeface="Roboto" panose="02000000000000000000" pitchFamily="2" charset="0"/>
              </a:rPr>
              <a:t>ликвидационная стоимость (ЛС) равна 0,00 руб.</a:t>
            </a:r>
          </a:p>
          <a:p>
            <a:pPr algn="l"/>
            <a:r>
              <a:rPr lang="ru-RU" b="0" i="0" dirty="0">
                <a:solidFill>
                  <a:srgbClr val="000000"/>
                </a:solidFill>
                <a:effectLst/>
                <a:latin typeface="Roboto" panose="02000000000000000000" pitchFamily="2" charset="0"/>
              </a:rPr>
              <a:t>Организация использует общую систему налогообложения (ОСН), применяет метод начисления и </a:t>
            </a:r>
            <a:r>
              <a:rPr lang="ru-RU" b="0" i="0" u="none" strike="noStrike" dirty="0">
                <a:solidFill>
                  <a:srgbClr val="16489B"/>
                </a:solidFill>
                <a:effectLst/>
                <a:latin typeface="Roboto" panose="02000000000000000000" pitchFamily="2" charset="0"/>
              </a:rPr>
              <a:t>ПБУ 18/02</a:t>
            </a:r>
            <a:r>
              <a:rPr lang="ru-RU" b="0" i="0" dirty="0">
                <a:solidFill>
                  <a:srgbClr val="000000"/>
                </a:solidFill>
                <a:effectLst/>
                <a:latin typeface="Roboto" panose="02000000000000000000" pitchFamily="2" charset="0"/>
              </a:rPr>
              <a:t> (балансовый метод).</a:t>
            </a:r>
          </a:p>
          <a:p>
            <a:pPr indent="457200">
              <a:buNone/>
            </a:pP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0158705"/>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graphicFrame>
        <p:nvGraphicFramePr>
          <p:cNvPr id="5" name="Таблица 4">
            <a:extLst>
              <a:ext uri="{FF2B5EF4-FFF2-40B4-BE49-F238E27FC236}">
                <a16:creationId xmlns:a16="http://schemas.microsoft.com/office/drawing/2014/main" id="{043A4867-E884-CAA7-B785-10057165C58B}"/>
              </a:ext>
            </a:extLst>
          </p:cNvPr>
          <p:cNvGraphicFramePr>
            <a:graphicFrameLocks noGrp="1"/>
          </p:cNvGraphicFramePr>
          <p:nvPr/>
        </p:nvGraphicFramePr>
        <p:xfrm>
          <a:off x="203377" y="772072"/>
          <a:ext cx="11785246" cy="5088853"/>
        </p:xfrm>
        <a:graphic>
          <a:graphicData uri="http://schemas.openxmlformats.org/drawingml/2006/table">
            <a:tbl>
              <a:tblPr firstRow="1" firstCol="1" bandRow="1"/>
              <a:tblGrid>
                <a:gridCol w="278396">
                  <a:extLst>
                    <a:ext uri="{9D8B030D-6E8A-4147-A177-3AD203B41FA5}">
                      <a16:colId xmlns:a16="http://schemas.microsoft.com/office/drawing/2014/main" val="1212634994"/>
                    </a:ext>
                  </a:extLst>
                </a:gridCol>
                <a:gridCol w="1270281">
                  <a:extLst>
                    <a:ext uri="{9D8B030D-6E8A-4147-A177-3AD203B41FA5}">
                      <a16:colId xmlns:a16="http://schemas.microsoft.com/office/drawing/2014/main" val="2347302158"/>
                    </a:ext>
                  </a:extLst>
                </a:gridCol>
                <a:gridCol w="2867837">
                  <a:extLst>
                    <a:ext uri="{9D8B030D-6E8A-4147-A177-3AD203B41FA5}">
                      <a16:colId xmlns:a16="http://schemas.microsoft.com/office/drawing/2014/main" val="4065037746"/>
                    </a:ext>
                  </a:extLst>
                </a:gridCol>
                <a:gridCol w="661635">
                  <a:extLst>
                    <a:ext uri="{9D8B030D-6E8A-4147-A177-3AD203B41FA5}">
                      <a16:colId xmlns:a16="http://schemas.microsoft.com/office/drawing/2014/main" val="933711335"/>
                    </a:ext>
                  </a:extLst>
                </a:gridCol>
                <a:gridCol w="613723">
                  <a:extLst>
                    <a:ext uri="{9D8B030D-6E8A-4147-A177-3AD203B41FA5}">
                      <a16:colId xmlns:a16="http://schemas.microsoft.com/office/drawing/2014/main" val="910209717"/>
                    </a:ext>
                  </a:extLst>
                </a:gridCol>
                <a:gridCol w="1072120">
                  <a:extLst>
                    <a:ext uri="{9D8B030D-6E8A-4147-A177-3AD203B41FA5}">
                      <a16:colId xmlns:a16="http://schemas.microsoft.com/office/drawing/2014/main" val="34425517"/>
                    </a:ext>
                  </a:extLst>
                </a:gridCol>
                <a:gridCol w="2144680">
                  <a:extLst>
                    <a:ext uri="{9D8B030D-6E8A-4147-A177-3AD203B41FA5}">
                      <a16:colId xmlns:a16="http://schemas.microsoft.com/office/drawing/2014/main" val="61862607"/>
                    </a:ext>
                  </a:extLst>
                </a:gridCol>
                <a:gridCol w="2876574">
                  <a:extLst>
                    <a:ext uri="{9D8B030D-6E8A-4147-A177-3AD203B41FA5}">
                      <a16:colId xmlns:a16="http://schemas.microsoft.com/office/drawing/2014/main" val="2158586788"/>
                    </a:ext>
                  </a:extLst>
                </a:gridCol>
              </a:tblGrid>
              <a:tr h="84354">
                <a:tc>
                  <a:txBody>
                    <a:bodyPr/>
                    <a:lstStyle/>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a:solidFill>
                            <a:srgbClr val="000000"/>
                          </a:solidFill>
                          <a:effectLst/>
                          <a:latin typeface="Arial" panose="020B0604020202020204" pitchFamily="34" charset="0"/>
                          <a:ea typeface="Times New Roman" panose="02020603050405020304" pitchFamily="18" charset="0"/>
                        </a:rPr>
                        <a:t>Дата</a:t>
                      </a:r>
                      <a:endParaRPr lang="ru-RU" sz="11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r>
                        <a:rPr lang="ru-RU" sz="1100" dirty="0">
                          <a:solidFill>
                            <a:srgbClr val="000000"/>
                          </a:solidFill>
                          <a:effectLst/>
                          <a:latin typeface="Arial" panose="020B0604020202020204" pitchFamily="34" charset="0"/>
                          <a:ea typeface="Times New Roman" panose="02020603050405020304" pitchFamily="18" charset="0"/>
                        </a:rPr>
                        <a:t>Операция</a:t>
                      </a:r>
                      <a:endParaRPr lang="ru-RU" sz="2400" dirty="0"/>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dirty="0" err="1">
                          <a:solidFill>
                            <a:srgbClr val="000000"/>
                          </a:solidFill>
                          <a:effectLst/>
                          <a:latin typeface="Arial" panose="020B0604020202020204" pitchFamily="34" charset="0"/>
                          <a:ea typeface="Times New Roman" panose="02020603050405020304" pitchFamily="18" charset="0"/>
                        </a:rPr>
                        <a:t>Дт</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a:solidFill>
                            <a:srgbClr val="000000"/>
                          </a:solidFill>
                          <a:effectLst/>
                          <a:latin typeface="Arial" panose="020B0604020202020204" pitchFamily="34" charset="0"/>
                          <a:ea typeface="Times New Roman" panose="02020603050405020304" pitchFamily="18" charset="0"/>
                        </a:rPr>
                        <a:t>Кт</a:t>
                      </a:r>
                      <a:endParaRPr lang="ru-RU" sz="11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r>
                        <a:rPr lang="ru-RU" sz="1100" dirty="0">
                          <a:solidFill>
                            <a:srgbClr val="000000"/>
                          </a:solidFill>
                          <a:effectLst/>
                          <a:latin typeface="Arial" panose="020B0604020202020204" pitchFamily="34" charset="0"/>
                          <a:ea typeface="Times New Roman" panose="02020603050405020304" pitchFamily="18" charset="0"/>
                        </a:rPr>
                        <a:t>Сумма</a:t>
                      </a:r>
                      <a:endParaRPr lang="ru-RU" sz="2400" dirty="0"/>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Документ 1С</a:t>
                      </a:r>
                      <a:endParaRPr lang="ru-RU" sz="1100" dirty="0">
                        <a:effectLst/>
                        <a:latin typeface="Times New Roman" panose="02020603050405020304" pitchFamily="18" charset="0"/>
                        <a:ea typeface="Times New Roman" panose="02020603050405020304" pitchFamily="18" charset="0"/>
                      </a:endParaRPr>
                    </a:p>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 Создать на основании</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Пакет документов</a:t>
                      </a:r>
                      <a:endParaRPr lang="ru-RU" sz="1100" dirty="0">
                        <a:effectLst/>
                        <a:latin typeface="Times New Roman" panose="02020603050405020304" pitchFamily="18" charset="0"/>
                        <a:ea typeface="Times New Roman" panose="02020603050405020304" pitchFamily="18" charset="0"/>
                      </a:endParaRPr>
                    </a:p>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 </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extLst>
                  <a:ext uri="{0D108BD9-81ED-4DB2-BD59-A6C34878D82A}">
                    <a16:rowId xmlns:a16="http://schemas.microsoft.com/office/drawing/2014/main" val="2668840016"/>
                  </a:ext>
                </a:extLst>
              </a:tr>
              <a:tr h="57794">
                <a:tc>
                  <a:txBody>
                    <a:bodyPr/>
                    <a:lstStyle/>
                    <a:p>
                      <a:pPr algn="l">
                        <a:lnSpc>
                          <a:spcPct val="115000"/>
                        </a:lnSpc>
                      </a:pPr>
                      <a:r>
                        <a:rPr lang="ru-RU" sz="1100" b="1">
                          <a:effectLst/>
                          <a:latin typeface="Arial" panose="020B0604020202020204" pitchFamily="34" charset="0"/>
                          <a:ea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7">
                  <a:txBody>
                    <a:bodyPr/>
                    <a:lstStyle/>
                    <a:p>
                      <a:pPr algn="l">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2"/>
                        </a:rPr>
                        <a:t>Начисление амортизации по ОС до модернизации</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287587293"/>
                  </a:ext>
                </a:extLst>
              </a:tr>
              <a:tr h="676055">
                <a:tc>
                  <a:txBody>
                    <a:bodyPr/>
                    <a:lstStyle/>
                    <a:p>
                      <a:pPr algn="l">
                        <a:lnSpc>
                          <a:spcPct val="115000"/>
                        </a:lnSpc>
                      </a:pPr>
                      <a:r>
                        <a:rPr lang="ru-RU" sz="1100">
                          <a:effectLst/>
                          <a:latin typeface="Arial" panose="020B0604020202020204" pitchFamily="34" charset="0"/>
                          <a:ea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31.01.2022</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Начислена амортизация за месяц, предшествующий модернизации (январь 2022 г.)</a:t>
                      </a:r>
                      <a:br>
                        <a:rPr lang="ru-RU" sz="1100" dirty="0">
                          <a:effectLst/>
                          <a:latin typeface="Arial" panose="020B0604020202020204" pitchFamily="34" charset="0"/>
                          <a:ea typeface="Times New Roman" panose="02020603050405020304" pitchFamily="18" charset="0"/>
                        </a:rPr>
                      </a:br>
                      <a:r>
                        <a:rPr lang="ru-RU" sz="1100" i="1" dirty="0">
                          <a:effectLst/>
                          <a:latin typeface="Arial" panose="020B0604020202020204" pitchFamily="34" charset="0"/>
                          <a:ea typeface="Times New Roman" panose="02020603050405020304" pitchFamily="18" charset="0"/>
                        </a:rPr>
                        <a:t>Расчет в БУ: </a:t>
                      </a:r>
                      <a:r>
                        <a:rPr lang="ru-RU" sz="1100" dirty="0">
                          <a:effectLst/>
                          <a:latin typeface="Arial" panose="020B0604020202020204" pitchFamily="34" charset="0"/>
                          <a:ea typeface="Times New Roman" panose="02020603050405020304" pitchFamily="18" charset="0"/>
                        </a:rPr>
                        <a:t>225 000,00 / 15 = 15 000,00 руб.</a:t>
                      </a:r>
                      <a:br>
                        <a:rPr lang="ru-RU" sz="1100" dirty="0">
                          <a:effectLst/>
                          <a:latin typeface="Arial" panose="020B0604020202020204" pitchFamily="34" charset="0"/>
                          <a:ea typeface="Times New Roman" panose="02020603050405020304" pitchFamily="18" charset="0"/>
                        </a:rPr>
                      </a:br>
                      <a:r>
                        <a:rPr lang="ru-RU" sz="1100" i="1" dirty="0">
                          <a:effectLst/>
                          <a:latin typeface="Arial" panose="020B0604020202020204" pitchFamily="34" charset="0"/>
                          <a:ea typeface="Times New Roman" panose="02020603050405020304" pitchFamily="18" charset="0"/>
                        </a:rPr>
                        <a:t>Расчет в НУ: </a:t>
                      </a:r>
                      <a:r>
                        <a:rPr lang="ru-RU" sz="1100" dirty="0">
                          <a:effectLst/>
                          <a:latin typeface="Arial" panose="020B0604020202020204" pitchFamily="34" charset="0"/>
                          <a:ea typeface="Times New Roman" panose="02020603050405020304" pitchFamily="18" charset="0"/>
                        </a:rPr>
                        <a:t>375 000,00 / 25 = 15 000,00 руб.</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26</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БУ</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НУ</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02.01</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БУ</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НУ</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 </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15 000,00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15 000,00</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3"/>
                        </a:rPr>
                        <a:t>Регламентная операция "Амортизация и износ основных средств" в составе обработки "Закрытие месяца"</a:t>
                      </a:r>
                      <a:endParaRPr lang="ru-RU" sz="3600" dirty="0"/>
                    </a:p>
                  </a:txBody>
                  <a:tcPr marL="10145" marR="10145" marT="6764" marB="10145">
                    <a:lnL>
                      <a:noFill/>
                    </a:lnL>
                    <a:lnR>
                      <a:noFill/>
                    </a:lnR>
                    <a:lnT>
                      <a:noFill/>
                    </a:lnT>
                    <a:lnB>
                      <a:noFill/>
                    </a:lnB>
                  </a:tcPr>
                </a:tc>
                <a:tc>
                  <a:txBody>
                    <a:bodyPr/>
                    <a:lstStyle/>
                    <a:p>
                      <a:r>
                        <a:rPr lang="ru-RU" sz="1100" dirty="0">
                          <a:effectLst/>
                          <a:latin typeface="Arial" panose="020B0604020202020204" pitchFamily="34" charset="0"/>
                          <a:ea typeface="Times New Roman" panose="02020603050405020304" pitchFamily="18" charset="0"/>
                        </a:rPr>
                        <a:t> Ведомость амортизации ОС</a:t>
                      </a:r>
                      <a:br>
                        <a:rPr lang="ru-RU" sz="1100" dirty="0">
                          <a:effectLst/>
                          <a:latin typeface="Arial" panose="020B0604020202020204" pitchFamily="34" charset="0"/>
                          <a:ea typeface="Times New Roman" panose="02020603050405020304" pitchFamily="18" charset="0"/>
                        </a:rPr>
                      </a:b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Справка-расчет "Амортизация"</a:t>
                      </a:r>
                      <a:endParaRPr lang="ru-RU" sz="3600" dirty="0"/>
                    </a:p>
                  </a:txBody>
                  <a:tcPr marL="10145" marR="10145" marT="6764" marB="10145">
                    <a:lnL>
                      <a:noFill/>
                    </a:lnL>
                    <a:lnR>
                      <a:noFill/>
                    </a:lnR>
                    <a:lnB>
                      <a:noFill/>
                    </a:lnB>
                  </a:tcPr>
                </a:tc>
                <a:extLst>
                  <a:ext uri="{0D108BD9-81ED-4DB2-BD59-A6C34878D82A}">
                    <a16:rowId xmlns:a16="http://schemas.microsoft.com/office/drawing/2014/main" val="1013943087"/>
                  </a:ext>
                </a:extLst>
              </a:tr>
              <a:tr h="57794">
                <a:tc>
                  <a:txBody>
                    <a:bodyPr/>
                    <a:lstStyle/>
                    <a:p>
                      <a:pPr algn="l">
                        <a:lnSpc>
                          <a:spcPct val="115000"/>
                        </a:lnSpc>
                      </a:pPr>
                      <a:r>
                        <a:rPr lang="ru-RU" sz="1100" b="1">
                          <a:effectLst/>
                          <a:latin typeface="Arial" panose="020B0604020202020204" pitchFamily="34" charset="0"/>
                          <a:ea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7">
                  <a:txBody>
                    <a:bodyPr/>
                    <a:lstStyle/>
                    <a:p>
                      <a:pPr algn="l">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4"/>
                        </a:rPr>
                        <a:t>Поступление материалов для проведения модернизации ОС</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2593273480"/>
                  </a:ext>
                </a:extLst>
              </a:tr>
              <a:tr h="135152">
                <a:tc>
                  <a:txBody>
                    <a:bodyPr/>
                    <a:lstStyle/>
                    <a:p>
                      <a:pPr algn="l">
                        <a:lnSpc>
                          <a:spcPct val="115000"/>
                        </a:lnSpc>
                      </a:pPr>
                      <a:r>
                        <a:rPr lang="ru-RU" sz="1100">
                          <a:effectLst/>
                          <a:latin typeface="Arial" panose="020B0604020202020204" pitchFamily="34" charset="0"/>
                          <a:ea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08.02.2022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Принят на учет накопитель SSD</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10.02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60.01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57 000,00</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rowSpan="2">
                  <a:txBody>
                    <a:bodyPr/>
                    <a:lstStyle/>
                    <a:p>
                      <a:r>
                        <a:rPr lang="ru-RU" sz="1100" u="sng">
                          <a:solidFill>
                            <a:srgbClr val="0000FF"/>
                          </a:solidFill>
                          <a:effectLst/>
                          <a:latin typeface="Arial" panose="020B0604020202020204" pitchFamily="34" charset="0"/>
                          <a:ea typeface="Times New Roman" panose="02020603050405020304" pitchFamily="18" charset="0"/>
                          <a:hlinkClick r:id="rId5"/>
                        </a:rPr>
                        <a:t>Поступление (акт, накладная, УПД)</a:t>
                      </a:r>
                      <a:endParaRPr lang="ru-RU" sz="3600"/>
                    </a:p>
                  </a:txBody>
                  <a:tcPr marL="10145" marR="10145" marT="6764" marB="10145">
                    <a:lnL>
                      <a:noFill/>
                    </a:lnL>
                    <a:lnR>
                      <a:noFill/>
                    </a:lnR>
                    <a:lnT>
                      <a:noFill/>
                    </a:lnT>
                    <a:lnB>
                      <a:noFill/>
                    </a:lnB>
                  </a:tcPr>
                </a:tc>
                <a:tc rowSpan="2">
                  <a:txBody>
                    <a:bodyPr/>
                    <a:lstStyle/>
                    <a:p>
                      <a:r>
                        <a:rPr lang="ru-RU" sz="1100">
                          <a:effectLst/>
                          <a:latin typeface="Arial" panose="020B0604020202020204" pitchFamily="34" charset="0"/>
                          <a:ea typeface="Times New Roman" panose="02020603050405020304" pitchFamily="18" charset="0"/>
                        </a:rPr>
                        <a:t> Товарная накладная (ТОРГ-12)</a:t>
                      </a:r>
                      <a:endParaRPr lang="ru-RU" sz="3600"/>
                    </a:p>
                  </a:txBody>
                  <a:tcPr marL="10145" marR="10145" marT="6764" marB="10145">
                    <a:lnL>
                      <a:noFill/>
                    </a:lnL>
                    <a:lnR>
                      <a:noFill/>
                    </a:lnR>
                    <a:lnB>
                      <a:noFill/>
                    </a:lnB>
                  </a:tcPr>
                </a:tc>
                <a:extLst>
                  <a:ext uri="{0D108BD9-81ED-4DB2-BD59-A6C34878D82A}">
                    <a16:rowId xmlns:a16="http://schemas.microsoft.com/office/drawing/2014/main" val="1921567782"/>
                  </a:ext>
                </a:extLst>
              </a:tr>
              <a:tr h="126783">
                <a:tc>
                  <a:txBody>
                    <a:bodyPr/>
                    <a:lstStyle/>
                    <a:p>
                      <a:pPr algn="l">
                        <a:lnSpc>
                          <a:spcPct val="115000"/>
                        </a:lnSpc>
                      </a:pPr>
                      <a:r>
                        <a:rPr lang="ru-RU" sz="1100">
                          <a:effectLst/>
                          <a:latin typeface="Arial" panose="020B0604020202020204" pitchFamily="34" charset="0"/>
                          <a:ea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08.02.2022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Учтен входной НДС</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19.03</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60.01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11 400,00</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432739881"/>
                  </a:ext>
                </a:extLst>
              </a:tr>
              <a:tr h="273256">
                <a:tc>
                  <a:txBody>
                    <a:bodyPr/>
                    <a:lstStyle/>
                    <a:p>
                      <a:pPr algn="l">
                        <a:lnSpc>
                          <a:spcPct val="115000"/>
                        </a:lnSpc>
                      </a:pPr>
                      <a:r>
                        <a:rPr lang="ru-RU" sz="1100">
                          <a:effectLst/>
                          <a:latin typeface="Arial" panose="020B0604020202020204" pitchFamily="34" charset="0"/>
                          <a:ea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08.02.2022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Входной НДС принят к вычету</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68.02</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19.03</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11 400,00</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u="sng" dirty="0">
                          <a:solidFill>
                            <a:srgbClr val="0000FF"/>
                          </a:solidFill>
                          <a:effectLst/>
                          <a:latin typeface="Arial" panose="020B0604020202020204" pitchFamily="34" charset="0"/>
                          <a:ea typeface="Times New Roman" panose="02020603050405020304" pitchFamily="18" charset="0"/>
                          <a:hlinkClick r:id="rId6"/>
                        </a:rPr>
                        <a:t>Счет-фактура полученный</a:t>
                      </a:r>
                      <a:endParaRPr lang="ru-RU" sz="1100" dirty="0">
                        <a:effectLst/>
                        <a:latin typeface="Times New Roman" panose="02020603050405020304" pitchFamily="18" charset="0"/>
                        <a:ea typeface="Times New Roman" panose="02020603050405020304" pitchFamily="18" charset="0"/>
                      </a:endParaRPr>
                    </a:p>
                    <a:p>
                      <a:pPr algn="l">
                        <a:lnSpc>
                          <a:spcPct val="115000"/>
                        </a:lnSpc>
                      </a:pPr>
                      <a:r>
                        <a:rPr lang="ru-RU" sz="1100" dirty="0">
                          <a:effectLst/>
                          <a:latin typeface="Arial" panose="020B0604020202020204" pitchFamily="34" charset="0"/>
                          <a:ea typeface="Times New Roman" panose="02020603050405020304" pitchFamily="18" charset="0"/>
                        </a:rPr>
                        <a:t> Поступление (акт, накладная, УПД)</a:t>
                      </a:r>
                      <a:endParaRPr lang="ru-RU" sz="3600" dirty="0"/>
                    </a:p>
                  </a:txBody>
                  <a:tcPr marL="10145" marR="10145" marT="6764" marB="10145">
                    <a:lnL>
                      <a:noFill/>
                    </a:lnL>
                    <a:lnR>
                      <a:noFill/>
                    </a:lnR>
                    <a:lnT>
                      <a:noFill/>
                    </a:lnT>
                    <a:lnB>
                      <a:noFill/>
                    </a:lnB>
                  </a:tcPr>
                </a:tc>
                <a:tc>
                  <a:txBody>
                    <a:bodyPr/>
                    <a:lstStyle/>
                    <a:p>
                      <a:r>
                        <a:rPr lang="ru-RU" sz="1100" dirty="0">
                          <a:effectLst/>
                          <a:latin typeface="Arial" panose="020B0604020202020204" pitchFamily="34" charset="0"/>
                          <a:ea typeface="Times New Roman" panose="02020603050405020304" pitchFamily="18" charset="0"/>
                        </a:rPr>
                        <a:t> Счет-фактура</a:t>
                      </a:r>
                      <a:endParaRPr lang="ru-RU" sz="3600" dirty="0"/>
                    </a:p>
                  </a:txBody>
                  <a:tcPr marL="10145" marR="10145" marT="6764" marB="10145">
                    <a:lnL>
                      <a:noFill/>
                    </a:lnL>
                    <a:lnR>
                      <a:noFill/>
                    </a:lnR>
                    <a:lnT>
                      <a:noFill/>
                    </a:lnT>
                    <a:lnB>
                      <a:noFill/>
                    </a:lnB>
                  </a:tcPr>
                </a:tc>
                <a:extLst>
                  <a:ext uri="{0D108BD9-81ED-4DB2-BD59-A6C34878D82A}">
                    <a16:rowId xmlns:a16="http://schemas.microsoft.com/office/drawing/2014/main" val="2266818730"/>
                  </a:ext>
                </a:extLst>
              </a:tr>
              <a:tr h="57794">
                <a:tc>
                  <a:txBody>
                    <a:bodyPr/>
                    <a:lstStyle/>
                    <a:p>
                      <a:pPr algn="l">
                        <a:lnSpc>
                          <a:spcPct val="115000"/>
                        </a:lnSpc>
                      </a:pPr>
                      <a:r>
                        <a:rPr lang="ru-RU" sz="1100" b="1">
                          <a:effectLst/>
                          <a:latin typeface="Arial" panose="020B0604020202020204" pitchFamily="34" charset="0"/>
                          <a:ea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7">
                  <a:txBody>
                    <a:bodyPr/>
                    <a:lstStyle/>
                    <a:p>
                      <a:pPr algn="l">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7"/>
                        </a:rPr>
                        <a:t>Передача материалов для модернизации ОС</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120754360"/>
                  </a:ext>
                </a:extLst>
              </a:tr>
              <a:tr h="200020">
                <a:tc>
                  <a:txBody>
                    <a:bodyPr/>
                    <a:lstStyle/>
                    <a:p>
                      <a:pPr algn="l">
                        <a:lnSpc>
                          <a:spcPct val="115000"/>
                        </a:lnSpc>
                      </a:pPr>
                      <a:r>
                        <a:rPr lang="ru-RU" sz="1100">
                          <a:effectLst/>
                          <a:latin typeface="Arial" panose="020B0604020202020204" pitchFamily="34" charset="0"/>
                          <a:ea typeface="Times New Roman" panose="02020603050405020304" pitchFamily="18" charset="0"/>
                        </a:rPr>
                        <a:t>3.1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08.02.2022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Передан накопитель SSD для модернизации ОС</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08.03</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10.02</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57 000,00</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8"/>
                        </a:rPr>
                        <a:t>Расход материалов</a:t>
                      </a:r>
                      <a:endParaRPr lang="ru-RU" sz="3600" dirty="0"/>
                    </a:p>
                  </a:txBody>
                  <a:tcPr marL="10145" marR="10145" marT="6764" marB="10145">
                    <a:lnL>
                      <a:noFill/>
                    </a:lnL>
                    <a:lnR>
                      <a:noFill/>
                    </a:lnR>
                    <a:lnT>
                      <a:noFill/>
                    </a:lnT>
                    <a:lnB>
                      <a:noFill/>
                    </a:lnB>
                  </a:tcPr>
                </a:tc>
                <a:tc>
                  <a:txBody>
                    <a:bodyPr/>
                    <a:lstStyle/>
                    <a:p>
                      <a:r>
                        <a:rPr lang="ru-RU" sz="1100" dirty="0">
                          <a:effectLst/>
                          <a:latin typeface="Arial" panose="020B0604020202020204" pitchFamily="34" charset="0"/>
                          <a:ea typeface="Times New Roman" panose="02020603050405020304" pitchFamily="18" charset="0"/>
                        </a:rPr>
                        <a:t> Требование-накладная (М-11)</a:t>
                      </a:r>
                      <a:endParaRPr lang="ru-RU" sz="3600" dirty="0"/>
                    </a:p>
                  </a:txBody>
                  <a:tcPr marL="10145" marR="10145" marT="6764" marB="10145">
                    <a:lnL>
                      <a:noFill/>
                    </a:lnL>
                    <a:lnR>
                      <a:noFill/>
                    </a:lnR>
                    <a:lnB>
                      <a:noFill/>
                    </a:lnB>
                  </a:tcPr>
                </a:tc>
                <a:extLst>
                  <a:ext uri="{0D108BD9-81ED-4DB2-BD59-A6C34878D82A}">
                    <a16:rowId xmlns:a16="http://schemas.microsoft.com/office/drawing/2014/main" val="1364886352"/>
                  </a:ext>
                </a:extLst>
              </a:tr>
              <a:tr h="57794">
                <a:tc>
                  <a:txBody>
                    <a:bodyPr/>
                    <a:lstStyle/>
                    <a:p>
                      <a:pPr algn="l">
                        <a:lnSpc>
                          <a:spcPct val="115000"/>
                        </a:lnSpc>
                      </a:pPr>
                      <a:r>
                        <a:rPr lang="ru-RU" sz="1100" b="1">
                          <a:effectLst/>
                          <a:latin typeface="Arial" panose="020B0604020202020204" pitchFamily="34" charset="0"/>
                          <a:ea typeface="Times New Roman" panose="02020603050405020304" pitchFamily="18" charset="0"/>
                        </a:rPr>
                        <a:t>4</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7">
                  <a:txBody>
                    <a:bodyPr/>
                    <a:lstStyle/>
                    <a:p>
                      <a:pPr algn="l">
                        <a:lnSpc>
                          <a:spcPct val="115000"/>
                        </a:lnSpc>
                      </a:pPr>
                      <a:r>
                        <a:rPr lang="ru-RU" sz="1100" b="1" u="sng" dirty="0">
                          <a:solidFill>
                            <a:srgbClr val="0000FF"/>
                          </a:solidFill>
                          <a:effectLst/>
                          <a:latin typeface="Arial" panose="020B0604020202020204" pitchFamily="34" charset="0"/>
                          <a:ea typeface="Times New Roman" panose="02020603050405020304" pitchFamily="18" charset="0"/>
                          <a:hlinkClick r:id="rId9"/>
                        </a:rPr>
                        <a:t>Увеличение первоначальной стоимости ОС</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3964306866"/>
                  </a:ext>
                </a:extLst>
              </a:tr>
              <a:tr h="403962">
                <a:tc>
                  <a:txBody>
                    <a:bodyPr/>
                    <a:lstStyle/>
                    <a:p>
                      <a:pPr algn="l">
                        <a:lnSpc>
                          <a:spcPct val="115000"/>
                        </a:lnSpc>
                      </a:pPr>
                      <a:r>
                        <a:rPr lang="ru-RU" sz="1100">
                          <a:effectLst/>
                          <a:latin typeface="Arial" panose="020B0604020202020204" pitchFamily="34" charset="0"/>
                          <a:ea typeface="Times New Roman" panose="02020603050405020304" pitchFamily="18" charset="0"/>
                        </a:rPr>
                        <a:t>4.1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09.02.2022</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Затраты на модернизацию включены в первоначальную стоимость ОС</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01.01</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08.03</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57 000,00</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10"/>
                        </a:rPr>
                        <a:t>Модернизация ОС</a:t>
                      </a:r>
                      <a:endParaRPr lang="ru-RU" sz="3600" dirty="0"/>
                    </a:p>
                  </a:txBody>
                  <a:tcPr marL="10145" marR="10145" marT="6764" marB="10145">
                    <a:lnL>
                      <a:noFill/>
                    </a:lnL>
                    <a:lnR>
                      <a:noFill/>
                    </a:lnR>
                    <a:lnT>
                      <a:noFill/>
                    </a:lnT>
                    <a:lnB>
                      <a:noFill/>
                    </a:lnB>
                  </a:tcPr>
                </a:tc>
                <a:tc>
                  <a:txBody>
                    <a:bodyPr/>
                    <a:lstStyle/>
                    <a:p>
                      <a:r>
                        <a:rPr lang="ru-RU" sz="1100" dirty="0">
                          <a:effectLst/>
                          <a:latin typeface="Arial" panose="020B0604020202020204" pitchFamily="34" charset="0"/>
                          <a:ea typeface="Times New Roman" panose="02020603050405020304" pitchFamily="18" charset="0"/>
                        </a:rPr>
                        <a:t> Приказ руководителя</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Акт о приеме-сдаче отремонтированных, реконструированных, модернизированных объектов основных средств (ОС-3)</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Инвентарная карточка учета объекта основных средств (ОС-6)</a:t>
                      </a:r>
                      <a:endParaRPr lang="ru-RU" sz="3600" dirty="0"/>
                    </a:p>
                  </a:txBody>
                  <a:tcPr marL="10145" marR="10145" marT="6764" marB="10145">
                    <a:lnL>
                      <a:noFill/>
                    </a:lnL>
                    <a:lnR>
                      <a:noFill/>
                    </a:lnR>
                    <a:lnB>
                      <a:noFill/>
                    </a:lnB>
                  </a:tcPr>
                </a:tc>
                <a:extLst>
                  <a:ext uri="{0D108BD9-81ED-4DB2-BD59-A6C34878D82A}">
                    <a16:rowId xmlns:a16="http://schemas.microsoft.com/office/drawing/2014/main" val="3995236920"/>
                  </a:ext>
                </a:extLst>
              </a:tr>
              <a:tr h="163402">
                <a:tc>
                  <a:txBody>
                    <a:bodyPr/>
                    <a:lstStyle/>
                    <a:p>
                      <a:pPr algn="l">
                        <a:lnSpc>
                          <a:spcPct val="115000"/>
                        </a:lnSpc>
                      </a:pPr>
                      <a:r>
                        <a:rPr lang="ru-RU" sz="1100">
                          <a:effectLst/>
                          <a:latin typeface="Arial" panose="020B0604020202020204" pitchFamily="34"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7">
                  <a:txBody>
                    <a:bodyPr/>
                    <a:lstStyle/>
                    <a:p>
                      <a:pPr algn="l">
                        <a:lnSpc>
                          <a:spcPct val="115000"/>
                        </a:lnSpc>
                      </a:pP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3574344510"/>
                  </a:ext>
                </a:extLst>
              </a:tr>
            </a:tbl>
          </a:graphicData>
        </a:graphic>
      </p:graphicFrame>
      <p:pic>
        <p:nvPicPr>
          <p:cNvPr id="3073" name="Рисунок 37">
            <a:extLst>
              <a:ext uri="{FF2B5EF4-FFF2-40B4-BE49-F238E27FC236}">
                <a16:creationId xmlns:a16="http://schemas.microsoft.com/office/drawing/2014/main" id="{BA78997A-6CD6-CC2A-0108-44B3E8B2D02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724462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271463" y="260350"/>
            <a:ext cx="11920537" cy="288925"/>
          </a:xfrm>
        </p:spPr>
        <p:txBody>
          <a:bodyPr>
            <a:normAutofit fontScale="90000"/>
          </a:bodyPr>
          <a:lstStyle/>
          <a:p>
            <a:r>
              <a:rPr lang="ru-RU" sz="2133" b="1" dirty="0"/>
              <a:t>Модернизация</a:t>
            </a:r>
          </a:p>
        </p:txBody>
      </p:sp>
      <p:graphicFrame>
        <p:nvGraphicFramePr>
          <p:cNvPr id="5" name="Таблица 4">
            <a:extLst>
              <a:ext uri="{FF2B5EF4-FFF2-40B4-BE49-F238E27FC236}">
                <a16:creationId xmlns:a16="http://schemas.microsoft.com/office/drawing/2014/main" id="{043A4867-E884-CAA7-B785-10057165C58B}"/>
              </a:ext>
            </a:extLst>
          </p:cNvPr>
          <p:cNvGraphicFramePr>
            <a:graphicFrameLocks noGrp="1"/>
          </p:cNvGraphicFramePr>
          <p:nvPr/>
        </p:nvGraphicFramePr>
        <p:xfrm>
          <a:off x="523192" y="825674"/>
          <a:ext cx="11317709" cy="5021452"/>
        </p:xfrm>
        <a:graphic>
          <a:graphicData uri="http://schemas.openxmlformats.org/drawingml/2006/table">
            <a:tbl>
              <a:tblPr firstRow="1" firstCol="1" bandRow="1"/>
              <a:tblGrid>
                <a:gridCol w="267352">
                  <a:extLst>
                    <a:ext uri="{9D8B030D-6E8A-4147-A177-3AD203B41FA5}">
                      <a16:colId xmlns:a16="http://schemas.microsoft.com/office/drawing/2014/main" val="1212634994"/>
                    </a:ext>
                  </a:extLst>
                </a:gridCol>
                <a:gridCol w="1219887">
                  <a:extLst>
                    <a:ext uri="{9D8B030D-6E8A-4147-A177-3AD203B41FA5}">
                      <a16:colId xmlns:a16="http://schemas.microsoft.com/office/drawing/2014/main" val="2347302158"/>
                    </a:ext>
                  </a:extLst>
                </a:gridCol>
                <a:gridCol w="2754066">
                  <a:extLst>
                    <a:ext uri="{9D8B030D-6E8A-4147-A177-3AD203B41FA5}">
                      <a16:colId xmlns:a16="http://schemas.microsoft.com/office/drawing/2014/main" val="4065037746"/>
                    </a:ext>
                  </a:extLst>
                </a:gridCol>
                <a:gridCol w="635387">
                  <a:extLst>
                    <a:ext uri="{9D8B030D-6E8A-4147-A177-3AD203B41FA5}">
                      <a16:colId xmlns:a16="http://schemas.microsoft.com/office/drawing/2014/main" val="933711335"/>
                    </a:ext>
                  </a:extLst>
                </a:gridCol>
                <a:gridCol w="589376">
                  <a:extLst>
                    <a:ext uri="{9D8B030D-6E8A-4147-A177-3AD203B41FA5}">
                      <a16:colId xmlns:a16="http://schemas.microsoft.com/office/drawing/2014/main" val="910209717"/>
                    </a:ext>
                  </a:extLst>
                </a:gridCol>
                <a:gridCol w="158766">
                  <a:extLst>
                    <a:ext uri="{9D8B030D-6E8A-4147-A177-3AD203B41FA5}">
                      <a16:colId xmlns:a16="http://schemas.microsoft.com/office/drawing/2014/main" val="34425517"/>
                    </a:ext>
                  </a:extLst>
                </a:gridCol>
                <a:gridCol w="870821">
                  <a:extLst>
                    <a:ext uri="{9D8B030D-6E8A-4147-A177-3AD203B41FA5}">
                      <a16:colId xmlns:a16="http://schemas.microsoft.com/office/drawing/2014/main" val="369450796"/>
                    </a:ext>
                  </a:extLst>
                </a:gridCol>
                <a:gridCol w="2059598">
                  <a:extLst>
                    <a:ext uri="{9D8B030D-6E8A-4147-A177-3AD203B41FA5}">
                      <a16:colId xmlns:a16="http://schemas.microsoft.com/office/drawing/2014/main" val="61862607"/>
                    </a:ext>
                  </a:extLst>
                </a:gridCol>
                <a:gridCol w="165508">
                  <a:extLst>
                    <a:ext uri="{9D8B030D-6E8A-4147-A177-3AD203B41FA5}">
                      <a16:colId xmlns:a16="http://schemas.microsoft.com/office/drawing/2014/main" val="2158586788"/>
                    </a:ext>
                  </a:extLst>
                </a:gridCol>
                <a:gridCol w="2596948">
                  <a:extLst>
                    <a:ext uri="{9D8B030D-6E8A-4147-A177-3AD203B41FA5}">
                      <a16:colId xmlns:a16="http://schemas.microsoft.com/office/drawing/2014/main" val="4060502507"/>
                    </a:ext>
                  </a:extLst>
                </a:gridCol>
              </a:tblGrid>
              <a:tr h="126783">
                <a:tc>
                  <a:txBody>
                    <a:bodyPr/>
                    <a:lstStyle/>
                    <a:p>
                      <a:pPr algn="l">
                        <a:lnSpc>
                          <a:spcPct val="115000"/>
                        </a:lnSpc>
                      </a:pPr>
                      <a:r>
                        <a:rPr lang="ru-RU" sz="1100">
                          <a:solidFill>
                            <a:srgbClr val="000000"/>
                          </a:solidFill>
                          <a:effectLst/>
                          <a:latin typeface="Arial" panose="020B0604020202020204" pitchFamily="34" charset="0"/>
                          <a:ea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a:solidFill>
                            <a:srgbClr val="000000"/>
                          </a:solidFill>
                          <a:effectLst/>
                          <a:latin typeface="Arial" panose="020B0604020202020204" pitchFamily="34" charset="0"/>
                          <a:ea typeface="Times New Roman" panose="02020603050405020304" pitchFamily="18" charset="0"/>
                        </a:rPr>
                        <a:t>Дата</a:t>
                      </a:r>
                      <a:endParaRPr lang="ru-RU" sz="11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a:txBody>
                    <a:bodyPr/>
                    <a:lstStyle/>
                    <a:p>
                      <a:r>
                        <a:rPr lang="ru-RU" sz="1100" dirty="0">
                          <a:solidFill>
                            <a:srgbClr val="000000"/>
                          </a:solidFill>
                          <a:effectLst/>
                          <a:latin typeface="Arial" panose="020B0604020202020204" pitchFamily="34" charset="0"/>
                          <a:ea typeface="Times New Roman" panose="02020603050405020304" pitchFamily="18" charset="0"/>
                        </a:rPr>
                        <a:t>Операция</a:t>
                      </a:r>
                      <a:endParaRPr lang="ru-RU" sz="2400" dirty="0"/>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dirty="0" err="1">
                          <a:solidFill>
                            <a:srgbClr val="000000"/>
                          </a:solidFill>
                          <a:effectLst/>
                          <a:latin typeface="Arial" panose="020B0604020202020204" pitchFamily="34" charset="0"/>
                          <a:ea typeface="Times New Roman" panose="02020603050405020304" pitchFamily="18" charset="0"/>
                        </a:rPr>
                        <a:t>Дт</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gridSpan="2">
                  <a:txBody>
                    <a:bodyPr/>
                    <a:lstStyle/>
                    <a:p>
                      <a:pPr algn="l">
                        <a:lnSpc>
                          <a:spcPct val="115000"/>
                        </a:lnSpc>
                      </a:pPr>
                      <a:r>
                        <a:rPr lang="ru-RU" sz="1100">
                          <a:solidFill>
                            <a:srgbClr val="000000"/>
                          </a:solidFill>
                          <a:effectLst/>
                          <a:latin typeface="Arial" panose="020B0604020202020204" pitchFamily="34" charset="0"/>
                          <a:ea typeface="Times New Roman" panose="02020603050405020304" pitchFamily="18" charset="0"/>
                        </a:rPr>
                        <a:t>Кт</a:t>
                      </a:r>
                      <a:endParaRPr lang="ru-RU" sz="11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hMerge="1">
                  <a:txBody>
                    <a:bodyPr/>
                    <a:lstStyle/>
                    <a:p>
                      <a:endParaRPr lang="ru-RU"/>
                    </a:p>
                  </a:txBody>
                  <a:tcPr/>
                </a:tc>
                <a:tc>
                  <a:txBody>
                    <a:bodyPr/>
                    <a:lstStyle/>
                    <a:p>
                      <a:r>
                        <a:rPr lang="ru-RU" sz="1100" dirty="0">
                          <a:solidFill>
                            <a:srgbClr val="000000"/>
                          </a:solidFill>
                          <a:effectLst/>
                          <a:latin typeface="Arial" panose="020B0604020202020204" pitchFamily="34" charset="0"/>
                          <a:ea typeface="Times New Roman" panose="02020603050405020304" pitchFamily="18" charset="0"/>
                        </a:rPr>
                        <a:t>Сумма</a:t>
                      </a:r>
                      <a:endParaRPr lang="ru-RU" sz="2400" dirty="0"/>
                    </a:p>
                  </a:txBody>
                  <a:tcPr marL="10145" marR="10145" marT="6764" marB="10145" anchor="ctr">
                    <a:lnL>
                      <a:noFill/>
                    </a:lnL>
                    <a:lnR>
                      <a:noFill/>
                    </a:lnR>
                    <a:lnT>
                      <a:noFill/>
                    </a:lnT>
                    <a:lnB>
                      <a:noFill/>
                    </a:lnB>
                    <a:solidFill>
                      <a:srgbClr val="F2F2F2"/>
                    </a:solidFill>
                  </a:tcPr>
                </a:tc>
                <a:tc>
                  <a:txBody>
                    <a:bodyPr/>
                    <a:lstStyle/>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Документ 1С</a:t>
                      </a:r>
                      <a:endParaRPr lang="ru-RU" sz="1100" dirty="0">
                        <a:effectLst/>
                        <a:latin typeface="Times New Roman" panose="02020603050405020304" pitchFamily="18" charset="0"/>
                        <a:ea typeface="Times New Roman" panose="02020603050405020304" pitchFamily="18" charset="0"/>
                      </a:endParaRPr>
                    </a:p>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 Создать на основании</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gridSpan="2">
                  <a:txBody>
                    <a:bodyPr/>
                    <a:lstStyle/>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Пакет документов</a:t>
                      </a:r>
                      <a:endParaRPr lang="ru-RU" sz="1100" dirty="0">
                        <a:effectLst/>
                        <a:latin typeface="Times New Roman" panose="02020603050405020304" pitchFamily="18" charset="0"/>
                        <a:ea typeface="Times New Roman" panose="02020603050405020304" pitchFamily="18" charset="0"/>
                      </a:endParaRPr>
                    </a:p>
                    <a:p>
                      <a:pPr algn="l">
                        <a:lnSpc>
                          <a:spcPct val="115000"/>
                        </a:lnSpc>
                      </a:pPr>
                      <a:r>
                        <a:rPr lang="ru-RU" sz="1100" dirty="0">
                          <a:solidFill>
                            <a:srgbClr val="000000"/>
                          </a:solidFill>
                          <a:effectLst/>
                          <a:latin typeface="Arial" panose="020B0604020202020204" pitchFamily="34" charset="0"/>
                          <a:ea typeface="Times New Roman" panose="02020603050405020304" pitchFamily="18" charset="0"/>
                        </a:rPr>
                        <a:t> </a:t>
                      </a:r>
                      <a:endParaRPr lang="ru-RU" sz="900" dirty="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tc hMerge="1">
                  <a:txBody>
                    <a:bodyPr/>
                    <a:lstStyle/>
                    <a:p>
                      <a:pPr algn="l">
                        <a:lnSpc>
                          <a:spcPct val="115000"/>
                        </a:lnSpc>
                      </a:pPr>
                      <a:endParaRPr lang="ru-RU" sz="700">
                        <a:effectLst/>
                        <a:latin typeface="Times New Roman" panose="02020603050405020304" pitchFamily="18" charset="0"/>
                        <a:ea typeface="Times New Roman" panose="02020603050405020304" pitchFamily="18" charset="0"/>
                      </a:endParaRPr>
                    </a:p>
                  </a:txBody>
                  <a:tcPr marL="10145" marR="10145" marT="6764" marB="10145" anchor="ctr">
                    <a:lnL>
                      <a:noFill/>
                    </a:lnL>
                    <a:lnR>
                      <a:noFill/>
                    </a:lnR>
                    <a:lnT>
                      <a:noFill/>
                    </a:lnT>
                    <a:lnB>
                      <a:noFill/>
                    </a:lnB>
                    <a:solidFill>
                      <a:srgbClr val="F2F2F2"/>
                    </a:solidFill>
                  </a:tcPr>
                </a:tc>
                <a:extLst>
                  <a:ext uri="{0D108BD9-81ED-4DB2-BD59-A6C34878D82A}">
                    <a16:rowId xmlns:a16="http://schemas.microsoft.com/office/drawing/2014/main" val="2668840016"/>
                  </a:ext>
                </a:extLst>
              </a:tr>
              <a:tr h="0">
                <a:tc>
                  <a:txBody>
                    <a:bodyPr/>
                    <a:lstStyle/>
                    <a:p>
                      <a:pPr algn="l">
                        <a:lnSpc>
                          <a:spcPct val="115000"/>
                        </a:lnSpc>
                      </a:pPr>
                      <a:r>
                        <a:rPr lang="ru-RU" sz="1100" b="1">
                          <a:effectLst/>
                          <a:latin typeface="Arial" panose="020B0604020202020204" pitchFamily="34" charset="0"/>
                          <a:ea typeface="Times New Roman" panose="02020603050405020304" pitchFamily="18" charset="0"/>
                        </a:rPr>
                        <a:t>5</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9">
                  <a:txBody>
                    <a:bodyPr/>
                    <a:lstStyle/>
                    <a:p>
                      <a:pPr algn="l">
                        <a:lnSpc>
                          <a:spcPct val="115000"/>
                        </a:lnSpc>
                      </a:pPr>
                      <a:r>
                        <a:rPr lang="ru-RU" sz="1100" b="1" u="sng" dirty="0">
                          <a:solidFill>
                            <a:srgbClr val="0000FF"/>
                          </a:solidFill>
                          <a:effectLst/>
                          <a:latin typeface="Arial" panose="020B0604020202020204" pitchFamily="34" charset="0"/>
                          <a:ea typeface="Times New Roman" panose="02020603050405020304" pitchFamily="18" charset="0"/>
                          <a:hlinkClick r:id="rId2"/>
                        </a:rPr>
                        <a:t>Начисление амортизации в месяце модернизации</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327047817"/>
                  </a:ext>
                </a:extLst>
              </a:tr>
              <a:tr h="676055">
                <a:tc>
                  <a:txBody>
                    <a:bodyPr/>
                    <a:lstStyle/>
                    <a:p>
                      <a:pPr algn="l">
                        <a:lnSpc>
                          <a:spcPct val="115000"/>
                        </a:lnSpc>
                      </a:pPr>
                      <a:r>
                        <a:rPr lang="ru-RU" sz="1100">
                          <a:effectLst/>
                          <a:latin typeface="Arial" panose="020B0604020202020204" pitchFamily="34" charset="0"/>
                          <a:ea typeface="Times New Roman" panose="02020603050405020304" pitchFamily="18" charset="0"/>
                        </a:rPr>
                        <a:t>5.1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28.02.2022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Начислена амортизация за месяц, в котором проведена модернизация (февраль 2022 г.)</a:t>
                      </a:r>
                      <a:br>
                        <a:rPr lang="ru-RU" sz="1100" dirty="0">
                          <a:effectLst/>
                          <a:latin typeface="Arial" panose="020B0604020202020204" pitchFamily="34" charset="0"/>
                          <a:ea typeface="Times New Roman" panose="02020603050405020304" pitchFamily="18" charset="0"/>
                        </a:rPr>
                      </a:br>
                      <a:r>
                        <a:rPr lang="ru-RU" sz="1100" i="1" dirty="0">
                          <a:effectLst/>
                          <a:latin typeface="Arial" panose="020B0604020202020204" pitchFamily="34" charset="0"/>
                          <a:ea typeface="Times New Roman" panose="02020603050405020304" pitchFamily="18" charset="0"/>
                        </a:rPr>
                        <a:t>Расчет в БУ: </a:t>
                      </a:r>
                      <a:r>
                        <a:rPr lang="ru-RU" sz="1100" dirty="0">
                          <a:effectLst/>
                          <a:latin typeface="Arial" panose="020B0604020202020204" pitchFamily="34" charset="0"/>
                          <a:ea typeface="Times New Roman" panose="02020603050405020304" pitchFamily="18" charset="0"/>
                        </a:rPr>
                        <a:t>210 000,00 / 14 = 15 000,00 руб.</a:t>
                      </a:r>
                      <a:br>
                        <a:rPr lang="ru-RU" sz="1100" dirty="0">
                          <a:effectLst/>
                          <a:latin typeface="Arial" panose="020B0604020202020204" pitchFamily="34" charset="0"/>
                          <a:ea typeface="Times New Roman" panose="02020603050405020304" pitchFamily="18" charset="0"/>
                        </a:rPr>
                      </a:br>
                      <a:r>
                        <a:rPr lang="ru-RU" sz="1100" i="1" dirty="0">
                          <a:effectLst/>
                          <a:latin typeface="Arial" panose="020B0604020202020204" pitchFamily="34" charset="0"/>
                          <a:ea typeface="Times New Roman" panose="02020603050405020304" pitchFamily="18" charset="0"/>
                        </a:rPr>
                        <a:t>Расчет в НУ: </a:t>
                      </a:r>
                      <a:r>
                        <a:rPr lang="ru-RU" sz="1100" dirty="0">
                          <a:effectLst/>
                          <a:latin typeface="Arial" panose="020B0604020202020204" pitchFamily="34" charset="0"/>
                          <a:ea typeface="Times New Roman" panose="02020603050405020304" pitchFamily="18" charset="0"/>
                        </a:rPr>
                        <a:t>375 000,00 / 25 = 15 000,00 руб.</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26</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БУ</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НУ</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02.01</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БУ</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НУ</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gridSpan="2">
                  <a:txBody>
                    <a:bodyPr/>
                    <a:lstStyle/>
                    <a:p>
                      <a:pPr algn="l">
                        <a:lnSpc>
                          <a:spcPct val="115000"/>
                        </a:lnSpc>
                      </a:pPr>
                      <a:r>
                        <a:rPr lang="ru-RU" sz="1100" dirty="0">
                          <a:effectLst/>
                          <a:latin typeface="Arial" panose="020B0604020202020204" pitchFamily="34" charset="0"/>
                          <a:ea typeface="Times New Roman" panose="02020603050405020304" pitchFamily="18" charset="0"/>
                        </a:rPr>
                        <a:t> </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15 000,00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15 000,00</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pPr algn="l">
                        <a:lnSpc>
                          <a:spcPct val="115000"/>
                        </a:lnSpc>
                      </a:pPr>
                      <a:endParaRPr lang="ru-RU" sz="7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3"/>
                        </a:rPr>
                        <a:t>Регламентная операция "Амортизация и износ основных средств" в составе обработки "Закрытие месяца"</a:t>
                      </a:r>
                      <a:endParaRPr lang="ru-RU" sz="3600" dirty="0"/>
                    </a:p>
                  </a:txBody>
                  <a:tcPr marL="10145" marR="10145" marT="6764" marB="10145">
                    <a:lnL>
                      <a:noFill/>
                    </a:lnL>
                    <a:lnR>
                      <a:noFill/>
                    </a:lnR>
                    <a:lnT>
                      <a:noFill/>
                    </a:lnT>
                    <a:lnB>
                      <a:noFill/>
                    </a:lnB>
                  </a:tcPr>
                </a:tc>
                <a:tc gridSpan="2">
                  <a:txBody>
                    <a:bodyPr/>
                    <a:lstStyle/>
                    <a:p>
                      <a:r>
                        <a:rPr lang="ru-RU" sz="1100" dirty="0">
                          <a:effectLst/>
                          <a:latin typeface="Arial" panose="020B0604020202020204" pitchFamily="34" charset="0"/>
                          <a:ea typeface="Times New Roman" panose="02020603050405020304" pitchFamily="18" charset="0"/>
                        </a:rPr>
                        <a:t> Ведомость амортизации ОС</a:t>
                      </a:r>
                      <a:br>
                        <a:rPr lang="ru-RU" sz="1100" dirty="0">
                          <a:effectLst/>
                          <a:latin typeface="Arial" panose="020B0604020202020204" pitchFamily="34" charset="0"/>
                          <a:ea typeface="Times New Roman" panose="02020603050405020304" pitchFamily="18" charset="0"/>
                        </a:rPr>
                      </a:b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Справка-расчет "Амортизация"</a:t>
                      </a:r>
                      <a:endParaRPr lang="ru-RU" sz="3600" dirty="0"/>
                    </a:p>
                  </a:txBody>
                  <a:tcPr marL="10145" marR="10145" marT="6764" marB="10145">
                    <a:lnL>
                      <a:noFill/>
                    </a:lnL>
                    <a:lnR>
                      <a:noFill/>
                    </a:lnR>
                    <a:lnB>
                      <a:noFill/>
                    </a:lnB>
                  </a:tcPr>
                </a:tc>
                <a:tc hMerge="1">
                  <a:txBody>
                    <a:bodyPr/>
                    <a:lstStyle/>
                    <a:p>
                      <a:endParaRPr lang="ru-RU"/>
                    </a:p>
                  </a:txBody>
                  <a:tcPr/>
                </a:tc>
                <a:extLst>
                  <a:ext uri="{0D108BD9-81ED-4DB2-BD59-A6C34878D82A}">
                    <a16:rowId xmlns:a16="http://schemas.microsoft.com/office/drawing/2014/main" val="3592678787"/>
                  </a:ext>
                </a:extLst>
              </a:tr>
              <a:tr h="57794">
                <a:tc>
                  <a:txBody>
                    <a:bodyPr/>
                    <a:lstStyle/>
                    <a:p>
                      <a:pPr algn="l">
                        <a:lnSpc>
                          <a:spcPct val="115000"/>
                        </a:lnSpc>
                      </a:pPr>
                      <a:r>
                        <a:rPr lang="ru-RU" sz="1100" b="1">
                          <a:effectLst/>
                          <a:latin typeface="Arial" panose="020B0604020202020204" pitchFamily="34" charset="0"/>
                          <a:ea typeface="Times New Roman" panose="02020603050405020304" pitchFamily="18" charset="0"/>
                        </a:rPr>
                        <a:t>6</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9">
                  <a:txBody>
                    <a:bodyPr/>
                    <a:lstStyle/>
                    <a:p>
                      <a:pPr algn="l">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4"/>
                        </a:rPr>
                        <a:t>Начисление амортизации после модернизации и расчет отложенных налогов</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312615565"/>
                  </a:ext>
                </a:extLst>
              </a:tr>
              <a:tr h="749291">
                <a:tc>
                  <a:txBody>
                    <a:bodyPr/>
                    <a:lstStyle/>
                    <a:p>
                      <a:pPr algn="l">
                        <a:lnSpc>
                          <a:spcPct val="115000"/>
                        </a:lnSpc>
                      </a:pPr>
                      <a:r>
                        <a:rPr lang="ru-RU" sz="1100">
                          <a:effectLst/>
                          <a:latin typeface="Arial" panose="020B0604020202020204" pitchFamily="34" charset="0"/>
                          <a:ea typeface="Times New Roman" panose="02020603050405020304" pitchFamily="18" charset="0"/>
                        </a:rPr>
                        <a:t>6.1</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31.03.2022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Начислена амортизация за месяц, следующий за месяцем модернизации (март 2022 г.)</a:t>
                      </a:r>
                      <a:br>
                        <a:rPr lang="ru-RU" sz="1100">
                          <a:effectLst/>
                          <a:latin typeface="Arial" panose="020B0604020202020204" pitchFamily="34" charset="0"/>
                          <a:ea typeface="Times New Roman" panose="02020603050405020304" pitchFamily="18" charset="0"/>
                        </a:rPr>
                      </a:br>
                      <a:r>
                        <a:rPr lang="ru-RU" sz="1100" i="1">
                          <a:effectLst/>
                          <a:latin typeface="Arial" panose="020B0604020202020204" pitchFamily="34" charset="0"/>
                          <a:ea typeface="Times New Roman" panose="02020603050405020304" pitchFamily="18" charset="0"/>
                        </a:rPr>
                        <a:t>Расчет в БУ: (195 000,00 + 57 000,00) / (40 - 12) = 9 000,00</a:t>
                      </a:r>
                      <a:br>
                        <a:rPr lang="ru-RU" sz="1100" i="1">
                          <a:effectLst/>
                          <a:latin typeface="Arial" panose="020B0604020202020204" pitchFamily="34" charset="0"/>
                          <a:ea typeface="Times New Roman" panose="02020603050405020304" pitchFamily="18" charset="0"/>
                        </a:rPr>
                      </a:br>
                      <a:r>
                        <a:rPr lang="ru-RU" sz="1100" i="1">
                          <a:effectLst/>
                          <a:latin typeface="Arial" panose="020B0604020202020204" pitchFamily="34" charset="0"/>
                          <a:ea typeface="Times New Roman" panose="02020603050405020304" pitchFamily="18" charset="0"/>
                        </a:rPr>
                        <a:t>Расчет в НУ: (375 000,00 + 57 000,00) / 35  = 12 342,86</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26</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БУ</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НУ</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gridSpan="2">
                  <a:txBody>
                    <a:bodyPr/>
                    <a:lstStyle/>
                    <a:p>
                      <a:pPr algn="l">
                        <a:lnSpc>
                          <a:spcPct val="115000"/>
                        </a:lnSpc>
                      </a:pPr>
                      <a:r>
                        <a:rPr lang="ru-RU" sz="1100">
                          <a:effectLst/>
                          <a:latin typeface="Arial" panose="020B0604020202020204" pitchFamily="34" charset="0"/>
                          <a:ea typeface="Times New Roman" panose="02020603050405020304" pitchFamily="18" charset="0"/>
                        </a:rPr>
                        <a:t>02.01</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БУ</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НУ</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B>
                      <a:noFill/>
                    </a:lnB>
                  </a:tcPr>
                </a:tc>
                <a:tc hMerge="1">
                  <a:txBody>
                    <a:bodyPr/>
                    <a:lstStyle/>
                    <a:p>
                      <a:pPr algn="l">
                        <a:lnSpc>
                          <a:spcPct val="115000"/>
                        </a:lnSpc>
                      </a:pPr>
                      <a:endParaRPr lang="ru-RU" sz="7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9 000,00</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12 342,86</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2">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5"/>
                        </a:rPr>
                        <a:t>Регламентная операция "Амортизация и износ основных средств" в составе обработки "Закрытие месяца"</a:t>
                      </a:r>
                      <a:endParaRPr lang="ru-RU" sz="3600" dirty="0"/>
                    </a:p>
                  </a:txBody>
                  <a:tcPr marL="10145" marR="10145" marT="6764" marB="10145">
                    <a:lnL>
                      <a:noFill/>
                    </a:lnL>
                    <a:lnR>
                      <a:noFill/>
                    </a:lnR>
                    <a:lnT>
                      <a:noFill/>
                    </a:lnT>
                    <a:lnB>
                      <a:noFill/>
                    </a:lnB>
                  </a:tcPr>
                </a:tc>
                <a:tc hMerge="1">
                  <a:txBody>
                    <a:bodyPr/>
                    <a:lstStyle/>
                    <a:p>
                      <a:endParaRPr lang="ru-RU"/>
                    </a:p>
                  </a:txBody>
                  <a:tcPr>
                    <a:lnL w="12700" cmpd="sng">
                      <a:noFill/>
                      <a:prstDash val="solid"/>
                    </a:lnL>
                  </a:tcPr>
                </a:tc>
                <a:tc>
                  <a:txBody>
                    <a:bodyPr/>
                    <a:lstStyle/>
                    <a:p>
                      <a:r>
                        <a:rPr lang="ru-RU" sz="1100">
                          <a:effectLst/>
                          <a:latin typeface="Arial" panose="020B0604020202020204" pitchFamily="34" charset="0"/>
                          <a:ea typeface="Times New Roman" panose="02020603050405020304" pitchFamily="18" charset="0"/>
                        </a:rPr>
                        <a:t> Ведомость амортизации ОС</a:t>
                      </a:r>
                      <a:br>
                        <a:rPr lang="ru-RU" sz="1100">
                          <a:effectLst/>
                          <a:latin typeface="Arial" panose="020B0604020202020204" pitchFamily="34" charset="0"/>
                          <a:ea typeface="Times New Roman" panose="02020603050405020304" pitchFamily="18" charset="0"/>
                        </a:rPr>
                      </a:b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 Справка-расчет "Амортизация"</a:t>
                      </a:r>
                      <a:endParaRPr lang="ru-RU" sz="3600"/>
                    </a:p>
                  </a:txBody>
                  <a:tcPr marL="10145" marR="10145" marT="6764" marB="10145">
                    <a:lnL>
                      <a:noFill/>
                    </a:lnL>
                    <a:lnR>
                      <a:noFill/>
                    </a:lnR>
                    <a:lnT>
                      <a:noFill/>
                    </a:lnT>
                    <a:lnB>
                      <a:noFill/>
                    </a:lnB>
                  </a:tcPr>
                </a:tc>
                <a:extLst>
                  <a:ext uri="{0D108BD9-81ED-4DB2-BD59-A6C34878D82A}">
                    <a16:rowId xmlns:a16="http://schemas.microsoft.com/office/drawing/2014/main" val="93938565"/>
                  </a:ext>
                </a:extLst>
              </a:tr>
              <a:tr h="712673">
                <a:tc>
                  <a:txBody>
                    <a:bodyPr/>
                    <a:lstStyle/>
                    <a:p>
                      <a:pPr algn="l">
                        <a:lnSpc>
                          <a:spcPct val="115000"/>
                        </a:lnSpc>
                      </a:pPr>
                      <a:r>
                        <a:rPr lang="ru-RU" sz="1100">
                          <a:effectLst/>
                          <a:latin typeface="Arial" panose="020B0604020202020204" pitchFamily="34" charset="0"/>
                          <a:ea typeface="Times New Roman" panose="02020603050405020304" pitchFamily="18" charset="0"/>
                        </a:rPr>
                        <a:t>6.2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a:effectLst/>
                          <a:latin typeface="Arial" panose="020B0604020202020204" pitchFamily="34" charset="0"/>
                          <a:ea typeface="Times New Roman" panose="02020603050405020304" pitchFamily="18" charset="0"/>
                        </a:rPr>
                        <a:t>31.03.2022</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Признано отложенное налоговое обязательство (ОНО) в части разницы в стоимости ОС в БУ и НУ</a:t>
                      </a:r>
                      <a:br>
                        <a:rPr lang="ru-RU" sz="1100" dirty="0">
                          <a:effectLst/>
                          <a:latin typeface="Arial" panose="020B0604020202020204" pitchFamily="34" charset="0"/>
                          <a:ea typeface="Times New Roman" panose="02020603050405020304" pitchFamily="18" charset="0"/>
                        </a:rPr>
                      </a:br>
                      <a:r>
                        <a:rPr lang="ru-RU" sz="1100" i="1" u="sng" dirty="0">
                          <a:effectLst/>
                          <a:latin typeface="Arial" panose="020B0604020202020204" pitchFamily="34" charset="0"/>
                          <a:ea typeface="Times New Roman" panose="02020603050405020304" pitchFamily="18" charset="0"/>
                        </a:rPr>
                        <a:t>Расчет</a:t>
                      </a:r>
                      <a:r>
                        <a:rPr lang="ru-RU" sz="1100" i="1" dirty="0">
                          <a:effectLst/>
                          <a:latin typeface="Arial" panose="020B0604020202020204" pitchFamily="34" charset="0"/>
                          <a:ea typeface="Times New Roman" panose="02020603050405020304" pitchFamily="18" charset="0"/>
                        </a:rPr>
                        <a:t>: (243 000,00 (балансовая стоимость)</a:t>
                      </a:r>
                      <a:r>
                        <a:rPr lang="ru-RU" sz="1100" dirty="0">
                          <a:effectLst/>
                          <a:latin typeface="Arial" panose="020B0604020202020204" pitchFamily="34" charset="0"/>
                          <a:ea typeface="Times New Roman" panose="02020603050405020304" pitchFamily="18" charset="0"/>
                        </a:rPr>
                        <a:t> – </a:t>
                      </a:r>
                      <a:r>
                        <a:rPr lang="ru-RU" sz="1100" i="1" dirty="0">
                          <a:effectLst/>
                          <a:latin typeface="Arial" panose="020B0604020202020204" pitchFamily="34" charset="0"/>
                          <a:ea typeface="Times New Roman" panose="02020603050405020304" pitchFamily="18" charset="0"/>
                        </a:rPr>
                        <a:t>239 657,14 (налоговая стоимость)) * 20% =  668,57</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99.02.О</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2">
                  <a:txBody>
                    <a:bodyPr/>
                    <a:lstStyle/>
                    <a:p>
                      <a:pPr algn="l">
                        <a:lnSpc>
                          <a:spcPct val="115000"/>
                        </a:lnSpc>
                      </a:pPr>
                      <a:r>
                        <a:rPr lang="ru-RU" sz="1100" dirty="0">
                          <a:effectLst/>
                          <a:latin typeface="Arial" panose="020B0604020202020204" pitchFamily="34" charset="0"/>
                          <a:ea typeface="Times New Roman" panose="02020603050405020304" pitchFamily="18" charset="0"/>
                        </a:rPr>
                        <a:t>77</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pPr algn="l">
                        <a:lnSpc>
                          <a:spcPct val="115000"/>
                        </a:lnSpc>
                      </a:pPr>
                      <a:endParaRPr lang="ru-RU" sz="7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a:txBody>
                    <a:bodyPr/>
                    <a:lstStyle/>
                    <a:p>
                      <a:pPr algn="l">
                        <a:lnSpc>
                          <a:spcPct val="115000"/>
                        </a:lnSpc>
                      </a:pPr>
                      <a:r>
                        <a:rPr lang="ru-RU" sz="1100" dirty="0">
                          <a:effectLst/>
                          <a:latin typeface="Arial" panose="020B0604020202020204" pitchFamily="34" charset="0"/>
                          <a:ea typeface="Times New Roman" panose="02020603050405020304" pitchFamily="18" charset="0"/>
                        </a:rPr>
                        <a:t>668,57</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2">
                  <a:txBody>
                    <a:bodyPr/>
                    <a:lstStyle/>
                    <a:p>
                      <a:r>
                        <a:rPr lang="ru-RU" sz="1100" u="sng" dirty="0">
                          <a:solidFill>
                            <a:srgbClr val="0000FF"/>
                          </a:solidFill>
                          <a:effectLst/>
                          <a:latin typeface="Arial" panose="020B0604020202020204" pitchFamily="34" charset="0"/>
                          <a:ea typeface="Times New Roman" panose="02020603050405020304" pitchFamily="18" charset="0"/>
                          <a:hlinkClick r:id="rId6"/>
                        </a:rPr>
                        <a:t>Регламентная операция "Расчет отложенного налога по ПБУ 18" в составе обработки "Закрытие месяца"</a:t>
                      </a:r>
                      <a:endParaRPr lang="ru-RU" sz="3600" dirty="0"/>
                    </a:p>
                  </a:txBody>
                  <a:tcPr marL="10145" marR="10145" marT="6764" marB="10145">
                    <a:lnL>
                      <a:noFill/>
                    </a:lnL>
                    <a:lnR>
                      <a:noFill/>
                    </a:lnR>
                    <a:lnT>
                      <a:noFill/>
                    </a:lnT>
                    <a:lnB>
                      <a:noFill/>
                    </a:lnB>
                  </a:tcPr>
                </a:tc>
                <a:tc hMerge="1">
                  <a:txBody>
                    <a:bodyPr/>
                    <a:lstStyle/>
                    <a:p>
                      <a:endParaRPr lang="ru-RU"/>
                    </a:p>
                  </a:txBody>
                  <a:tcPr>
                    <a:lnL w="12700" cmpd="sng">
                      <a:noFill/>
                      <a:prstDash val="solid"/>
                    </a:lnL>
                  </a:tcPr>
                </a:tc>
                <a:tc>
                  <a:txBody>
                    <a:bodyPr/>
                    <a:lstStyle/>
                    <a:p>
                      <a:r>
                        <a:rPr lang="ru-RU" sz="1100" dirty="0">
                          <a:effectLst/>
                          <a:latin typeface="Arial" panose="020B0604020202020204" pitchFamily="34" charset="0"/>
                          <a:ea typeface="Times New Roman" panose="02020603050405020304" pitchFamily="18" charset="0"/>
                        </a:rPr>
                        <a:t> Справка-расчет "Расход по налогу на прибыль"</a:t>
                      </a:r>
                      <a:endParaRPr lang="ru-RU" sz="3600" dirty="0"/>
                    </a:p>
                  </a:txBody>
                  <a:tcPr marL="10145" marR="10145" marT="6764" marB="10145">
                    <a:lnL>
                      <a:noFill/>
                    </a:lnL>
                    <a:lnR>
                      <a:noFill/>
                    </a:lnR>
                    <a:lnT>
                      <a:noFill/>
                    </a:lnT>
                    <a:lnB>
                      <a:noFill/>
                    </a:lnB>
                  </a:tcPr>
                </a:tc>
                <a:extLst>
                  <a:ext uri="{0D108BD9-81ED-4DB2-BD59-A6C34878D82A}">
                    <a16:rowId xmlns:a16="http://schemas.microsoft.com/office/drawing/2014/main" val="1811872077"/>
                  </a:ext>
                </a:extLst>
              </a:tr>
              <a:tr h="163402">
                <a:tc>
                  <a:txBody>
                    <a:bodyPr/>
                    <a:lstStyle/>
                    <a:p>
                      <a:pPr algn="l">
                        <a:lnSpc>
                          <a:spcPct val="115000"/>
                        </a:lnSpc>
                      </a:pPr>
                      <a:r>
                        <a:rPr lang="ru-RU" sz="1100">
                          <a:effectLst/>
                          <a:latin typeface="Arial" panose="020B0604020202020204" pitchFamily="34"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gridSpan="9">
                  <a:txBody>
                    <a:bodyPr/>
                    <a:lstStyle/>
                    <a:p>
                      <a:pPr algn="l">
                        <a:lnSpc>
                          <a:spcPct val="115000"/>
                        </a:lnSpc>
                      </a:pPr>
                      <a:r>
                        <a:rPr lang="ru-RU" sz="1100" dirty="0">
                          <a:effectLst/>
                          <a:latin typeface="Arial" panose="020B0604020202020204" pitchFamily="34" charset="0"/>
                          <a:ea typeface="Times New Roman" panose="02020603050405020304" pitchFamily="18" charset="0"/>
                        </a:rPr>
                        <a:t>Аналогичным образом начисляется амортизация в БУ и НУ за последующие месяцы в течение оставшегося срока полезного использования основного средства. ОНО признается аналогичным образом в течение срока полезного использования в налоговом учете, далее начинает уменьшаться (погашаться).</a:t>
                      </a:r>
                      <a:endParaRPr lang="ru-RU" sz="1100" dirty="0">
                        <a:effectLst/>
                        <a:latin typeface="Times New Roman" panose="02020603050405020304" pitchFamily="18" charset="0"/>
                        <a:ea typeface="Times New Roman" panose="02020603050405020304" pitchFamily="18" charset="0"/>
                      </a:endParaRPr>
                    </a:p>
                  </a:txBody>
                  <a:tcPr marL="10145" marR="10145" marT="6764" marB="10145">
                    <a:lnL>
                      <a:noFill/>
                    </a:lnL>
                    <a:lnR>
                      <a:noFill/>
                    </a:lnR>
                    <a:lnT>
                      <a:noFill/>
                    </a:lnT>
                    <a:lnB>
                      <a:noFill/>
                    </a:lnB>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tcPr>
                </a:tc>
                <a:tc hMerge="1">
                  <a:txBody>
                    <a:bodyPr/>
                    <a:lstStyle/>
                    <a:p>
                      <a:endParaRPr lang="ru-RU"/>
                    </a:p>
                  </a:txBody>
                  <a:tcPr/>
                </a:tc>
                <a:extLst>
                  <a:ext uri="{0D108BD9-81ED-4DB2-BD59-A6C34878D82A}">
                    <a16:rowId xmlns:a16="http://schemas.microsoft.com/office/drawing/2014/main" val="3574344510"/>
                  </a:ext>
                </a:extLst>
              </a:tr>
            </a:tbl>
          </a:graphicData>
        </a:graphic>
      </p:graphicFrame>
      <p:pic>
        <p:nvPicPr>
          <p:cNvPr id="4098" name="Рисунок 37">
            <a:extLst>
              <a:ext uri="{FF2B5EF4-FFF2-40B4-BE49-F238E27FC236}">
                <a16:creationId xmlns:a16="http://schemas.microsoft.com/office/drawing/2014/main" id="{0AD15920-18C1-B03A-7D49-3589A17FA5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05499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F0B378A7-8C72-7095-84DA-6033709B9CD8}"/>
              </a:ext>
            </a:extLst>
          </p:cNvPr>
          <p:cNvGraphicFramePr>
            <a:graphicFrameLocks noGrp="1"/>
          </p:cNvGraphicFramePr>
          <p:nvPr/>
        </p:nvGraphicFramePr>
        <p:xfrm>
          <a:off x="1655181" y="1825625"/>
          <a:ext cx="8993529" cy="4351339"/>
        </p:xfrm>
        <a:graphic>
          <a:graphicData uri="http://schemas.openxmlformats.org/drawingml/2006/table">
            <a:tbl>
              <a:tblPr/>
              <a:tblGrid>
                <a:gridCol w="2997843">
                  <a:extLst>
                    <a:ext uri="{9D8B030D-6E8A-4147-A177-3AD203B41FA5}">
                      <a16:colId xmlns:a16="http://schemas.microsoft.com/office/drawing/2014/main" val="3328435978"/>
                    </a:ext>
                  </a:extLst>
                </a:gridCol>
                <a:gridCol w="2997843">
                  <a:extLst>
                    <a:ext uri="{9D8B030D-6E8A-4147-A177-3AD203B41FA5}">
                      <a16:colId xmlns:a16="http://schemas.microsoft.com/office/drawing/2014/main" val="2743788301"/>
                    </a:ext>
                  </a:extLst>
                </a:gridCol>
                <a:gridCol w="2997843">
                  <a:extLst>
                    <a:ext uri="{9D8B030D-6E8A-4147-A177-3AD203B41FA5}">
                      <a16:colId xmlns:a16="http://schemas.microsoft.com/office/drawing/2014/main" val="1344439683"/>
                    </a:ext>
                  </a:extLst>
                </a:gridCol>
              </a:tblGrid>
              <a:tr h="615323">
                <a:tc>
                  <a:txBody>
                    <a:bodyPr/>
                    <a:lstStyle/>
                    <a:p>
                      <a:pPr algn="ctr" fontAlgn="t"/>
                      <a:r>
                        <a:rPr lang="ru-RU" sz="1200" b="1">
                          <a:effectLst/>
                        </a:rPr>
                        <a:t>Дебет счета</a:t>
                      </a:r>
                      <a:endParaRPr lang="ru-RU" sz="1200">
                        <a:effectLst/>
                      </a:endParaRP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b="1">
                          <a:effectLst/>
                        </a:rPr>
                        <a:t>Кредит счета</a:t>
                      </a:r>
                      <a:endParaRPr lang="ru-RU" sz="1200">
                        <a:effectLst/>
                      </a:endParaRP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b="1">
                          <a:effectLst/>
                        </a:rPr>
                        <a:t>Содержание хозяйственной операции</a:t>
                      </a:r>
                      <a:endParaRPr lang="ru-RU" sz="1200">
                        <a:effectLst/>
                      </a:endParaRP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562198394"/>
                  </a:ext>
                </a:extLst>
              </a:tr>
              <a:tr h="615323">
                <a:tc>
                  <a:txBody>
                    <a:bodyPr/>
                    <a:lstStyle/>
                    <a:p>
                      <a:pPr algn="ctr" fontAlgn="t"/>
                      <a:r>
                        <a:rPr lang="ru-RU" sz="1200">
                          <a:effectLst/>
                        </a:rPr>
                        <a:t>08</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60</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a:effectLst/>
                        </a:rPr>
                        <a:t>Отражена стоимость подрядных работ по модернизации</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046301668"/>
                  </a:ext>
                </a:extLst>
              </a:tr>
              <a:tr h="234493">
                <a:tc>
                  <a:txBody>
                    <a:bodyPr/>
                    <a:lstStyle/>
                    <a:p>
                      <a:pPr algn="ctr" fontAlgn="t"/>
                      <a:r>
                        <a:rPr lang="ru-RU" sz="1200">
                          <a:effectLst/>
                        </a:rPr>
                        <a:t>19</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60.01</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a:effectLst/>
                        </a:rPr>
                        <a:t>Учтен входной НДС</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066962494"/>
                  </a:ext>
                </a:extLst>
              </a:tr>
              <a:tr h="234493">
                <a:tc>
                  <a:txBody>
                    <a:bodyPr/>
                    <a:lstStyle/>
                    <a:p>
                      <a:pPr algn="ctr" fontAlgn="t"/>
                      <a:r>
                        <a:rPr lang="ru-RU" sz="1200">
                          <a:effectLst/>
                        </a:rPr>
                        <a:t>68 / НДС</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19</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a:effectLst/>
                        </a:rPr>
                        <a:t>Принят к вычету НДС</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211653311"/>
                  </a:ext>
                </a:extLst>
              </a:tr>
              <a:tr h="615323">
                <a:tc>
                  <a:txBody>
                    <a:bodyPr/>
                    <a:lstStyle/>
                    <a:p>
                      <a:pPr algn="ctr" fontAlgn="t"/>
                      <a:r>
                        <a:rPr lang="ru-RU" sz="1200">
                          <a:effectLst/>
                        </a:rPr>
                        <a:t>08</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07, 10</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dirty="0">
                          <a:effectLst/>
                        </a:rPr>
                        <a:t>Учтены материальные затраты, связанные с модернизацией</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922167613"/>
                  </a:ext>
                </a:extLst>
              </a:tr>
              <a:tr h="805738">
                <a:tc>
                  <a:txBody>
                    <a:bodyPr/>
                    <a:lstStyle/>
                    <a:p>
                      <a:pPr algn="ctr" fontAlgn="t"/>
                      <a:r>
                        <a:rPr lang="ru-RU" sz="1200">
                          <a:effectLst/>
                        </a:rPr>
                        <a:t>08</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23 (20,25 и др.)</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dirty="0">
                          <a:effectLst/>
                        </a:rPr>
                        <a:t>Учтены затраты на модернизацию в части работ, выполненных хоз. способом</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2947449924"/>
                  </a:ext>
                </a:extLst>
              </a:tr>
              <a:tr h="615323">
                <a:tc>
                  <a:txBody>
                    <a:bodyPr/>
                    <a:lstStyle/>
                    <a:p>
                      <a:pPr algn="ctr" fontAlgn="t"/>
                      <a:r>
                        <a:rPr lang="ru-RU" sz="1200">
                          <a:effectLst/>
                        </a:rPr>
                        <a:t> </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Счет забалансового учета малоценного ОС</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a:effectLst/>
                        </a:rPr>
                        <a:t>Малоценный объект ОС списан с забалансового учета</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2413073504"/>
                  </a:ext>
                </a:extLst>
              </a:tr>
              <a:tr h="615323">
                <a:tc>
                  <a:txBody>
                    <a:bodyPr/>
                    <a:lstStyle/>
                    <a:p>
                      <a:pPr algn="ctr" fontAlgn="t"/>
                      <a:r>
                        <a:rPr lang="ru-RU" sz="1200">
                          <a:effectLst/>
                        </a:rPr>
                        <a:t>01</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200">
                          <a:effectLst/>
                        </a:rPr>
                        <a:t>08</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200" dirty="0">
                          <a:effectLst/>
                        </a:rPr>
                        <a:t>Принят к учету объект капитальных вложений на модернизацию</a:t>
                      </a:r>
                    </a:p>
                  </a:txBody>
                  <a:tcPr marL="26447" marR="26447" marT="17631" marB="26447">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777410597"/>
                  </a:ext>
                </a:extLst>
              </a:tr>
            </a:tbl>
          </a:graphicData>
        </a:graphic>
      </p:graphicFrame>
      <p:sp>
        <p:nvSpPr>
          <p:cNvPr id="4" name="TextBox 3">
            <a:extLst>
              <a:ext uri="{FF2B5EF4-FFF2-40B4-BE49-F238E27FC236}">
                <a16:creationId xmlns:a16="http://schemas.microsoft.com/office/drawing/2014/main" id="{63B45704-E98E-85D7-8A0D-03F30C40F6F1}"/>
              </a:ext>
            </a:extLst>
          </p:cNvPr>
          <p:cNvSpPr txBox="1"/>
          <p:nvPr/>
        </p:nvSpPr>
        <p:spPr>
          <a:xfrm>
            <a:off x="1820119" y="681036"/>
            <a:ext cx="8689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FuturaMediumC"/>
                <a:ea typeface="+mn-ea"/>
                <a:cs typeface="+mn-cs"/>
              </a:rPr>
              <a:t>Модернизация малоценных ОС, стоимость которых единовременно списана в расходы (затраты в БУ и НУ капитализируются)</a:t>
            </a:r>
          </a:p>
        </p:txBody>
      </p:sp>
    </p:spTree>
    <p:extLst>
      <p:ext uri="{BB962C8B-B14F-4D97-AF65-F5344CB8AC3E}">
        <p14:creationId xmlns:p14="http://schemas.microsoft.com/office/powerpoint/2010/main" val="420052717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2FF53F-BFD0-B5FE-5157-9646D8D3E73B}"/>
              </a:ext>
            </a:extLst>
          </p:cNvPr>
          <p:cNvSpPr txBox="1"/>
          <p:nvPr/>
        </p:nvSpPr>
        <p:spPr>
          <a:xfrm>
            <a:off x="471668" y="280796"/>
            <a:ext cx="11248664" cy="5909310"/>
          </a:xfrm>
          <a:prstGeom prst="rect">
            <a:avLst/>
          </a:prstGeom>
          <a:noFill/>
        </p:spPr>
        <p:txBody>
          <a:bodyPr wrap="square">
            <a:spAutoFit/>
          </a:bodyPr>
          <a:lstStyle/>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2019 году организация ООО "Старт" приняла к учету затраты в размере 38 000 руб. на создание локальной вычислительной сети (ЛВС), которые были учтены в расходах единовременно (в бухгалтерском учете – при приобретении, в налоговом – при передаче в эксплуатацию) как затраты на приобретение малоценного имущества (п. 5 ФСБУ 6/2020; п. 1 ст. 256, п. 1 ст. 257, </a:t>
            </a:r>
            <a:r>
              <a:rPr kumimoji="0" lang="ru-RU" sz="1800" b="0" i="0" u="none" strike="noStrike" kern="1200" cap="none" spc="0" normalizeH="0" baseline="0" noProof="0" dirty="0" err="1">
                <a:ln>
                  <a:noFill/>
                </a:ln>
                <a:solidFill>
                  <a:prstClr val="black"/>
                </a:solidFill>
                <a:effectLst/>
                <a:uLnTx/>
                <a:uFillTx/>
                <a:latin typeface="Calibri"/>
                <a:ea typeface="+mn-ea"/>
                <a:cs typeface="+mn-cs"/>
              </a:rPr>
              <a:t>пп</a:t>
            </a:r>
            <a:r>
              <a:rPr kumimoji="0" lang="ru-RU" sz="1800" b="0" i="0" u="none" strike="noStrike" kern="1200" cap="none" spc="0" normalizeH="0" baseline="0" noProof="0" dirty="0">
                <a:ln>
                  <a:noFill/>
                </a:ln>
                <a:solidFill>
                  <a:prstClr val="black"/>
                </a:solidFill>
                <a:effectLst/>
                <a:uLnTx/>
                <a:uFillTx/>
                <a:latin typeface="Calibri"/>
                <a:ea typeface="+mn-ea"/>
                <a:cs typeface="+mn-cs"/>
              </a:rPr>
              <a:t>. 3 п. 1 ст. 254 НК РФ).</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июне 2022 года проведена модернизация ЛВС, которую выполнило ООО "Символ" (по договору с ООО "Старт" от 30.03.2022 № 03/2022). Стоимость работ по монтажу оборудования – 30 000 руб. (в т. ч. НДС 20 % 5 000 руб.).</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Организация ООО "Старт" в рамках модернизации 01.06.2022 передала организации ООО "Символ" для монтажа оборудование на 104 </a:t>
            </a:r>
            <a:r>
              <a:rPr kumimoji="0" lang="ru-RU" sz="1800" b="0" i="0" u="none" strike="noStrike" kern="1200" cap="none" spc="0" normalizeH="0" baseline="0" noProof="0" dirty="0" err="1">
                <a:ln>
                  <a:noFill/>
                </a:ln>
                <a:solidFill>
                  <a:prstClr val="black"/>
                </a:solidFill>
                <a:effectLst/>
                <a:uLnTx/>
                <a:uFillTx/>
                <a:latin typeface="Calibri"/>
                <a:ea typeface="+mn-ea"/>
                <a:cs typeface="+mn-cs"/>
              </a:rPr>
              <a:t>тыс</a:t>
            </a:r>
            <a:r>
              <a:rPr kumimoji="0" lang="ru-RU" sz="1800" b="0" i="0" u="none" strike="noStrike" kern="1200" cap="none" spc="0" normalizeH="0" baseline="0" noProof="0" dirty="0">
                <a:ln>
                  <a:noFill/>
                </a:ln>
                <a:solidFill>
                  <a:prstClr val="black"/>
                </a:solidFill>
                <a:effectLst/>
                <a:uLnTx/>
                <a:uFillTx/>
                <a:latin typeface="Calibri"/>
                <a:ea typeface="+mn-ea"/>
                <a:cs typeface="+mn-cs"/>
              </a:rPr>
              <a:t> .руб.. Акт выполненных работ по монтажу подписан 27.06.2022. После модернизации объект введен в эксплуатацию 28.06.2022.</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По результатам модернизации:</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установлен оставшийся срок полезного использования объекта после модернизации (для целей НУ и БУ) – 60 месяцев.;</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амортизационная премия не применяется;</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ликвидационная стоимость не определена (равна 0,00) руб.</a:t>
            </a:r>
          </a:p>
          <a:p>
            <a:pPr marL="0" marR="0" lvl="0" indent="45720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соответствии с учетной политикой для целей бухгалтерского и налогового учета:</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способ начисления амортизации основных средств в бухгалтерском и налоговом учете линейный, амортизация начисляется с 1-го числа месяца, следующего за месяцем принятия объекта ОС на учет;</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затраты (амортизация) по ЛВС учитываются на счете 26 "Общехозяйственные расходы";</a:t>
            </a:r>
          </a:p>
          <a:p>
            <a:pPr marL="28575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используется общая система налогообложения, применяется метод начисления и ПБУ 18/02 (балансовый метод).</a:t>
            </a:r>
          </a:p>
        </p:txBody>
      </p:sp>
    </p:spTree>
    <p:extLst>
      <p:ext uri="{BB962C8B-B14F-4D97-AF65-F5344CB8AC3E}">
        <p14:creationId xmlns:p14="http://schemas.microsoft.com/office/powerpoint/2010/main" val="117906650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0E4E51C9-9427-9833-47CE-BC52B53BED66}"/>
              </a:ext>
            </a:extLst>
          </p:cNvPr>
          <p:cNvGraphicFramePr>
            <a:graphicFrameLocks noGrp="1"/>
          </p:cNvGraphicFramePr>
          <p:nvPr/>
        </p:nvGraphicFramePr>
        <p:xfrm>
          <a:off x="405114" y="428263"/>
          <a:ext cx="11215872" cy="5639862"/>
        </p:xfrm>
        <a:graphic>
          <a:graphicData uri="http://schemas.openxmlformats.org/drawingml/2006/table">
            <a:tbl>
              <a:tblPr firstRow="1" firstCol="1" bandRow="1"/>
              <a:tblGrid>
                <a:gridCol w="416689">
                  <a:extLst>
                    <a:ext uri="{9D8B030D-6E8A-4147-A177-3AD203B41FA5}">
                      <a16:colId xmlns:a16="http://schemas.microsoft.com/office/drawing/2014/main" val="542012798"/>
                    </a:ext>
                  </a:extLst>
                </a:gridCol>
                <a:gridCol w="1157468">
                  <a:extLst>
                    <a:ext uri="{9D8B030D-6E8A-4147-A177-3AD203B41FA5}">
                      <a16:colId xmlns:a16="http://schemas.microsoft.com/office/drawing/2014/main" val="2923563274"/>
                    </a:ext>
                  </a:extLst>
                </a:gridCol>
                <a:gridCol w="1229811">
                  <a:extLst>
                    <a:ext uri="{9D8B030D-6E8A-4147-A177-3AD203B41FA5}">
                      <a16:colId xmlns:a16="http://schemas.microsoft.com/office/drawing/2014/main" val="1544728066"/>
                    </a:ext>
                  </a:extLst>
                </a:gridCol>
                <a:gridCol w="1883779">
                  <a:extLst>
                    <a:ext uri="{9D8B030D-6E8A-4147-A177-3AD203B41FA5}">
                      <a16:colId xmlns:a16="http://schemas.microsoft.com/office/drawing/2014/main" val="1002699523"/>
                    </a:ext>
                  </a:extLst>
                </a:gridCol>
                <a:gridCol w="920189">
                  <a:extLst>
                    <a:ext uri="{9D8B030D-6E8A-4147-A177-3AD203B41FA5}">
                      <a16:colId xmlns:a16="http://schemas.microsoft.com/office/drawing/2014/main" val="2064918755"/>
                    </a:ext>
                  </a:extLst>
                </a:gridCol>
                <a:gridCol w="526646">
                  <a:extLst>
                    <a:ext uri="{9D8B030D-6E8A-4147-A177-3AD203B41FA5}">
                      <a16:colId xmlns:a16="http://schemas.microsoft.com/office/drawing/2014/main" val="3265237706"/>
                    </a:ext>
                  </a:extLst>
                </a:gridCol>
                <a:gridCol w="1400537">
                  <a:extLst>
                    <a:ext uri="{9D8B030D-6E8A-4147-A177-3AD203B41FA5}">
                      <a16:colId xmlns:a16="http://schemas.microsoft.com/office/drawing/2014/main" val="326789703"/>
                    </a:ext>
                  </a:extLst>
                </a:gridCol>
                <a:gridCol w="1365813">
                  <a:extLst>
                    <a:ext uri="{9D8B030D-6E8A-4147-A177-3AD203B41FA5}">
                      <a16:colId xmlns:a16="http://schemas.microsoft.com/office/drawing/2014/main" val="525661203"/>
                    </a:ext>
                  </a:extLst>
                </a:gridCol>
                <a:gridCol w="312516">
                  <a:extLst>
                    <a:ext uri="{9D8B030D-6E8A-4147-A177-3AD203B41FA5}">
                      <a16:colId xmlns:a16="http://schemas.microsoft.com/office/drawing/2014/main" val="1788080934"/>
                    </a:ext>
                  </a:extLst>
                </a:gridCol>
                <a:gridCol w="2002424">
                  <a:extLst>
                    <a:ext uri="{9D8B030D-6E8A-4147-A177-3AD203B41FA5}">
                      <a16:colId xmlns:a16="http://schemas.microsoft.com/office/drawing/2014/main" val="1828578171"/>
                    </a:ext>
                  </a:extLst>
                </a:gridCol>
              </a:tblGrid>
              <a:tr h="174684">
                <a:tc>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gridSpan="2">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Дата</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Операция</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a:txBody>
                    <a:bodyPr/>
                    <a:lstStyle/>
                    <a:p>
                      <a:pPr>
                        <a:lnSpc>
                          <a:spcPct val="115000"/>
                        </a:lnSpc>
                      </a:pPr>
                      <a:r>
                        <a:rPr lang="ru-RU" sz="1100" dirty="0" err="1">
                          <a:solidFill>
                            <a:srgbClr val="000000"/>
                          </a:solidFill>
                          <a:effectLst/>
                          <a:latin typeface="Arial" panose="020B0604020202020204" pitchFamily="34" charset="0"/>
                          <a:ea typeface="Times New Roman" panose="02020603050405020304" pitchFamily="18" charset="0"/>
                        </a:rPr>
                        <a:t>Дт</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Кт</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a:txBody>
                    <a:bodyPr/>
                    <a:lstStyle/>
                    <a:p>
                      <a:pPr>
                        <a:lnSpc>
                          <a:spcPct val="115000"/>
                        </a:lnSpc>
                      </a:pPr>
                      <a:r>
                        <a:rPr lang="ru-RU" sz="1100" dirty="0">
                          <a:solidFill>
                            <a:srgbClr val="000000"/>
                          </a:solidFill>
                          <a:effectLst/>
                          <a:latin typeface="Arial" panose="020B0604020202020204" pitchFamily="34" charset="0"/>
                          <a:ea typeface="Times New Roman" panose="02020603050405020304" pitchFamily="18" charset="0"/>
                        </a:rPr>
                        <a:t>Сумма</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gridSpan="2">
                  <a:txBody>
                    <a:bodyPr/>
                    <a:lstStyle/>
                    <a:p>
                      <a:pPr>
                        <a:lnSpc>
                          <a:spcPct val="115000"/>
                        </a:lnSpc>
                      </a:pPr>
                      <a:r>
                        <a:rPr lang="ru-RU" sz="1100" dirty="0">
                          <a:solidFill>
                            <a:srgbClr val="000000"/>
                          </a:solidFill>
                          <a:effectLst/>
                          <a:latin typeface="Arial" panose="020B0604020202020204" pitchFamily="34" charset="0"/>
                          <a:ea typeface="Times New Roman" panose="02020603050405020304" pitchFamily="18" charset="0"/>
                        </a:rPr>
                        <a:t>Документ 1С</a:t>
                      </a:r>
                      <a:endParaRPr lang="ru-RU" sz="1100" dirty="0">
                        <a:effectLst/>
                        <a:latin typeface="Times New Roman" panose="02020603050405020304" pitchFamily="18" charset="0"/>
                        <a:ea typeface="Times New Roman" panose="02020603050405020304" pitchFamily="18" charset="0"/>
                      </a:endParaRPr>
                    </a:p>
                    <a:p>
                      <a:pPr>
                        <a:lnSpc>
                          <a:spcPct val="115000"/>
                        </a:lnSpc>
                      </a:pPr>
                      <a:r>
                        <a:rPr lang="ru-RU" sz="1100" dirty="0">
                          <a:solidFill>
                            <a:srgbClr val="000000"/>
                          </a:solidFill>
                          <a:effectLst/>
                          <a:latin typeface="Arial" panose="020B0604020202020204" pitchFamily="34" charset="0"/>
                          <a:ea typeface="Times New Roman" panose="02020603050405020304" pitchFamily="18" charset="0"/>
                        </a:rPr>
                        <a:t> Создать на основании</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a:txBody>
                    <a:bodyPr/>
                    <a:lstStyle/>
                    <a:p>
                      <a:pPr>
                        <a:lnSpc>
                          <a:spcPct val="115000"/>
                        </a:lnSpc>
                      </a:pPr>
                      <a:r>
                        <a:rPr lang="ru-RU" sz="1100" dirty="0">
                          <a:solidFill>
                            <a:srgbClr val="000000"/>
                          </a:solidFill>
                          <a:effectLst/>
                          <a:latin typeface="Arial" panose="020B0604020202020204" pitchFamily="34" charset="0"/>
                          <a:ea typeface="Times New Roman" panose="02020603050405020304" pitchFamily="18" charset="0"/>
                        </a:rPr>
                        <a:t>Пакет документов</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extLst>
                  <a:ext uri="{0D108BD9-81ED-4DB2-BD59-A6C34878D82A}">
                    <a16:rowId xmlns:a16="http://schemas.microsoft.com/office/drawing/2014/main" val="2380448583"/>
                  </a:ext>
                </a:extLst>
              </a:tr>
              <a:tr h="73777">
                <a:tc>
                  <a:txBody>
                    <a:bodyPr/>
                    <a:lstStyle/>
                    <a:p>
                      <a:pPr>
                        <a:lnSpc>
                          <a:spcPct val="115000"/>
                        </a:lnSpc>
                      </a:pPr>
                      <a:r>
                        <a:rPr lang="ru-RU" sz="1100" b="1">
                          <a:effectLst/>
                          <a:latin typeface="Arial" panose="020B0604020202020204" pitchFamily="34" charset="0"/>
                          <a:ea typeface="Times New Roman" panose="02020603050405020304" pitchFamily="18" charset="0"/>
                        </a:rPr>
                        <a:t>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9">
                  <a:txBody>
                    <a:bodyPr/>
                    <a:lstStyle/>
                    <a:p>
                      <a:pPr>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2"/>
                        </a:rPr>
                        <a:t>Передача оборудования подрядной организации для монтажа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487187813"/>
                  </a:ext>
                </a:extLst>
              </a:tr>
              <a:tr h="527857">
                <a:tc>
                  <a:txBody>
                    <a:bodyPr/>
                    <a:lstStyle/>
                    <a:p>
                      <a:pPr>
                        <a:lnSpc>
                          <a:spcPct val="115000"/>
                        </a:lnSpc>
                      </a:pPr>
                      <a:r>
                        <a:rPr lang="ru-RU" sz="1100">
                          <a:effectLst/>
                          <a:latin typeface="Arial" panose="020B0604020202020204" pitchFamily="34" charset="0"/>
                          <a:ea typeface="Times New Roman" panose="02020603050405020304" pitchFamily="18" charset="0"/>
                        </a:rPr>
                        <a:t>1.1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01.06.2022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Передано оборудование для монтажа подрядной организации</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Передано оборудование для монтажа подрядной организации</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10.02</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10.02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4 000,00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30 000,00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70 000,00</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dirty="0">
                          <a:solidFill>
                            <a:srgbClr val="0000FF"/>
                          </a:solidFill>
                          <a:effectLst/>
                          <a:latin typeface="Arial" panose="020B0604020202020204" pitchFamily="34" charset="0"/>
                          <a:ea typeface="Times New Roman" panose="02020603050405020304" pitchFamily="18" charset="0"/>
                          <a:hlinkClick r:id="rId3"/>
                        </a:rPr>
                        <a:t>Перемещение товаров, материалов</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  Акт о приеме-передаче оборудования в монтаж</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Накладная на внутреннее перемещение (ТОРГ-13)</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2412456496"/>
                  </a:ext>
                </a:extLst>
              </a:tr>
              <a:tr h="73777">
                <a:tc>
                  <a:txBody>
                    <a:bodyPr/>
                    <a:lstStyle/>
                    <a:p>
                      <a:pPr>
                        <a:lnSpc>
                          <a:spcPct val="115000"/>
                        </a:lnSpc>
                      </a:pPr>
                      <a:r>
                        <a:rPr lang="ru-RU" sz="1100" b="1">
                          <a:effectLst/>
                          <a:latin typeface="Arial" panose="020B0604020202020204" pitchFamily="34" charset="0"/>
                          <a:ea typeface="Times New Roman" panose="02020603050405020304" pitchFamily="18" charset="0"/>
                        </a:rPr>
                        <a:t>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9">
                  <a:txBody>
                    <a:bodyPr/>
                    <a:lstStyle/>
                    <a:p>
                      <a:pPr>
                        <a:lnSpc>
                          <a:spcPct val="115000"/>
                        </a:lnSpc>
                      </a:pPr>
                      <a:r>
                        <a:rPr lang="ru-RU" sz="1100" b="1" u="sng" dirty="0">
                          <a:solidFill>
                            <a:srgbClr val="0000FF"/>
                          </a:solidFill>
                          <a:effectLst/>
                          <a:latin typeface="Arial" panose="020B0604020202020204" pitchFamily="34" charset="0"/>
                          <a:ea typeface="Times New Roman" panose="02020603050405020304" pitchFamily="18" charset="0"/>
                          <a:hlinkClick r:id="rId4"/>
                        </a:rPr>
                        <a:t>Учет выполненных работ по модернизации</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71982501"/>
                  </a:ext>
                </a:extLst>
              </a:tr>
              <a:tr h="426950">
                <a:tc>
                  <a:txBody>
                    <a:bodyPr/>
                    <a:lstStyle/>
                    <a:p>
                      <a:pPr>
                        <a:lnSpc>
                          <a:spcPct val="115000"/>
                        </a:lnSpc>
                      </a:pPr>
                      <a:r>
                        <a:rPr lang="ru-RU" sz="1100">
                          <a:effectLst/>
                          <a:latin typeface="Arial" panose="020B0604020202020204" pitchFamily="34" charset="0"/>
                          <a:ea typeface="Times New Roman" panose="02020603050405020304" pitchFamily="18" charset="0"/>
                        </a:rPr>
                        <a:t>2.1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27.06.2022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Выполненные работы по монтажу оборудования включены в стоимость модернизации</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Выполненные работы по монтажу оборудования включены в стоимость модернизации</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a:effectLst/>
                          <a:latin typeface="Arial" panose="020B0604020202020204" pitchFamily="34" charset="0"/>
                          <a:ea typeface="Times New Roman" panose="02020603050405020304" pitchFamily="18" charset="0"/>
                        </a:rPr>
                        <a:t>08.03</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60.01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25 000,00</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rowSpan="2">
                  <a:txBody>
                    <a:bodyPr/>
                    <a:lstStyle/>
                    <a:p>
                      <a:pPr>
                        <a:lnSpc>
                          <a:spcPct val="115000"/>
                        </a:lnSpc>
                      </a:pPr>
                      <a:r>
                        <a:rPr lang="ru-RU" sz="1100" u="sng">
                          <a:solidFill>
                            <a:srgbClr val="0000FF"/>
                          </a:solidFill>
                          <a:effectLst/>
                          <a:latin typeface="Arial" panose="020B0604020202020204" pitchFamily="34" charset="0"/>
                          <a:ea typeface="Times New Roman" panose="02020603050405020304" pitchFamily="18" charset="0"/>
                          <a:hlinkClick r:id="rId5"/>
                        </a:rPr>
                        <a:t>Поступление (акт, накладная)</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rowSpan="2" gridSpan="2">
                  <a:txBody>
                    <a:bodyPr/>
                    <a:lstStyle/>
                    <a:p>
                      <a:pPr>
                        <a:lnSpc>
                          <a:spcPct val="115000"/>
                        </a:lnSpc>
                      </a:pPr>
                      <a:r>
                        <a:rPr lang="ru-RU" sz="1100">
                          <a:effectLst/>
                          <a:latin typeface="Arial" panose="020B0604020202020204" pitchFamily="34" charset="0"/>
                          <a:ea typeface="Times New Roman" panose="02020603050405020304" pitchFamily="18" charset="0"/>
                        </a:rPr>
                        <a:t>  Акт выполненных работ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rowSpan="2" hMerge="1">
                  <a:txBody>
                    <a:bodyPr/>
                    <a:lstStyle/>
                    <a:p>
                      <a:endParaRPr lang="ru-RU"/>
                    </a:p>
                  </a:txBody>
                  <a:tcPr/>
                </a:tc>
                <a:extLst>
                  <a:ext uri="{0D108BD9-81ED-4DB2-BD59-A6C34878D82A}">
                    <a16:rowId xmlns:a16="http://schemas.microsoft.com/office/drawing/2014/main" val="3596813433"/>
                  </a:ext>
                </a:extLst>
              </a:tr>
              <a:tr h="174684">
                <a:tc>
                  <a:txBody>
                    <a:bodyPr/>
                    <a:lstStyle/>
                    <a:p>
                      <a:pPr>
                        <a:lnSpc>
                          <a:spcPct val="115000"/>
                        </a:lnSpc>
                      </a:pPr>
                      <a:r>
                        <a:rPr lang="ru-RU" sz="1100">
                          <a:effectLst/>
                          <a:latin typeface="Arial" panose="020B0604020202020204" pitchFamily="34" charset="0"/>
                          <a:ea typeface="Times New Roman" panose="02020603050405020304" pitchFamily="18" charset="0"/>
                        </a:rPr>
                        <a:t>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27.06.2022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Учтен входной НДС</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Учтен входной НДС</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a:effectLst/>
                          <a:latin typeface="Arial" panose="020B0604020202020204" pitchFamily="34" charset="0"/>
                          <a:ea typeface="Times New Roman" panose="02020603050405020304" pitchFamily="18" charset="0"/>
                        </a:rPr>
                        <a:t>19.04</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60.01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5 000,00</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v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vMerge="1">
                  <a:txBody>
                    <a:bodyPr/>
                    <a:lstStyle/>
                    <a:p>
                      <a:endParaRPr lang="ru-RU"/>
                    </a:p>
                  </a:txBody>
                  <a:tcPr/>
                </a:tc>
                <a:tc hMerge="1" vMerge="1">
                  <a:txBody>
                    <a:bodyPr/>
                    <a:lstStyle/>
                    <a:p>
                      <a:endParaRPr lang="ru-RU"/>
                    </a:p>
                  </a:txBody>
                  <a:tcPr/>
                </a:tc>
                <a:extLst>
                  <a:ext uri="{0D108BD9-81ED-4DB2-BD59-A6C34878D82A}">
                    <a16:rowId xmlns:a16="http://schemas.microsoft.com/office/drawing/2014/main" val="2092335919"/>
                  </a:ext>
                </a:extLst>
              </a:tr>
              <a:tr h="376497">
                <a:tc>
                  <a:txBody>
                    <a:bodyPr/>
                    <a:lstStyle/>
                    <a:p>
                      <a:pPr>
                        <a:lnSpc>
                          <a:spcPct val="115000"/>
                        </a:lnSpc>
                      </a:pPr>
                      <a:r>
                        <a:rPr lang="ru-RU" sz="1100">
                          <a:effectLst/>
                          <a:latin typeface="Arial" panose="020B0604020202020204" pitchFamily="34" charset="0"/>
                          <a:ea typeface="Times New Roman" panose="02020603050405020304" pitchFamily="18" charset="0"/>
                        </a:rPr>
                        <a:t>2.3</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27.06.2022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Зарегистрирован счет-фактура, предъявленный исполнителем работ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Зарегистрирован счет-фактура, предъявленный исполнителем работ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a:effectLst/>
                          <a:latin typeface="Arial" panose="020B0604020202020204" pitchFamily="34" charset="0"/>
                          <a:ea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30 000,00</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a:solidFill>
                            <a:srgbClr val="0000FF"/>
                          </a:solidFill>
                          <a:effectLst/>
                          <a:latin typeface="Arial" panose="020B0604020202020204" pitchFamily="34" charset="0"/>
                          <a:ea typeface="Times New Roman" panose="02020603050405020304" pitchFamily="18" charset="0"/>
                          <a:hlinkClick r:id="rId6"/>
                        </a:rPr>
                        <a:t>Счет-фактура полученный</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 Счет-фактура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3412788874"/>
                  </a:ext>
                </a:extLst>
              </a:tr>
              <a:tr h="326043">
                <a:tc>
                  <a:txBody>
                    <a:bodyPr/>
                    <a:lstStyle/>
                    <a:p>
                      <a:pPr>
                        <a:lnSpc>
                          <a:spcPct val="115000"/>
                        </a:lnSpc>
                      </a:pPr>
                      <a:r>
                        <a:rPr lang="ru-RU" sz="1100">
                          <a:effectLst/>
                          <a:latin typeface="Arial" panose="020B0604020202020204" pitchFamily="34" charset="0"/>
                          <a:ea typeface="Times New Roman" panose="02020603050405020304" pitchFamily="18" charset="0"/>
                        </a:rPr>
                        <a:t>2.4</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27.06.2022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В затраты на модернизацию включена стоимость оборудования</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В затраты на модернизацию включена стоимость оборудования</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08.03</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10.02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70 000,00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30 000,00</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4 000,00</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dirty="0">
                          <a:solidFill>
                            <a:srgbClr val="0000FF"/>
                          </a:solidFill>
                          <a:effectLst/>
                          <a:latin typeface="Arial" panose="020B0604020202020204" pitchFamily="34" charset="0"/>
                          <a:ea typeface="Times New Roman" panose="02020603050405020304" pitchFamily="18" charset="0"/>
                          <a:hlinkClick r:id="rId7"/>
                        </a:rPr>
                        <a:t>Расход материалов</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 Требование-накладная (М-11)</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  Акт выполненных работ</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3577778858"/>
                  </a:ext>
                </a:extLst>
              </a:tr>
              <a:tr h="73777">
                <a:tc>
                  <a:txBody>
                    <a:bodyPr/>
                    <a:lstStyle/>
                    <a:p>
                      <a:pPr>
                        <a:lnSpc>
                          <a:spcPct val="115000"/>
                        </a:lnSpc>
                      </a:pPr>
                      <a:r>
                        <a:rPr lang="ru-RU" sz="1100" b="1">
                          <a:effectLst/>
                          <a:latin typeface="Arial" panose="020B0604020202020204" pitchFamily="34" charset="0"/>
                          <a:ea typeface="Times New Roman" panose="02020603050405020304" pitchFamily="18" charset="0"/>
                        </a:rPr>
                        <a:t>3</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9">
                  <a:txBody>
                    <a:bodyPr/>
                    <a:lstStyle/>
                    <a:p>
                      <a:pPr>
                        <a:lnSpc>
                          <a:spcPct val="115000"/>
                        </a:lnSpc>
                      </a:pPr>
                      <a:r>
                        <a:rPr lang="ru-RU" sz="1100" b="1" u="sng">
                          <a:solidFill>
                            <a:srgbClr val="0000FF"/>
                          </a:solidFill>
                          <a:effectLst/>
                          <a:latin typeface="Arial" panose="020B0604020202020204" pitchFamily="34" charset="0"/>
                          <a:ea typeface="Times New Roman" panose="02020603050405020304" pitchFamily="18" charset="0"/>
                          <a:hlinkClick r:id="rId8"/>
                        </a:rPr>
                        <a:t>Принятие к учету модернизированного основного средства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82128392"/>
                  </a:ext>
                </a:extLst>
              </a:tr>
              <a:tr h="376497">
                <a:tc>
                  <a:txBody>
                    <a:bodyPr/>
                    <a:lstStyle/>
                    <a:p>
                      <a:pPr>
                        <a:lnSpc>
                          <a:spcPct val="115000"/>
                        </a:lnSpc>
                      </a:pPr>
                      <a:r>
                        <a:rPr lang="ru-RU" sz="1100">
                          <a:effectLst/>
                          <a:latin typeface="Arial" panose="020B0604020202020204" pitchFamily="34" charset="0"/>
                          <a:ea typeface="Times New Roman" panose="02020603050405020304" pitchFamily="18" charset="0"/>
                        </a:rPr>
                        <a:t>3.1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28.06.2022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Модернизированное основное средство списано с забалансового учета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Модернизированное основное средство списано с забалансового учета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a:effectLst/>
                          <a:latin typeface="Arial" panose="020B0604020202020204" pitchFamily="34" charset="0"/>
                          <a:ea typeface="Times New Roman" panose="02020603050405020304" pitchFamily="18" charset="0"/>
                        </a:rPr>
                        <a:t> </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МЦ.04</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38 000,00</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a:solidFill>
                            <a:srgbClr val="0000FF"/>
                          </a:solidFill>
                          <a:effectLst/>
                          <a:latin typeface="Arial" panose="020B0604020202020204" pitchFamily="34" charset="0"/>
                          <a:ea typeface="Times New Roman" panose="02020603050405020304" pitchFamily="18" charset="0"/>
                          <a:hlinkClick r:id="rId9"/>
                        </a:rPr>
                        <a:t>Операция</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 Бухгалтерская справка</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3534286049"/>
                  </a:ext>
                </a:extLst>
              </a:tr>
              <a:tr h="931482">
                <a:tc>
                  <a:txBody>
                    <a:bodyPr/>
                    <a:lstStyle/>
                    <a:p>
                      <a:pPr>
                        <a:lnSpc>
                          <a:spcPct val="115000"/>
                        </a:lnSpc>
                      </a:pPr>
                      <a:r>
                        <a:rPr lang="ru-RU" sz="1100">
                          <a:effectLst/>
                          <a:latin typeface="Arial" panose="020B0604020202020204" pitchFamily="34" charset="0"/>
                          <a:ea typeface="Times New Roman" panose="02020603050405020304" pitchFamily="18" charset="0"/>
                        </a:rPr>
                        <a:t>3.2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28.06.2022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Модернизированное основное средство принято на балансовый учет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Модернизированное основное средство принято на балансовый учет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a:effectLst/>
                          <a:latin typeface="Arial" panose="020B0604020202020204" pitchFamily="34" charset="0"/>
                          <a:ea typeface="Times New Roman" panose="02020603050405020304" pitchFamily="18" charset="0"/>
                        </a:rPr>
                        <a:t>01.01</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08.03</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129 000,00</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a:solidFill>
                            <a:srgbClr val="0000FF"/>
                          </a:solidFill>
                          <a:effectLst/>
                          <a:latin typeface="Arial" panose="020B0604020202020204" pitchFamily="34" charset="0"/>
                          <a:ea typeface="Times New Roman" panose="02020603050405020304" pitchFamily="18" charset="0"/>
                          <a:hlinkClick r:id="rId10"/>
                        </a:rPr>
                        <a:t>Принятие к учету ОС</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a:effectLst/>
                          <a:latin typeface="Arial" panose="020B0604020202020204" pitchFamily="34" charset="0"/>
                          <a:ea typeface="Times New Roman" panose="02020603050405020304" pitchFamily="18" charset="0"/>
                        </a:rPr>
                        <a:t> Акт о приеме-передаче объекта основных средств (кроме зданий, сооружений) (ОС-1)</a:t>
                      </a:r>
                      <a:br>
                        <a:rPr lang="ru-RU" sz="1100">
                          <a:effectLst/>
                          <a:latin typeface="Arial" panose="020B0604020202020204" pitchFamily="34" charset="0"/>
                          <a:ea typeface="Times New Roman" panose="02020603050405020304" pitchFamily="18" charset="0"/>
                        </a:rPr>
                      </a:b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 Инвентарная карточка учета объекта основных средств (ОС-6)</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1199399442"/>
                  </a:ext>
                </a:extLst>
              </a:tr>
              <a:tr h="578309">
                <a:tc>
                  <a:txBody>
                    <a:bodyPr/>
                    <a:lstStyle/>
                    <a:p>
                      <a:pPr>
                        <a:lnSpc>
                          <a:spcPct val="115000"/>
                        </a:lnSpc>
                      </a:pPr>
                      <a:r>
                        <a:rPr lang="ru-RU" sz="1100">
                          <a:effectLst/>
                          <a:latin typeface="Arial" panose="020B0604020202020204" pitchFamily="34" charset="0"/>
                          <a:ea typeface="Times New Roman" panose="02020603050405020304" pitchFamily="18" charset="0"/>
                        </a:rPr>
                        <a:t>3.3</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28.06.2022</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Скорректирована первоначальная стоимость основного средства для начисления амортизации в НУ</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Скорректирована первоначальная стоимость основного средства для начисления амортизации в НУ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01.01</a:t>
                      </a:r>
                      <a:br>
                        <a:rPr lang="ru-RU" sz="1100" dirty="0">
                          <a:effectLst/>
                          <a:latin typeface="Arial" panose="020B0604020202020204" pitchFamily="34" charset="0"/>
                          <a:ea typeface="Times New Roman" panose="02020603050405020304" pitchFamily="18" charset="0"/>
                        </a:rPr>
                      </a:br>
                      <a:r>
                        <a:rPr lang="ru-RU" sz="1100" dirty="0">
                          <a:effectLst/>
                          <a:latin typeface="Arial" panose="020B0604020202020204" pitchFamily="34" charset="0"/>
                          <a:ea typeface="Times New Roman" panose="02020603050405020304" pitchFamily="18" charset="0"/>
                        </a:rPr>
                        <a:t>НУ</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a:effectLst/>
                          <a:latin typeface="Arial" panose="020B0604020202020204" pitchFamily="34" charset="0"/>
                          <a:ea typeface="Times New Roman" panose="02020603050405020304" pitchFamily="18" charset="0"/>
                        </a:rPr>
                        <a:t>02.01</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НУ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dirty="0">
                          <a:effectLst/>
                          <a:latin typeface="Arial" panose="020B0604020202020204" pitchFamily="34" charset="0"/>
                          <a:ea typeface="Times New Roman" panose="02020603050405020304" pitchFamily="18" charset="0"/>
                        </a:rPr>
                        <a:t>38 000,00</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100" u="sng" dirty="0">
                          <a:solidFill>
                            <a:srgbClr val="0000FF"/>
                          </a:solidFill>
                          <a:effectLst/>
                          <a:latin typeface="Arial" panose="020B0604020202020204" pitchFamily="34" charset="0"/>
                          <a:ea typeface="Times New Roman" panose="02020603050405020304" pitchFamily="18" charset="0"/>
                          <a:hlinkClick r:id="rId11"/>
                        </a:rPr>
                        <a:t>Операция</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100" dirty="0">
                          <a:effectLst/>
                          <a:latin typeface="Arial" panose="020B0604020202020204" pitchFamily="34" charset="0"/>
                          <a:ea typeface="Times New Roman" panose="02020603050405020304" pitchFamily="18" charset="0"/>
                        </a:rPr>
                        <a:t> Бухгалтерская справка</a:t>
                      </a:r>
                      <a:endParaRPr lang="ru-RU" sz="11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extLst>
                  <a:ext uri="{0D108BD9-81ED-4DB2-BD59-A6C34878D82A}">
                    <a16:rowId xmlns:a16="http://schemas.microsoft.com/office/drawing/2014/main" val="1408773560"/>
                  </a:ext>
                </a:extLst>
              </a:tr>
            </a:tbl>
          </a:graphicData>
        </a:graphic>
      </p:graphicFrame>
    </p:spTree>
    <p:extLst>
      <p:ext uri="{BB962C8B-B14F-4D97-AF65-F5344CB8AC3E}">
        <p14:creationId xmlns:p14="http://schemas.microsoft.com/office/powerpoint/2010/main" val="32871833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0E4E51C9-9427-9833-47CE-BC52B53BED66}"/>
              </a:ext>
            </a:extLst>
          </p:cNvPr>
          <p:cNvGraphicFramePr>
            <a:graphicFrameLocks noGrp="1"/>
          </p:cNvGraphicFramePr>
          <p:nvPr/>
        </p:nvGraphicFramePr>
        <p:xfrm>
          <a:off x="405114" y="428263"/>
          <a:ext cx="11215872" cy="5887416"/>
        </p:xfrm>
        <a:graphic>
          <a:graphicData uri="http://schemas.openxmlformats.org/drawingml/2006/table">
            <a:tbl>
              <a:tblPr firstRow="1" firstCol="1" bandRow="1"/>
              <a:tblGrid>
                <a:gridCol w="416689">
                  <a:extLst>
                    <a:ext uri="{9D8B030D-6E8A-4147-A177-3AD203B41FA5}">
                      <a16:colId xmlns:a16="http://schemas.microsoft.com/office/drawing/2014/main" val="542012798"/>
                    </a:ext>
                  </a:extLst>
                </a:gridCol>
                <a:gridCol w="1076445">
                  <a:extLst>
                    <a:ext uri="{9D8B030D-6E8A-4147-A177-3AD203B41FA5}">
                      <a16:colId xmlns:a16="http://schemas.microsoft.com/office/drawing/2014/main" val="2923563274"/>
                    </a:ext>
                  </a:extLst>
                </a:gridCol>
                <a:gridCol w="1310834">
                  <a:extLst>
                    <a:ext uri="{9D8B030D-6E8A-4147-A177-3AD203B41FA5}">
                      <a16:colId xmlns:a16="http://schemas.microsoft.com/office/drawing/2014/main" val="1993161590"/>
                    </a:ext>
                  </a:extLst>
                </a:gridCol>
                <a:gridCol w="1401984">
                  <a:extLst>
                    <a:ext uri="{9D8B030D-6E8A-4147-A177-3AD203B41FA5}">
                      <a16:colId xmlns:a16="http://schemas.microsoft.com/office/drawing/2014/main" val="1002699523"/>
                    </a:ext>
                  </a:extLst>
                </a:gridCol>
                <a:gridCol w="481795">
                  <a:extLst>
                    <a:ext uri="{9D8B030D-6E8A-4147-A177-3AD203B41FA5}">
                      <a16:colId xmlns:a16="http://schemas.microsoft.com/office/drawing/2014/main" val="2543263473"/>
                    </a:ext>
                  </a:extLst>
                </a:gridCol>
                <a:gridCol w="324091">
                  <a:extLst>
                    <a:ext uri="{9D8B030D-6E8A-4147-A177-3AD203B41FA5}">
                      <a16:colId xmlns:a16="http://schemas.microsoft.com/office/drawing/2014/main" val="2064918755"/>
                    </a:ext>
                  </a:extLst>
                </a:gridCol>
                <a:gridCol w="596098">
                  <a:extLst>
                    <a:ext uri="{9D8B030D-6E8A-4147-A177-3AD203B41FA5}">
                      <a16:colId xmlns:a16="http://schemas.microsoft.com/office/drawing/2014/main" val="109945699"/>
                    </a:ext>
                  </a:extLst>
                </a:gridCol>
                <a:gridCol w="526646">
                  <a:extLst>
                    <a:ext uri="{9D8B030D-6E8A-4147-A177-3AD203B41FA5}">
                      <a16:colId xmlns:a16="http://schemas.microsoft.com/office/drawing/2014/main" val="3265237706"/>
                    </a:ext>
                  </a:extLst>
                </a:gridCol>
                <a:gridCol w="208345">
                  <a:extLst>
                    <a:ext uri="{9D8B030D-6E8A-4147-A177-3AD203B41FA5}">
                      <a16:colId xmlns:a16="http://schemas.microsoft.com/office/drawing/2014/main" val="326789703"/>
                    </a:ext>
                  </a:extLst>
                </a:gridCol>
                <a:gridCol w="1006997">
                  <a:extLst>
                    <a:ext uri="{9D8B030D-6E8A-4147-A177-3AD203B41FA5}">
                      <a16:colId xmlns:a16="http://schemas.microsoft.com/office/drawing/2014/main" val="699483048"/>
                    </a:ext>
                  </a:extLst>
                </a:gridCol>
                <a:gridCol w="185195">
                  <a:extLst>
                    <a:ext uri="{9D8B030D-6E8A-4147-A177-3AD203B41FA5}">
                      <a16:colId xmlns:a16="http://schemas.microsoft.com/office/drawing/2014/main" val="327410633"/>
                    </a:ext>
                  </a:extLst>
                </a:gridCol>
                <a:gridCol w="1678329">
                  <a:extLst>
                    <a:ext uri="{9D8B030D-6E8A-4147-A177-3AD203B41FA5}">
                      <a16:colId xmlns:a16="http://schemas.microsoft.com/office/drawing/2014/main" val="525661203"/>
                    </a:ext>
                  </a:extLst>
                </a:gridCol>
                <a:gridCol w="600440">
                  <a:extLst>
                    <a:ext uri="{9D8B030D-6E8A-4147-A177-3AD203B41FA5}">
                      <a16:colId xmlns:a16="http://schemas.microsoft.com/office/drawing/2014/main" val="1828578171"/>
                    </a:ext>
                  </a:extLst>
                </a:gridCol>
                <a:gridCol w="1401984">
                  <a:extLst>
                    <a:ext uri="{9D8B030D-6E8A-4147-A177-3AD203B41FA5}">
                      <a16:colId xmlns:a16="http://schemas.microsoft.com/office/drawing/2014/main" val="1516929086"/>
                    </a:ext>
                  </a:extLst>
                </a:gridCol>
              </a:tblGrid>
              <a:tr h="174684">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a:t>
                      </a:r>
                      <a:endParaRPr lang="ru-RU" sz="14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Дата</a:t>
                      </a:r>
                      <a:endParaRPr lang="ru-RU" sz="14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gridSpan="2">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Операция</a:t>
                      </a:r>
                      <a:endParaRPr lang="ru-RU" sz="14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Дт</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gridSpan="2">
                  <a:txBody>
                    <a:bodyPr/>
                    <a:lstStyle/>
                    <a:p>
                      <a:pPr>
                        <a:lnSpc>
                          <a:spcPct val="115000"/>
                        </a:lnSpc>
                      </a:pPr>
                      <a:r>
                        <a:rPr lang="ru-RU" sz="1400" dirty="0" err="1">
                          <a:solidFill>
                            <a:srgbClr val="000000"/>
                          </a:solidFill>
                          <a:effectLst/>
                          <a:latin typeface="Arial" panose="020B0604020202020204" pitchFamily="34" charset="0"/>
                          <a:ea typeface="Times New Roman" panose="02020603050405020304" pitchFamily="18" charset="0"/>
                        </a:rPr>
                        <a:t>Дт</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a:txBody>
                    <a:bodyPr/>
                    <a:lstStyle/>
                    <a:p>
                      <a:pPr>
                        <a:lnSpc>
                          <a:spcPct val="115000"/>
                        </a:lnSpc>
                      </a:pPr>
                      <a:r>
                        <a:rPr lang="ru-RU" sz="1400">
                          <a:solidFill>
                            <a:srgbClr val="000000"/>
                          </a:solidFill>
                          <a:effectLst/>
                          <a:latin typeface="Arial" panose="020B0604020202020204" pitchFamily="34" charset="0"/>
                          <a:ea typeface="Times New Roman" panose="02020603050405020304" pitchFamily="18" charset="0"/>
                        </a:rPr>
                        <a:t>Кт</a:t>
                      </a:r>
                      <a:endParaRPr lang="ru-RU" sz="14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gridSpan="3">
                  <a:txBody>
                    <a:bodyPr/>
                    <a:lstStyle/>
                    <a:p>
                      <a:pPr>
                        <a:lnSpc>
                          <a:spcPct val="115000"/>
                        </a:lnSpc>
                      </a:pPr>
                      <a:r>
                        <a:rPr lang="ru-RU" sz="1400" dirty="0">
                          <a:solidFill>
                            <a:srgbClr val="000000"/>
                          </a:solidFill>
                          <a:effectLst/>
                          <a:latin typeface="Arial" panose="020B0604020202020204" pitchFamily="34" charset="0"/>
                          <a:ea typeface="Times New Roman" panose="02020603050405020304" pitchFamily="18" charset="0"/>
                        </a:rPr>
                        <a:t>Сумма</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endParaRPr lang="ru-RU"/>
                    </a:p>
                  </a:txBody>
                  <a:tcPr/>
                </a:tc>
                <a:tc hMerge="1">
                  <a:txBody>
                    <a:bodyPr/>
                    <a:lstStyle/>
                    <a:p>
                      <a:pPr>
                        <a:lnSpc>
                          <a:spcPct val="115000"/>
                        </a:lnSpc>
                      </a:pPr>
                      <a:endParaRPr lang="ru-RU" sz="11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tc>
                  <a:txBody>
                    <a:bodyPr/>
                    <a:lstStyle/>
                    <a:p>
                      <a:pPr>
                        <a:lnSpc>
                          <a:spcPct val="115000"/>
                        </a:lnSpc>
                      </a:pPr>
                      <a:r>
                        <a:rPr lang="ru-RU" sz="1400" dirty="0">
                          <a:solidFill>
                            <a:srgbClr val="000000"/>
                          </a:solidFill>
                          <a:effectLst/>
                          <a:latin typeface="Arial" panose="020B0604020202020204" pitchFamily="34" charset="0"/>
                          <a:ea typeface="Times New Roman" panose="02020603050405020304" pitchFamily="18" charset="0"/>
                        </a:rPr>
                        <a:t>Документ 1С</a:t>
                      </a:r>
                      <a:endParaRPr lang="ru-RU" sz="1400" dirty="0">
                        <a:effectLst/>
                        <a:latin typeface="Times New Roman" panose="02020603050405020304" pitchFamily="18" charset="0"/>
                        <a:ea typeface="Times New Roman" panose="02020603050405020304" pitchFamily="18" charset="0"/>
                      </a:endParaRPr>
                    </a:p>
                    <a:p>
                      <a:pPr>
                        <a:lnSpc>
                          <a:spcPct val="115000"/>
                        </a:lnSpc>
                      </a:pPr>
                      <a:r>
                        <a:rPr lang="ru-RU" sz="1400" dirty="0">
                          <a:solidFill>
                            <a:srgbClr val="000000"/>
                          </a:solidFill>
                          <a:effectLst/>
                          <a:latin typeface="Arial" panose="020B0604020202020204" pitchFamily="34" charset="0"/>
                          <a:ea typeface="Times New Roman" panose="02020603050405020304" pitchFamily="18" charset="0"/>
                        </a:rPr>
                        <a:t> Создать на основании</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gridSpan="2">
                  <a:txBody>
                    <a:bodyPr/>
                    <a:lstStyle/>
                    <a:p>
                      <a:pPr>
                        <a:lnSpc>
                          <a:spcPct val="115000"/>
                        </a:lnSpc>
                      </a:pPr>
                      <a:r>
                        <a:rPr lang="ru-RU" sz="1400" dirty="0">
                          <a:solidFill>
                            <a:srgbClr val="000000"/>
                          </a:solidFill>
                          <a:effectLst/>
                          <a:latin typeface="Arial" panose="020B0604020202020204" pitchFamily="34" charset="0"/>
                          <a:ea typeface="Times New Roman" panose="02020603050405020304" pitchFamily="18" charset="0"/>
                        </a:rPr>
                        <a:t>Пакет документов</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chemeClr val="bg1"/>
                    </a:solidFill>
                  </a:tcPr>
                </a:tc>
                <a:tc hMerge="1">
                  <a:txBody>
                    <a:bodyPr/>
                    <a:lstStyle/>
                    <a:p>
                      <a:pPr>
                        <a:lnSpc>
                          <a:spcPct val="115000"/>
                        </a:lnSpc>
                      </a:pPr>
                      <a:r>
                        <a:rPr lang="ru-RU" sz="1100">
                          <a:solidFill>
                            <a:srgbClr val="000000"/>
                          </a:solidFill>
                          <a:effectLst/>
                          <a:latin typeface="Arial" panose="020B0604020202020204" pitchFamily="34" charset="0"/>
                          <a:ea typeface="Times New Roman" panose="02020603050405020304" pitchFamily="18" charset="0"/>
                        </a:rPr>
                        <a:t>Пакет документов</a:t>
                      </a:r>
                      <a:endParaRPr lang="ru-RU" sz="1100">
                        <a:effectLst/>
                        <a:latin typeface="Times New Roman" panose="02020603050405020304" pitchFamily="18" charset="0"/>
                        <a:ea typeface="Times New Roman" panose="02020603050405020304" pitchFamily="18" charset="0"/>
                      </a:endParaRPr>
                    </a:p>
                  </a:txBody>
                  <a:tcPr marL="11826" marR="11826" marT="7884" marB="11826" anchor="ctr">
                    <a:lnL>
                      <a:noFill/>
                    </a:lnL>
                    <a:lnR>
                      <a:noFill/>
                    </a:lnR>
                    <a:lnT>
                      <a:noFill/>
                    </a:lnT>
                    <a:lnB>
                      <a:noFill/>
                    </a:lnB>
                    <a:solidFill>
                      <a:srgbClr val="F2F2F2"/>
                    </a:solidFill>
                  </a:tcPr>
                </a:tc>
                <a:extLst>
                  <a:ext uri="{0D108BD9-81ED-4DB2-BD59-A6C34878D82A}">
                    <a16:rowId xmlns:a16="http://schemas.microsoft.com/office/drawing/2014/main" val="2380448583"/>
                  </a:ext>
                </a:extLst>
              </a:tr>
              <a:tr h="73777">
                <a:tc>
                  <a:txBody>
                    <a:bodyPr/>
                    <a:lstStyle/>
                    <a:p>
                      <a:pPr>
                        <a:lnSpc>
                          <a:spcPct val="115000"/>
                        </a:lnSpc>
                      </a:pPr>
                      <a:r>
                        <a:rPr lang="ru-RU" sz="1400" b="1">
                          <a:effectLst/>
                          <a:latin typeface="Arial" panose="020B0604020202020204" pitchFamily="34" charset="0"/>
                          <a:ea typeface="Times New Roman" panose="02020603050405020304" pitchFamily="18" charset="0"/>
                        </a:rPr>
                        <a:t>4</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13">
                  <a:txBody>
                    <a:bodyPr/>
                    <a:lstStyle/>
                    <a:p>
                      <a:pPr>
                        <a:lnSpc>
                          <a:spcPct val="115000"/>
                        </a:lnSpc>
                      </a:pPr>
                      <a:r>
                        <a:rPr lang="ru-RU" sz="1400" b="1" u="sng" dirty="0">
                          <a:solidFill>
                            <a:srgbClr val="0000FF"/>
                          </a:solidFill>
                          <a:effectLst/>
                          <a:latin typeface="Arial" panose="020B0604020202020204" pitchFamily="34" charset="0"/>
                          <a:ea typeface="Times New Roman" panose="02020603050405020304" pitchFamily="18" charset="0"/>
                          <a:hlinkClick r:id="rId2"/>
                        </a:rPr>
                        <a:t>Принятие к вычету входного НДС</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3670134292"/>
                  </a:ext>
                </a:extLst>
              </a:tr>
              <a:tr h="376497">
                <a:tc>
                  <a:txBody>
                    <a:bodyPr/>
                    <a:lstStyle/>
                    <a:p>
                      <a:pPr>
                        <a:lnSpc>
                          <a:spcPct val="115000"/>
                        </a:lnSpc>
                      </a:pPr>
                      <a:r>
                        <a:rPr lang="ru-RU" sz="1400">
                          <a:effectLst/>
                          <a:latin typeface="Arial" panose="020B0604020202020204" pitchFamily="34" charset="0"/>
                          <a:ea typeface="Times New Roman" panose="02020603050405020304" pitchFamily="18" charset="0"/>
                        </a:rPr>
                        <a:t>4.1</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400" dirty="0">
                          <a:effectLst/>
                          <a:latin typeface="Arial" panose="020B0604020202020204" pitchFamily="34" charset="0"/>
                          <a:ea typeface="Times New Roman" panose="02020603050405020304" pitchFamily="18" charset="0"/>
                        </a:rPr>
                        <a:t>30.06.2022</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Входной НДС со стоимости работ по модернизации принят к вычету</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Входной НДС со стоимости работ по модернизации принят к вычету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68.02</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3">
                  <a:txBody>
                    <a:bodyPr/>
                    <a:lstStyle/>
                    <a:p>
                      <a:pPr>
                        <a:lnSpc>
                          <a:spcPct val="115000"/>
                        </a:lnSpc>
                      </a:pPr>
                      <a:r>
                        <a:rPr lang="ru-RU" sz="1400" dirty="0">
                          <a:effectLst/>
                          <a:latin typeface="Arial" panose="020B0604020202020204" pitchFamily="34" charset="0"/>
                          <a:ea typeface="Times New Roman" panose="02020603050405020304" pitchFamily="18" charset="0"/>
                        </a:rPr>
                        <a:t>19.04</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БУ</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19.04</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БУ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a:txBody>
                    <a:bodyPr/>
                    <a:lstStyle/>
                    <a:p>
                      <a:pPr>
                        <a:lnSpc>
                          <a:spcPct val="115000"/>
                        </a:lnSpc>
                      </a:pPr>
                      <a:r>
                        <a:rPr lang="ru-RU" sz="1400" dirty="0">
                          <a:effectLst/>
                          <a:latin typeface="Arial" panose="020B0604020202020204" pitchFamily="34" charset="0"/>
                          <a:ea typeface="Times New Roman" panose="02020603050405020304" pitchFamily="18" charset="0"/>
                        </a:rPr>
                        <a:t>5 000,00</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3">
                  <a:txBody>
                    <a:bodyPr/>
                    <a:lstStyle/>
                    <a:p>
                      <a:r>
                        <a:rPr lang="ru-RU" sz="1400" u="sng" dirty="0">
                          <a:solidFill>
                            <a:srgbClr val="0000FF"/>
                          </a:solidFill>
                          <a:effectLst/>
                          <a:latin typeface="Arial" panose="020B0604020202020204" pitchFamily="34" charset="0"/>
                          <a:ea typeface="Times New Roman" panose="02020603050405020304" pitchFamily="18" charset="0"/>
                          <a:hlinkClick r:id="rId3"/>
                        </a:rPr>
                        <a:t>Регламентная операция "Формирование записи книги покупок"</a:t>
                      </a:r>
                      <a:endParaRPr lang="ru-RU" sz="2400" dirty="0"/>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B>
                      <a:noFill/>
                    </a:lnB>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 Книга покупок</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extLst>
                  <a:ext uri="{0D108BD9-81ED-4DB2-BD59-A6C34878D82A}">
                    <a16:rowId xmlns:a16="http://schemas.microsoft.com/office/drawing/2014/main" val="3977655525"/>
                  </a:ext>
                </a:extLst>
              </a:tr>
              <a:tr h="58550">
                <a:tc>
                  <a:txBody>
                    <a:bodyPr/>
                    <a:lstStyle/>
                    <a:p>
                      <a:pPr>
                        <a:lnSpc>
                          <a:spcPct val="115000"/>
                        </a:lnSpc>
                      </a:pPr>
                      <a:r>
                        <a:rPr lang="ru-RU" sz="1400" b="1">
                          <a:effectLst/>
                          <a:latin typeface="Arial" panose="020B0604020202020204" pitchFamily="34" charset="0"/>
                          <a:ea typeface="Times New Roman" panose="02020603050405020304" pitchFamily="18" charset="0"/>
                        </a:rPr>
                        <a:t>5</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13">
                  <a:txBody>
                    <a:bodyPr/>
                    <a:lstStyle/>
                    <a:p>
                      <a:pPr>
                        <a:lnSpc>
                          <a:spcPct val="115000"/>
                        </a:lnSpc>
                      </a:pPr>
                      <a:r>
                        <a:rPr lang="ru-RU" sz="1400" b="1" u="sng">
                          <a:solidFill>
                            <a:srgbClr val="0000FF"/>
                          </a:solidFill>
                          <a:effectLst/>
                          <a:latin typeface="Arial" panose="020B0604020202020204" pitchFamily="34" charset="0"/>
                          <a:ea typeface="Times New Roman" panose="02020603050405020304" pitchFamily="18" charset="0"/>
                          <a:hlinkClick r:id="rId4"/>
                        </a:rPr>
                        <a:t>Начисление амортизации и расчет отложенных налогов</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2577772606"/>
                  </a:ext>
                </a:extLst>
              </a:tr>
              <a:tr h="477403">
                <a:tc>
                  <a:txBody>
                    <a:bodyPr/>
                    <a:lstStyle/>
                    <a:p>
                      <a:pPr>
                        <a:lnSpc>
                          <a:spcPct val="115000"/>
                        </a:lnSpc>
                      </a:pPr>
                      <a:r>
                        <a:rPr lang="ru-RU" sz="1400">
                          <a:effectLst/>
                          <a:latin typeface="Arial" panose="020B0604020202020204" pitchFamily="34" charset="0"/>
                          <a:ea typeface="Times New Roman" panose="02020603050405020304" pitchFamily="18" charset="0"/>
                        </a:rPr>
                        <a:t>5.1</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31.07.2022</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Начислена амортизация по модернизированному объекту основных средств</a:t>
                      </a:r>
                      <a:br>
                        <a:rPr lang="ru-RU" sz="1400" dirty="0">
                          <a:effectLst/>
                          <a:latin typeface="Arial" panose="020B0604020202020204" pitchFamily="34" charset="0"/>
                          <a:ea typeface="Times New Roman" panose="02020603050405020304" pitchFamily="18" charset="0"/>
                        </a:rPr>
                      </a:br>
                      <a:r>
                        <a:rPr lang="ru-RU" sz="1400" i="1" u="sng" dirty="0">
                          <a:solidFill>
                            <a:srgbClr val="0000FF"/>
                          </a:solidFill>
                          <a:effectLst/>
                          <a:latin typeface="Arial" panose="020B0604020202020204" pitchFamily="34" charset="0"/>
                          <a:ea typeface="Times New Roman" panose="02020603050405020304" pitchFamily="18" charset="0"/>
                          <a:hlinkClick r:id="rId5"/>
                        </a:rPr>
                        <a:t>Расчет</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Начислена амортизация по модернизированному объекту основных средств</a:t>
                      </a:r>
                      <a:br>
                        <a:rPr lang="ru-RU" sz="1100">
                          <a:effectLst/>
                          <a:latin typeface="Arial" panose="020B0604020202020204" pitchFamily="34" charset="0"/>
                          <a:ea typeface="Times New Roman" panose="02020603050405020304" pitchFamily="18" charset="0"/>
                        </a:rPr>
                      </a:br>
                      <a:r>
                        <a:rPr lang="ru-RU" sz="1100" i="1" u="sng">
                          <a:solidFill>
                            <a:srgbClr val="0000FF"/>
                          </a:solidFill>
                          <a:effectLst/>
                          <a:latin typeface="Arial" panose="020B0604020202020204" pitchFamily="34" charset="0"/>
                          <a:ea typeface="Times New Roman" panose="02020603050405020304" pitchFamily="18" charset="0"/>
                          <a:hlinkClick r:id="" action="ppaction://noaction"/>
                        </a:rPr>
                        <a:t>Расчет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26</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НУ</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3">
                  <a:txBody>
                    <a:bodyPr/>
                    <a:lstStyle/>
                    <a:p>
                      <a:pPr>
                        <a:lnSpc>
                          <a:spcPct val="115000"/>
                        </a:lnSpc>
                      </a:pPr>
                      <a:r>
                        <a:rPr lang="ru-RU" sz="1400" dirty="0">
                          <a:effectLst/>
                          <a:latin typeface="Arial" panose="020B0604020202020204" pitchFamily="34" charset="0"/>
                          <a:ea typeface="Times New Roman" panose="02020603050405020304" pitchFamily="18" charset="0"/>
                        </a:rPr>
                        <a:t>02.01</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БУ</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НУ</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02.01</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БУ</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НУ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a:txBody>
                    <a:bodyPr/>
                    <a:lstStyle/>
                    <a:p>
                      <a:pPr>
                        <a:lnSpc>
                          <a:spcPct val="115000"/>
                        </a:lnSpc>
                      </a:pP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2 150,00</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1 739,58</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gridSpan="2">
                  <a:txBody>
                    <a:bodyPr/>
                    <a:lstStyle/>
                    <a:p>
                      <a:pPr>
                        <a:lnSpc>
                          <a:spcPct val="115000"/>
                        </a:lnSpc>
                      </a:pPr>
                      <a:r>
                        <a:rPr lang="ru-RU" sz="1400" u="sng" dirty="0">
                          <a:solidFill>
                            <a:srgbClr val="0000FF"/>
                          </a:solidFill>
                          <a:effectLst/>
                          <a:latin typeface="Arial" panose="020B0604020202020204" pitchFamily="34" charset="0"/>
                          <a:ea typeface="Times New Roman" panose="02020603050405020304" pitchFamily="18" charset="0"/>
                          <a:hlinkClick r:id="rId6"/>
                        </a:rPr>
                        <a:t>Регламентная операция "Амортизация и износ основных средств"</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 Ведомость амортизации ОС</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 Справка-расчет "Амортизация"</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extLst>
                  <a:ext uri="{0D108BD9-81ED-4DB2-BD59-A6C34878D82A}">
                    <a16:rowId xmlns:a16="http://schemas.microsoft.com/office/drawing/2014/main" val="2069677829"/>
                  </a:ext>
                </a:extLst>
              </a:tr>
              <a:tr h="124231">
                <a:tc>
                  <a:txBody>
                    <a:bodyPr/>
                    <a:lstStyle/>
                    <a:p>
                      <a:pPr>
                        <a:lnSpc>
                          <a:spcPct val="115000"/>
                        </a:lnSpc>
                      </a:pPr>
                      <a:r>
                        <a:rPr lang="ru-RU" sz="1400">
                          <a:effectLst/>
                          <a:latin typeface="Arial" panose="020B0604020202020204" pitchFamily="34" charset="0"/>
                          <a:ea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13">
                  <a:txBody>
                    <a:bodyPr/>
                    <a:lstStyle/>
                    <a:p>
                      <a:pPr>
                        <a:lnSpc>
                          <a:spcPct val="115000"/>
                        </a:lnSpc>
                      </a:pPr>
                      <a:r>
                        <a:rPr lang="ru-RU" sz="1400">
                          <a:effectLst/>
                          <a:latin typeface="Arial" panose="020B0604020202020204" pitchFamily="34" charset="0"/>
                          <a:ea typeface="Times New Roman" panose="02020603050405020304" pitchFamily="18" charset="0"/>
                        </a:rPr>
                        <a:t>Аналогичным образом начисляется амортизация в последующие месяцы в течение срока эксплуатации объекта ОС</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2624145406"/>
                  </a:ext>
                </a:extLst>
              </a:tr>
              <a:tr h="527857">
                <a:tc>
                  <a:txBody>
                    <a:bodyPr/>
                    <a:lstStyle/>
                    <a:p>
                      <a:pPr>
                        <a:lnSpc>
                          <a:spcPct val="115000"/>
                        </a:lnSpc>
                      </a:pPr>
                      <a:r>
                        <a:rPr lang="ru-RU" sz="1400">
                          <a:effectLst/>
                          <a:latin typeface="Arial" panose="020B0604020202020204" pitchFamily="34" charset="0"/>
                          <a:ea typeface="Times New Roman" panose="02020603050405020304" pitchFamily="18" charset="0"/>
                        </a:rPr>
                        <a:t>5.2</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a:txBody>
                    <a:bodyPr/>
                    <a:lstStyle/>
                    <a:p>
                      <a:pPr>
                        <a:lnSpc>
                          <a:spcPct val="115000"/>
                        </a:lnSpc>
                      </a:pPr>
                      <a:r>
                        <a:rPr lang="ru-RU" sz="1400">
                          <a:effectLst/>
                          <a:latin typeface="Arial" panose="020B0604020202020204" pitchFamily="34" charset="0"/>
                          <a:ea typeface="Times New Roman" panose="02020603050405020304" pitchFamily="18" charset="0"/>
                        </a:rPr>
                        <a:t>31.07.2022</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Признан отложенный налоговый актив (ОНА) с разницы в балансовой стоимости ОС в БУ и НУ</a:t>
                      </a:r>
                      <a:br>
                        <a:rPr lang="ru-RU" sz="1400" dirty="0">
                          <a:effectLst/>
                          <a:latin typeface="Arial" panose="020B0604020202020204" pitchFamily="34" charset="0"/>
                          <a:ea typeface="Times New Roman" panose="02020603050405020304" pitchFamily="18" charset="0"/>
                        </a:rPr>
                      </a:br>
                      <a:r>
                        <a:rPr lang="ru-RU" sz="1400" i="1" u="sng" dirty="0">
                          <a:solidFill>
                            <a:srgbClr val="0000FF"/>
                          </a:solidFill>
                          <a:effectLst/>
                          <a:latin typeface="Arial" panose="020B0604020202020204" pitchFamily="34" charset="0"/>
                          <a:ea typeface="Times New Roman" panose="02020603050405020304" pitchFamily="18" charset="0"/>
                          <a:hlinkClick r:id="rId7"/>
                        </a:rPr>
                        <a:t>Расчет</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Признан отложенный налоговый актив (ОНА) с разницы в балансовой стоимости ОС в БУ и НУ</a:t>
                      </a:r>
                      <a:br>
                        <a:rPr lang="ru-RU" sz="1100">
                          <a:effectLst/>
                          <a:latin typeface="Arial" panose="020B0604020202020204" pitchFamily="34" charset="0"/>
                          <a:ea typeface="Times New Roman" panose="02020603050405020304" pitchFamily="18" charset="0"/>
                        </a:rPr>
                      </a:br>
                      <a:r>
                        <a:rPr lang="ru-RU" sz="1100" i="1" u="sng">
                          <a:solidFill>
                            <a:srgbClr val="0000FF"/>
                          </a:solidFill>
                          <a:effectLst/>
                          <a:latin typeface="Arial" panose="020B0604020202020204" pitchFamily="34" charset="0"/>
                          <a:ea typeface="Times New Roman" panose="02020603050405020304" pitchFamily="18" charset="0"/>
                          <a:hlinkClick r:id="" action="ppaction://noaction"/>
                        </a:rPr>
                        <a:t>Расчет</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a:txBody>
                    <a:bodyPr/>
                    <a:lstStyle/>
                    <a:p>
                      <a:pPr>
                        <a:lnSpc>
                          <a:spcPct val="115000"/>
                        </a:lnSpc>
                      </a:pPr>
                      <a:r>
                        <a:rPr lang="ru-RU" sz="1400">
                          <a:effectLst/>
                          <a:latin typeface="Arial" panose="020B0604020202020204" pitchFamily="34" charset="0"/>
                          <a:ea typeface="Times New Roman" panose="02020603050405020304" pitchFamily="18" charset="0"/>
                        </a:rPr>
                        <a:t>09</a:t>
                      </a:r>
                      <a:br>
                        <a:rPr lang="ru-RU" sz="1400">
                          <a:effectLst/>
                          <a:latin typeface="Arial" panose="020B0604020202020204" pitchFamily="34" charset="0"/>
                          <a:ea typeface="Times New Roman" panose="02020603050405020304" pitchFamily="18" charset="0"/>
                        </a:rPr>
                      </a:br>
                      <a:r>
                        <a:rPr lang="ru-RU" sz="1400">
                          <a:effectLst/>
                          <a:latin typeface="Arial" panose="020B0604020202020204" pitchFamily="34" charset="0"/>
                          <a:ea typeface="Times New Roman" panose="02020603050405020304" pitchFamily="18" charset="0"/>
                        </a:rPr>
                        <a:t>БУ</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2">
                  <a:txBody>
                    <a:bodyPr/>
                    <a:lstStyle/>
                    <a:p>
                      <a:pPr>
                        <a:lnSpc>
                          <a:spcPct val="115000"/>
                        </a:lnSpc>
                      </a:pPr>
                      <a:r>
                        <a:rPr lang="ru-RU" sz="1400" dirty="0">
                          <a:effectLst/>
                          <a:latin typeface="Arial" panose="020B0604020202020204" pitchFamily="34" charset="0"/>
                          <a:ea typeface="Times New Roman" panose="02020603050405020304" pitchFamily="18" charset="0"/>
                        </a:rPr>
                        <a:t>99.02.О</a:t>
                      </a:r>
                      <a:br>
                        <a:rPr lang="ru-RU" sz="1400" dirty="0">
                          <a:effectLst/>
                          <a:latin typeface="Arial" panose="020B0604020202020204" pitchFamily="34" charset="0"/>
                          <a:ea typeface="Times New Roman" panose="02020603050405020304" pitchFamily="18" charset="0"/>
                        </a:rPr>
                      </a:br>
                      <a:r>
                        <a:rPr lang="ru-RU" sz="1400" dirty="0">
                          <a:effectLst/>
                          <a:latin typeface="Arial" panose="020B0604020202020204" pitchFamily="34" charset="0"/>
                          <a:ea typeface="Times New Roman" panose="02020603050405020304" pitchFamily="18" charset="0"/>
                        </a:rPr>
                        <a:t>БУ</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r>
                        <a:rPr lang="ru-RU" sz="1100">
                          <a:effectLst/>
                          <a:latin typeface="Arial" panose="020B0604020202020204" pitchFamily="34" charset="0"/>
                          <a:ea typeface="Times New Roman" panose="02020603050405020304" pitchFamily="18" charset="0"/>
                        </a:rPr>
                        <a:t>99.02.О</a:t>
                      </a:r>
                      <a:br>
                        <a:rPr lang="ru-RU" sz="1100">
                          <a:effectLst/>
                          <a:latin typeface="Arial" panose="020B0604020202020204" pitchFamily="34" charset="0"/>
                          <a:ea typeface="Times New Roman" panose="02020603050405020304" pitchFamily="18" charset="0"/>
                        </a:rPr>
                      </a:br>
                      <a:r>
                        <a:rPr lang="ru-RU" sz="1100">
                          <a:effectLst/>
                          <a:latin typeface="Arial" panose="020B0604020202020204" pitchFamily="34" charset="0"/>
                          <a:ea typeface="Times New Roman" panose="02020603050405020304" pitchFamily="18" charset="0"/>
                        </a:rPr>
                        <a:t>БУ</a:t>
                      </a: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gridSpan="3">
                  <a:txBody>
                    <a:bodyPr/>
                    <a:lstStyle/>
                    <a:p>
                      <a:pPr>
                        <a:lnSpc>
                          <a:spcPct val="115000"/>
                        </a:lnSpc>
                      </a:pPr>
                      <a:r>
                        <a:rPr lang="ru-RU" sz="1400" dirty="0">
                          <a:effectLst/>
                          <a:latin typeface="Arial" panose="020B0604020202020204" pitchFamily="34" charset="0"/>
                          <a:ea typeface="Times New Roman" panose="02020603050405020304" pitchFamily="18" charset="0"/>
                        </a:rPr>
                        <a:t>82,08</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tcPr>
                </a:tc>
                <a:tc hMerge="1">
                  <a:txBody>
                    <a:bodyPr/>
                    <a:lstStyle/>
                    <a:p>
                      <a:endParaRPr lang="ru-RU"/>
                    </a:p>
                  </a:txBody>
                  <a:tcPr/>
                </a:tc>
                <a:tc gridSpan="2">
                  <a:txBody>
                    <a:bodyPr/>
                    <a:lstStyle/>
                    <a:p>
                      <a:pPr>
                        <a:lnSpc>
                          <a:spcPct val="115000"/>
                        </a:lnSpc>
                      </a:pPr>
                      <a:r>
                        <a:rPr lang="ru-RU" sz="1400" u="sng" dirty="0">
                          <a:solidFill>
                            <a:srgbClr val="0000FF"/>
                          </a:solidFill>
                          <a:effectLst/>
                          <a:latin typeface="Arial" panose="020B0604020202020204" pitchFamily="34" charset="0"/>
                          <a:ea typeface="Times New Roman" panose="02020603050405020304" pitchFamily="18" charset="0"/>
                          <a:hlinkClick r:id="rId8"/>
                        </a:rPr>
                        <a:t>Регламентная операция "Расчет отложенного налога по ПБУ 18"</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pPr>
                        <a:lnSpc>
                          <a:spcPct val="115000"/>
                        </a:lnSpc>
                      </a:pPr>
                      <a:endParaRPr lang="ru-RU" sz="11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B>
                      <a:noFill/>
                    </a:lnB>
                  </a:tcPr>
                </a:tc>
                <a:tc>
                  <a:txBody>
                    <a:bodyPr/>
                    <a:lstStyle/>
                    <a:p>
                      <a:pPr>
                        <a:lnSpc>
                          <a:spcPct val="115000"/>
                        </a:lnSpc>
                      </a:pPr>
                      <a:r>
                        <a:rPr lang="ru-RU" sz="1400">
                          <a:effectLst/>
                          <a:latin typeface="Arial" panose="020B0604020202020204" pitchFamily="34" charset="0"/>
                          <a:ea typeface="Times New Roman" panose="02020603050405020304" pitchFamily="18" charset="0"/>
                        </a:rPr>
                        <a:t> Справка-расчет "Отложенный налог на прибыль"</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extLst>
                  <a:ext uri="{0D108BD9-81ED-4DB2-BD59-A6C34878D82A}">
                    <a16:rowId xmlns:a16="http://schemas.microsoft.com/office/drawing/2014/main" val="2759923725"/>
                  </a:ext>
                </a:extLst>
              </a:tr>
              <a:tr h="285681">
                <a:tc>
                  <a:txBody>
                    <a:bodyPr/>
                    <a:lstStyle/>
                    <a:p>
                      <a:pPr>
                        <a:lnSpc>
                          <a:spcPct val="115000"/>
                        </a:lnSpc>
                      </a:pPr>
                      <a:r>
                        <a:rPr lang="ru-RU" sz="1400">
                          <a:effectLst/>
                          <a:latin typeface="Arial" panose="020B0604020202020204" pitchFamily="34" charset="0"/>
                          <a:ea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gridSpan="13">
                  <a:txBody>
                    <a:bodyPr/>
                    <a:lstStyle/>
                    <a:p>
                      <a:pPr>
                        <a:lnSpc>
                          <a:spcPct val="115000"/>
                        </a:lnSpc>
                      </a:pPr>
                      <a:r>
                        <a:rPr lang="ru-RU" sz="1400" dirty="0">
                          <a:effectLst/>
                          <a:latin typeface="Arial" panose="020B0604020202020204" pitchFamily="34" charset="0"/>
                          <a:ea typeface="Times New Roman" panose="02020603050405020304" pitchFamily="18" charset="0"/>
                        </a:rPr>
                        <a:t>В последующие месяцы ОНА уменьшается (погашается) в течение срока начисления амортизации:</a:t>
                      </a:r>
                      <a:br>
                        <a:rPr lang="ru-RU" sz="1400" dirty="0">
                          <a:effectLst/>
                          <a:latin typeface="Arial" panose="020B0604020202020204" pitchFamily="34" charset="0"/>
                          <a:ea typeface="Times New Roman" panose="02020603050405020304" pitchFamily="18" charset="0"/>
                        </a:rPr>
                      </a:br>
                      <a:endParaRPr lang="ru-RU" sz="1400" dirty="0">
                        <a:effectLst/>
                        <a:latin typeface="Times New Roman" panose="02020603050405020304" pitchFamily="18" charset="0"/>
                        <a:ea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ru-RU" sz="1400" dirty="0">
                          <a:effectLst/>
                          <a:latin typeface="Arial" panose="020B0604020202020204" pitchFamily="34" charset="0"/>
                          <a:ea typeface="Times New Roman" panose="02020603050405020304" pitchFamily="18" charset="0"/>
                        </a:rPr>
                        <a:t>в течение текущего года проводкой с той же корреспонденцией счетов, что и признание, но со знаком "минус" (</a:t>
                      </a:r>
                      <a:r>
                        <a:rPr lang="ru-RU" sz="1400" dirty="0" err="1">
                          <a:effectLst/>
                          <a:latin typeface="Arial" panose="020B0604020202020204" pitchFamily="34" charset="0"/>
                          <a:ea typeface="Times New Roman" panose="02020603050405020304" pitchFamily="18" charset="0"/>
                        </a:rPr>
                        <a:t>Дт</a:t>
                      </a:r>
                      <a:r>
                        <a:rPr lang="ru-RU" sz="1400" dirty="0">
                          <a:effectLst/>
                          <a:latin typeface="Arial" panose="020B0604020202020204" pitchFamily="34" charset="0"/>
                          <a:ea typeface="Times New Roman" panose="02020603050405020304" pitchFamily="18" charset="0"/>
                        </a:rPr>
                        <a:t> 09 </a:t>
                      </a:r>
                      <a:r>
                        <a:rPr lang="ru-RU" sz="1400" dirty="0" err="1">
                          <a:effectLst/>
                          <a:latin typeface="Arial" panose="020B0604020202020204" pitchFamily="34" charset="0"/>
                          <a:ea typeface="Times New Roman" panose="02020603050405020304" pitchFamily="18" charset="0"/>
                        </a:rPr>
                        <a:t>Кт</a:t>
                      </a:r>
                      <a:r>
                        <a:rPr lang="ru-RU" sz="1400" dirty="0">
                          <a:effectLst/>
                          <a:latin typeface="Arial" panose="020B0604020202020204" pitchFamily="34" charset="0"/>
                          <a:ea typeface="Times New Roman" panose="02020603050405020304" pitchFamily="18" charset="0"/>
                        </a:rPr>
                        <a:t> 99.02.О "</a:t>
                      </a:r>
                      <a:r>
                        <a:rPr lang="ru-RU" sz="1400" dirty="0" err="1">
                          <a:effectLst/>
                          <a:latin typeface="Arial" panose="020B0604020202020204" pitchFamily="34" charset="0"/>
                          <a:ea typeface="Times New Roman" panose="02020603050405020304" pitchFamily="18" charset="0"/>
                        </a:rPr>
                        <a:t>сторно</a:t>
                      </a:r>
                      <a:r>
                        <a:rPr lang="ru-RU" sz="1400" dirty="0">
                          <a:effectLst/>
                          <a:latin typeface="Arial" panose="020B0604020202020204" pitchFamily="34" charset="0"/>
                          <a:ea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ru-RU" sz="1400" dirty="0">
                          <a:effectLst/>
                          <a:latin typeface="Arial" panose="020B0604020202020204" pitchFamily="34" charset="0"/>
                          <a:ea typeface="Times New Roman" panose="02020603050405020304" pitchFamily="18" charset="0"/>
                        </a:rPr>
                        <a:t>в течение следующих лет обратной проводкой со знаком "плюс" (</a:t>
                      </a:r>
                      <a:r>
                        <a:rPr lang="ru-RU" sz="1400" dirty="0" err="1">
                          <a:effectLst/>
                          <a:latin typeface="Arial" panose="020B0604020202020204" pitchFamily="34" charset="0"/>
                          <a:ea typeface="Times New Roman" panose="02020603050405020304" pitchFamily="18" charset="0"/>
                        </a:rPr>
                        <a:t>Дт</a:t>
                      </a:r>
                      <a:r>
                        <a:rPr lang="ru-RU" sz="1400" dirty="0">
                          <a:effectLst/>
                          <a:latin typeface="Arial" panose="020B0604020202020204" pitchFamily="34" charset="0"/>
                          <a:ea typeface="Times New Roman" panose="02020603050405020304" pitchFamily="18" charset="0"/>
                        </a:rPr>
                        <a:t> 99.02.О </a:t>
                      </a:r>
                      <a:r>
                        <a:rPr lang="ru-RU" sz="1400" dirty="0" err="1">
                          <a:effectLst/>
                          <a:latin typeface="Arial" panose="020B0604020202020204" pitchFamily="34" charset="0"/>
                          <a:ea typeface="Times New Roman" panose="02020603050405020304" pitchFamily="18" charset="0"/>
                        </a:rPr>
                        <a:t>Кт</a:t>
                      </a:r>
                      <a:r>
                        <a:rPr lang="ru-RU" sz="1400" dirty="0">
                          <a:effectLst/>
                          <a:latin typeface="Arial" panose="020B0604020202020204" pitchFamily="34" charset="0"/>
                          <a:ea typeface="Times New Roman" panose="02020603050405020304" pitchFamily="18" charset="0"/>
                        </a:rPr>
                        <a:t> 09)</a:t>
                      </a:r>
                      <a:endParaRPr lang="ru-RU" sz="1400" dirty="0">
                        <a:effectLst/>
                        <a:latin typeface="Times New Roman" panose="02020603050405020304" pitchFamily="18" charset="0"/>
                        <a:ea typeface="Times New Roman" panose="02020603050405020304" pitchFamily="18" charset="0"/>
                      </a:endParaRPr>
                    </a:p>
                  </a:txBody>
                  <a:tcPr marL="11826" marR="11826" marT="7884" marB="11826">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3953126483"/>
                  </a:ext>
                </a:extLst>
              </a:tr>
            </a:tbl>
          </a:graphicData>
        </a:graphic>
      </p:graphicFrame>
    </p:spTree>
    <p:extLst>
      <p:ext uri="{BB962C8B-B14F-4D97-AF65-F5344CB8AC3E}">
        <p14:creationId xmlns:p14="http://schemas.microsoft.com/office/powerpoint/2010/main" val="175122505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BBC2131-12A2-3C2B-29BF-A074C17CD20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3C6694D-043E-1A51-15D6-38AEB0EA3441}"/>
              </a:ext>
            </a:extLst>
          </p:cNvPr>
          <p:cNvSpPr txBox="1"/>
          <p:nvPr/>
        </p:nvSpPr>
        <p:spPr>
          <a:xfrm>
            <a:off x="670560" y="812860"/>
            <a:ext cx="9611360" cy="39703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Расчет:</a:t>
            </a:r>
            <a:endParaRPr kumimoji="0" lang="ru-RU"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Амортизация в БУ:  129 000,00 руб. (балансовая стоимость ОС на 01.07.2022) / 60 мес. (оставшийся срок полезного использования) = 2 150,00 руб.</a:t>
            </a:r>
            <a:endPar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Амортизация в НУ: 167 000,00 руб. (скорректированная стоимость ОС: первоначальная плюс модернизация) / 96 мес. (общий скорректированный срок полезного использования, включая истекший) = 1 739,58 руб.</a:t>
            </a:r>
            <a:endPar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Аналогичным образом начисляется амортизация за последующие месяцы в течение оставшегося срока полезного использования основного средства.</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Расчет:</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Roboto" panose="02000000000000000000" pitchFamily="2" charset="0"/>
                <a:ea typeface="+mn-ea"/>
                <a:cs typeface="+mn-cs"/>
              </a:rPr>
              <a:t>(</a:t>
            </a:r>
            <a:r>
              <a:rPr kumimoji="0" lang="ru-RU" sz="1800" b="0" i="1" u="none" strike="noStrike" kern="1200" cap="none" spc="0" normalizeH="0" baseline="0" noProof="0" dirty="0">
                <a:ln>
                  <a:noFill/>
                </a:ln>
                <a:solidFill>
                  <a:srgbClr val="000000"/>
                </a:solidFill>
                <a:effectLst/>
                <a:uLnTx/>
                <a:uFillTx/>
                <a:latin typeface="Roboto" panose="02000000000000000000" pitchFamily="2" charset="0"/>
                <a:ea typeface="+mn-ea"/>
                <a:cs typeface="+mn-cs"/>
              </a:rPr>
              <a:t>Налоговая стоимость ОС на конец месяца (167 000,00 - 38 000,00 - 1 739,58 = 127 260,12 руб.) - Балансовая стоимость ОС на конец месяца (129 000 000 - 2 150,00 = 126 850,00 руб.))*20 % = (127 260,12 - 126 850,00) * 20 % = 410,42 * 20 % = 82,08 руб.</a:t>
            </a:r>
          </a:p>
        </p:txBody>
      </p:sp>
    </p:spTree>
    <p:extLst>
      <p:ext uri="{BB962C8B-B14F-4D97-AF65-F5344CB8AC3E}">
        <p14:creationId xmlns:p14="http://schemas.microsoft.com/office/powerpoint/2010/main" val="313812910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2264" name="Group 104"/>
          <p:cNvGraphicFramePr>
            <a:graphicFrameLocks noGrp="1"/>
          </p:cNvGraphicFramePr>
          <p:nvPr/>
        </p:nvGraphicFramePr>
        <p:xfrm>
          <a:off x="431802" y="333376"/>
          <a:ext cx="11425767" cy="6239060"/>
        </p:xfrm>
        <a:graphic>
          <a:graphicData uri="http://schemas.openxmlformats.org/drawingml/2006/table">
            <a:tbl>
              <a:tblPr/>
              <a:tblGrid>
                <a:gridCol w="2472267">
                  <a:extLst>
                    <a:ext uri="{9D8B030D-6E8A-4147-A177-3AD203B41FA5}">
                      <a16:colId xmlns:a16="http://schemas.microsoft.com/office/drawing/2014/main" val="20000"/>
                    </a:ext>
                  </a:extLst>
                </a:gridCol>
                <a:gridCol w="4167717">
                  <a:extLst>
                    <a:ext uri="{9D8B030D-6E8A-4147-A177-3AD203B41FA5}">
                      <a16:colId xmlns:a16="http://schemas.microsoft.com/office/drawing/2014/main" val="20001"/>
                    </a:ext>
                  </a:extLst>
                </a:gridCol>
                <a:gridCol w="4785783">
                  <a:extLst>
                    <a:ext uri="{9D8B030D-6E8A-4147-A177-3AD203B41FA5}">
                      <a16:colId xmlns:a16="http://schemas.microsoft.com/office/drawing/2014/main" val="20002"/>
                    </a:ext>
                  </a:extLst>
                </a:gridCol>
              </a:tblGrid>
              <a:tr h="320020">
                <a:tc row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Объекты    </a:t>
                      </a:r>
                      <a:b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ремонтных   </a:t>
                      </a:r>
                      <a:b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работ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Виды ремонта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0"/>
                  </a:ext>
                </a:extLst>
              </a:tr>
              <a:tr h="548620">
                <a:tc vMerge="1">
                  <a:txBody>
                    <a:bodyPr/>
                    <a:lstStyle/>
                    <a:p>
                      <a:endParaRPr lang="ru-RU"/>
                    </a:p>
                  </a:txBody>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Текущий ремонт (проводится</a:t>
                      </a:r>
                      <a:b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чаще одного раза в год)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Капитальный ремонт (проводится</a:t>
                      </a:r>
                      <a:r>
                        <a:rPr kumimoji="0" lang="en-US" altLang="ru-RU" sz="1500" b="1" i="0" u="none" strike="noStrike" cap="none" normalizeH="0" baseline="0">
                          <a:ln>
                            <a:noFill/>
                          </a:ln>
                          <a:solidFill>
                            <a:schemeClr val="tx1"/>
                          </a:solidFill>
                          <a:effectLst/>
                          <a:latin typeface="Times New Roman" pitchFamily="18" charset="0"/>
                          <a:cs typeface="Times New Roman" pitchFamily="18" charset="0"/>
                        </a:rPr>
                        <a:t> </a:t>
                      </a: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реже одного раза в год)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46302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Машины,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оборудование,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транспортные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средства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Профилактическая   регулировка частей и  механизмов, их чистка,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смазка, а также замена  отдельных деталей и узлов основных средств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Полная разборка агрегата, замена или восстановление  всех изношенных деталей 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узлов, ремонт базовых и  других деталей и узлов,  сборка, регулировка и  испытание агрегата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14882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Здания, сооружения,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инженерно- техническое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оборудование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Профилактические  мероприятия и устранение  мелких повреждений 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неисправностей частей зданий, сооружений, инженерного оборудования, проводимые в целях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предохранения от преждевременного износа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Замена изношенных конструкций и деталей или смена их на более прочные и экономичные,  улучшающие эксплуатационные возможности ремонтируемых  объектов, за исключением  случаев полной замены  основных конструкций, срок  службы которых в данном   объекте является наибольшим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1758576">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Наружные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инженерные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коммуникации 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объекты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благоустройства</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Работы по предупреждению износа наружных инженерных коммуникаций и объектов благоустройства, также работы по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устранению мелких  повреждений 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неисправностей таких   объектов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Ремонт сетей водопровода,  канализации,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теплогазоснабжения и электроснабжения, работы по  озеленению дворовых  территорий, ремонту дорожек, проездов и тротуаров и т.д.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marT="45711" marB="4571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94540784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3299" name="Group 115"/>
          <p:cNvGraphicFramePr>
            <a:graphicFrameLocks noGrp="1"/>
          </p:cNvGraphicFramePr>
          <p:nvPr/>
        </p:nvGraphicFramePr>
        <p:xfrm>
          <a:off x="431802" y="620713"/>
          <a:ext cx="10945284" cy="5701984"/>
        </p:xfrm>
        <a:graphic>
          <a:graphicData uri="http://schemas.openxmlformats.org/drawingml/2006/table">
            <a:tbl>
              <a:tblPr/>
              <a:tblGrid>
                <a:gridCol w="2662767">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gridCol w="3253317">
                  <a:extLst>
                    <a:ext uri="{9D8B030D-6E8A-4147-A177-3AD203B41FA5}">
                      <a16:colId xmlns:a16="http://schemas.microsoft.com/office/drawing/2014/main" val="20002"/>
                    </a:ext>
                  </a:extLst>
                </a:gridCol>
              </a:tblGrid>
              <a:tr h="31496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Признаки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Ремонт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500" b="1" i="0" u="none" strike="noStrike" cap="none" normalizeH="0" baseline="0">
                          <a:ln>
                            <a:noFill/>
                          </a:ln>
                          <a:solidFill>
                            <a:schemeClr val="tx1"/>
                          </a:solidFill>
                          <a:effectLst/>
                          <a:latin typeface="Times New Roman" pitchFamily="18" charset="0"/>
                          <a:cs typeface="Times New Roman" pitchFamily="18" charset="0"/>
                        </a:rPr>
                        <a:t>Реконструкция    </a:t>
                      </a:r>
                      <a:endParaRPr kumimoji="0" lang="ru-RU" altLang="ru-RU" sz="1500" b="1"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139541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Цель работ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Устранение неисправностей  (восстановление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работоспособности) объектов основных средств. Устранение физического 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морального износа, не связанного с изменением основных технико-экономических показателей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Обновление и  переустройство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объекта основных  средств, его частей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0116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Результат работ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Поддержание технико-экономических</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 эксплуатационных показателей  (срок полезного использования,  мощность, качество применения,  количество и площадь помещений,  пропускная способность и т.п.) на изначально предусмотренном  уровне.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Отсутствие новых качеств у  объекта по сравнению с   первоначальным состоянием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Улучшение (повышение)</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первоначально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принятых нормативных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показателей функционирования объекта основных  средств (увеличение срока полезного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использования, увеличение мощности и т.п.)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51816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Стоимость работ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Не является критерием разграничения (Письмо Минфина  России от 24.03.2010 N 03-03-06/4/29)                  </a:t>
                      </a:r>
                      <a:endParaRPr kumimoji="0" lang="ru-RU" altLang="ru-RU" sz="1500" b="0" i="0" u="none" strike="noStrike" cap="none" normalizeH="0" baseline="0" dirty="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3"/>
                  </a:ext>
                </a:extLst>
              </a:tr>
              <a:tr h="53848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Продолжительность</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работ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Не является критерием разграничения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4"/>
                  </a:ext>
                </a:extLst>
              </a:tr>
              <a:tr h="90805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Ссылка в  договоре на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разработку проектной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документации     </a:t>
                      </a:r>
                      <a:endParaRPr kumimoji="0" lang="ru-RU" altLang="ru-RU" sz="1500" b="0" i="0" u="none" strike="noStrike" cap="none" normalizeH="0" baseline="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Не является критерием разграничения (Постановление ФАС </a:t>
                      </a:r>
                      <a:b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Волго-Вятского округа от 01.02.2010 по делу   N А17-5953/2008)                                       </a:t>
                      </a:r>
                      <a:endParaRPr kumimoji="0" lang="ru-RU" altLang="ru-RU" sz="1500" b="0" i="0" u="none" strike="noStrike" cap="none" normalizeH="0" baseline="0" dirty="0">
                        <a:ln>
                          <a:noFill/>
                        </a:ln>
                        <a:solidFill>
                          <a:schemeClr val="tx1"/>
                        </a:solidFill>
                        <a:effectLst/>
                        <a:latin typeface="Times New Roman" pitchFamily="18"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82277613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5"/>
          <p:cNvSpPr>
            <a:spLocks noChangeArrowheads="1"/>
          </p:cNvSpPr>
          <p:nvPr/>
        </p:nvSpPr>
        <p:spPr bwMode="auto">
          <a:xfrm>
            <a:off x="1007536" y="276293"/>
            <a:ext cx="10657417" cy="222573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457189" algn="l" defTabSz="1219170" rtl="0" eaLnBrk="1" fontAlgn="auto" latinLnBrk="0" hangingPunct="1">
              <a:lnSpc>
                <a:spcPct val="100000"/>
              </a:lnSpc>
              <a:spcBef>
                <a:spcPct val="0"/>
              </a:spcBef>
              <a:spcAft>
                <a:spcPts val="0"/>
              </a:spcAft>
              <a:buClrTx/>
              <a:buSzTx/>
              <a:buFont typeface="Arial" charset="0"/>
              <a:buNone/>
              <a:tabLst/>
              <a:defRPr/>
            </a:pPr>
            <a:r>
              <a:rPr kumimoji="0" lang="ru-RU" altLang="ru-RU" sz="13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a:t>
            </a: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Утверждено</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Технический директор</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Петров</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 /А.В. Петров/</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"12" марта 2023 г.</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11 марта 2023 г.</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733" b="0" i="0" u="none" strike="noStrike" kern="1200" cap="none" spc="0" normalizeH="0" baseline="0" noProof="0" dirty="0">
                <a:ln>
                  <a:noFill/>
                </a:ln>
                <a:solidFill>
                  <a:prstClr val="black"/>
                </a:solidFill>
                <a:effectLst/>
                <a:uLnTx/>
                <a:uFillTx/>
                <a:latin typeface="Courier New" pitchFamily="49" charset="0"/>
                <a:ea typeface="Times New Roman" pitchFamily="18" charset="0"/>
                <a:cs typeface="Courier New" pitchFamily="49" charset="0"/>
              </a:rPr>
              <a:t>            Ведомость обнаруженных дефектов от ----------------</a:t>
            </a: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endParaRPr kumimoji="0" lang="ru-RU" altLang="ru-RU" sz="1733" b="0" i="0" u="none" strike="noStrike" kern="1200" cap="none" spc="0" normalizeH="0" baseline="0" noProof="0" dirty="0">
              <a:ln>
                <a:noFill/>
              </a:ln>
              <a:solidFill>
                <a:prstClr val="black"/>
              </a:solidFill>
              <a:effectLst/>
              <a:uLnTx/>
              <a:uFillTx/>
              <a:latin typeface="Arial" charset="0"/>
              <a:ea typeface="Times New Roman" pitchFamily="18" charset="0"/>
              <a:cs typeface="Courier New" pitchFamily="49" charset="0"/>
            </a:endParaRPr>
          </a:p>
        </p:txBody>
      </p:sp>
      <p:graphicFrame>
        <p:nvGraphicFramePr>
          <p:cNvPr id="61544" name="Group 104"/>
          <p:cNvGraphicFramePr>
            <a:graphicFrameLocks noGrp="1"/>
          </p:cNvGraphicFramePr>
          <p:nvPr/>
        </p:nvGraphicFramePr>
        <p:xfrm>
          <a:off x="1007536" y="1989139"/>
          <a:ext cx="10657417" cy="2807019"/>
        </p:xfrm>
        <a:graphic>
          <a:graphicData uri="http://schemas.openxmlformats.org/drawingml/2006/table">
            <a:tbl>
              <a:tblPr/>
              <a:tblGrid>
                <a:gridCol w="575733">
                  <a:extLst>
                    <a:ext uri="{9D8B030D-6E8A-4147-A177-3AD203B41FA5}">
                      <a16:colId xmlns:a16="http://schemas.microsoft.com/office/drawing/2014/main" val="20000"/>
                    </a:ext>
                  </a:extLst>
                </a:gridCol>
                <a:gridCol w="2161117">
                  <a:extLst>
                    <a:ext uri="{9D8B030D-6E8A-4147-A177-3AD203B41FA5}">
                      <a16:colId xmlns:a16="http://schemas.microsoft.com/office/drawing/2014/main" val="20001"/>
                    </a:ext>
                  </a:extLst>
                </a:gridCol>
                <a:gridCol w="3888316">
                  <a:extLst>
                    <a:ext uri="{9D8B030D-6E8A-4147-A177-3AD203B41FA5}">
                      <a16:colId xmlns:a16="http://schemas.microsoft.com/office/drawing/2014/main" val="20002"/>
                    </a:ext>
                  </a:extLst>
                </a:gridCol>
                <a:gridCol w="2446867">
                  <a:extLst>
                    <a:ext uri="{9D8B030D-6E8A-4147-A177-3AD203B41FA5}">
                      <a16:colId xmlns:a16="http://schemas.microsoft.com/office/drawing/2014/main" val="20003"/>
                    </a:ext>
                  </a:extLst>
                </a:gridCol>
                <a:gridCol w="1585384">
                  <a:extLst>
                    <a:ext uri="{9D8B030D-6E8A-4147-A177-3AD203B41FA5}">
                      <a16:colId xmlns:a16="http://schemas.microsoft.com/office/drawing/2014/main" val="20004"/>
                    </a:ext>
                  </a:extLst>
                </a:gridCol>
              </a:tblGrid>
              <a:tr h="1004887">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N  </a:t>
                      </a:r>
                      <a:b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п/п</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Наименование  </a:t>
                      </a:r>
                      <a:b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оборудования  </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Выявленный дефект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Необходимые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для устранения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запасные части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 работы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Срок для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устранения</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122396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1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Системный блок</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компьютера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(инв. N СБ-9)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Сгоревший блок питания,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повлекший неисправность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остальных составляющих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системного блока.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Ремонту не подлежит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Замена блока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питания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17.03.2023</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566739">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2 </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Монитор       </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(инв. N М-11)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Нет отображения на экране.</a:t>
                      </a:r>
                      <a:b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br>
                      <a:r>
                        <a:rPr kumimoji="0" lang="ru-RU" altLang="ru-RU" sz="1500" b="0" i="0" u="none" strike="noStrike" cap="none" normalizeH="0" baseline="0">
                          <a:ln>
                            <a:noFill/>
                          </a:ln>
                          <a:solidFill>
                            <a:schemeClr val="tx1"/>
                          </a:solidFill>
                          <a:effectLst/>
                          <a:latin typeface="Times New Roman" pitchFamily="18" charset="0"/>
                          <a:cs typeface="Times New Roman" pitchFamily="18" charset="0"/>
                        </a:rPr>
                        <a:t>Ремонту не подлежит       </a:t>
                      </a:r>
                      <a:endParaRPr kumimoji="0" lang="ru-RU" altLang="ru-RU" sz="15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Замена монитора </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500" b="0" i="0" u="none" strike="noStrike" cap="none" normalizeH="0" baseline="0" dirty="0">
                          <a:ln>
                            <a:noFill/>
                          </a:ln>
                          <a:solidFill>
                            <a:schemeClr val="tx1"/>
                          </a:solidFill>
                          <a:effectLst/>
                          <a:latin typeface="Times New Roman" pitchFamily="18" charset="0"/>
                          <a:cs typeface="Times New Roman" pitchFamily="18" charset="0"/>
                        </a:rPr>
                        <a:t>17.03.2023</a:t>
                      </a:r>
                      <a:endParaRPr kumimoji="0" lang="ru-RU" altLang="ru-RU" sz="15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
        <p:nvSpPr>
          <p:cNvPr id="25630" name="Rectangle 102"/>
          <p:cNvSpPr>
            <a:spLocks noChangeArrowheads="1"/>
          </p:cNvSpPr>
          <p:nvPr/>
        </p:nvSpPr>
        <p:spPr bwMode="auto">
          <a:xfrm>
            <a:off x="1007536" y="4710802"/>
            <a:ext cx="10657417" cy="9543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457189" algn="l" defTabSz="1219170" rtl="0" eaLnBrk="1" fontAlgn="auto" latinLnBrk="0" hangingPunct="1">
              <a:lnSpc>
                <a:spcPct val="100000"/>
              </a:lnSpc>
              <a:spcBef>
                <a:spcPct val="0"/>
              </a:spcBef>
              <a:spcAft>
                <a:spcPts val="0"/>
              </a:spcAft>
              <a:buClrTx/>
              <a:buSzTx/>
              <a:buFont typeface="Arial" charset="0"/>
              <a:buNone/>
              <a:tabLst/>
              <a:defRPr/>
            </a:pPr>
            <a:r>
              <a:rPr kumimoji="0" lang="ru-RU" altLang="ru-RU" sz="1333" b="0" i="0" u="none" strike="noStrike" kern="1200" cap="none" spc="0" normalizeH="0" baseline="0" noProof="0">
                <a:ln>
                  <a:noFill/>
                </a:ln>
                <a:solidFill>
                  <a:prstClr val="black"/>
                </a:solidFill>
                <a:effectLst/>
                <a:uLnTx/>
                <a:uFillTx/>
                <a:latin typeface="Courier New" pitchFamily="49" charset="0"/>
                <a:ea typeface="+mn-ea"/>
                <a:cs typeface="Courier New" pitchFamily="49" charset="0"/>
              </a:rPr>
              <a:t>        </a:t>
            </a:r>
            <a:r>
              <a:rPr kumimoji="0" lang="ru-RU" altLang="ru-RU" sz="1333" b="0" i="0" u="none" strike="noStrike" kern="1200" cap="none" spc="0" normalizeH="0" baseline="0" noProof="0">
                <a:ln>
                  <a:noFill/>
                </a:ln>
                <a:solidFill>
                  <a:prstClr val="black"/>
                </a:solidFill>
                <a:effectLst/>
                <a:uLnTx/>
                <a:uFillTx/>
                <a:latin typeface="Courier New" pitchFamily="49" charset="0"/>
                <a:ea typeface="Times New Roman" pitchFamily="18" charset="0"/>
                <a:cs typeface="Courier New" pitchFamily="49" charset="0"/>
              </a:rPr>
              <a:t>                                  </a:t>
            </a:r>
            <a:r>
              <a:rPr kumimoji="0" lang="ru-RU" altLang="ru-RU" sz="1867" b="0" i="0" u="none" strike="noStrike" kern="1200" cap="none" spc="0" normalizeH="0" baseline="0" noProof="0">
                <a:ln>
                  <a:noFill/>
                </a:ln>
                <a:solidFill>
                  <a:prstClr val="black"/>
                </a:solidFill>
                <a:effectLst/>
                <a:uLnTx/>
                <a:uFillTx/>
                <a:latin typeface="Courier New" pitchFamily="49" charset="0"/>
                <a:ea typeface="Times New Roman" pitchFamily="18" charset="0"/>
                <a:cs typeface="Courier New" pitchFamily="49" charset="0"/>
              </a:rPr>
              <a:t>Иванов</a:t>
            </a:r>
            <a:endParaRPr kumimoji="0" lang="ru-RU" altLang="ru-RU" sz="1867" b="0" i="0" u="none" strike="noStrike" kern="1200" cap="none" spc="0" normalizeH="0" baseline="0" noProof="0">
              <a:ln>
                <a:noFill/>
              </a:ln>
              <a:solidFill>
                <a:prstClr val="black"/>
              </a:solidFill>
              <a:effectLst/>
              <a:uLnTx/>
              <a:uFillTx/>
              <a:latin typeface="Arial" charset="0"/>
              <a:ea typeface="+mn-ea"/>
              <a:cs typeface="+mn-cs"/>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r>
              <a:rPr kumimoji="0" lang="ru-RU" altLang="ru-RU" sz="1867" b="0" i="0" u="none" strike="noStrike" kern="1200" cap="none" spc="0" normalizeH="0" baseline="0" noProof="0">
                <a:ln>
                  <a:noFill/>
                </a:ln>
                <a:solidFill>
                  <a:prstClr val="black"/>
                </a:solidFill>
                <a:effectLst/>
                <a:uLnTx/>
                <a:uFillTx/>
                <a:latin typeface="Courier New" pitchFamily="49" charset="0"/>
                <a:ea typeface="+mn-ea"/>
                <a:cs typeface="Times New Roman" pitchFamily="18" charset="0"/>
              </a:rPr>
              <a:t>    Начальник ремонтного цеха: ------------- /К.М. Иванов/</a:t>
            </a:r>
            <a:endParaRPr kumimoji="0" lang="ru-RU" altLang="ru-RU" sz="1867" b="0" i="0" u="none" strike="noStrike" kern="1200" cap="none" spc="0" normalizeH="0" baseline="0" noProof="0">
              <a:ln>
                <a:noFill/>
              </a:ln>
              <a:solidFill>
                <a:prstClr val="black"/>
              </a:solidFill>
              <a:effectLst/>
              <a:uLnTx/>
              <a:uFillTx/>
              <a:latin typeface="Arial" charset="0"/>
              <a:ea typeface="+mn-ea"/>
              <a:cs typeface="+mn-cs"/>
            </a:endParaRPr>
          </a:p>
          <a:p>
            <a:pPr marL="0" marR="0" lvl="0" indent="457189" algn="l" defTabSz="1219170" rtl="0" eaLnBrk="0" fontAlgn="auto" latinLnBrk="0" hangingPunct="0">
              <a:lnSpc>
                <a:spcPct val="100000"/>
              </a:lnSpc>
              <a:spcBef>
                <a:spcPct val="0"/>
              </a:spcBef>
              <a:spcAft>
                <a:spcPts val="0"/>
              </a:spcAft>
              <a:buClrTx/>
              <a:buSzTx/>
              <a:buFont typeface="Arial" charset="0"/>
              <a:buNone/>
              <a:tabLst/>
              <a:defRPr/>
            </a:pPr>
            <a:endParaRPr kumimoji="0" lang="ru-RU" altLang="ru-RU" sz="1867"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657158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741363"/>
            <a:ext cx="10656888" cy="561975"/>
          </a:xfrm>
          <a:solidFill>
            <a:schemeClr val="bg1"/>
          </a:solidFill>
          <a:ln>
            <a:solidFill>
              <a:schemeClr val="tx1"/>
            </a:solidFill>
            <a:miter lim="800000"/>
            <a:headEnd/>
            <a:tailEnd/>
          </a:ln>
        </p:spPr>
        <p:txBody>
          <a:bodyPr>
            <a:normAutofit fontScale="90000"/>
          </a:bodyPr>
          <a:lstStyle/>
          <a:p>
            <a:r>
              <a:rPr lang="ru-RU" altLang="ru-RU" sz="3200" b="1" dirty="0">
                <a:latin typeface="Times New Roman" pitchFamily="18" charset="0"/>
              </a:rPr>
              <a:t>СОСТАВ ДОКУМЕНТОВ ПРИ ПРОВЕДЕНИИ РЕМОНТА СТОРОННЕЙ ОРГАНИЗАЦИЕЙ</a:t>
            </a:r>
            <a:br>
              <a:rPr lang="ru-RU" altLang="ru-RU" sz="3200" dirty="0">
                <a:latin typeface="Times New Roman" pitchFamily="18" charset="0"/>
              </a:rPr>
            </a:br>
            <a:endParaRPr lang="ru-RU" altLang="ru-RU" sz="3200" dirty="0">
              <a:latin typeface="Times New Roman" pitchFamily="18" charset="0"/>
            </a:endParaRPr>
          </a:p>
        </p:txBody>
      </p:sp>
      <p:sp>
        <p:nvSpPr>
          <p:cNvPr id="23555" name="Rectangle 3"/>
          <p:cNvSpPr>
            <a:spLocks noGrp="1" noChangeArrowheads="1"/>
          </p:cNvSpPr>
          <p:nvPr>
            <p:ph sz="half" idx="4294967295"/>
          </p:nvPr>
        </p:nvSpPr>
        <p:spPr>
          <a:xfrm>
            <a:off x="334963" y="1571625"/>
            <a:ext cx="11857037" cy="5005388"/>
          </a:xfrm>
          <a:solidFill>
            <a:schemeClr val="bg1"/>
          </a:solidFill>
          <a:ln>
            <a:solidFill>
              <a:schemeClr val="tx1"/>
            </a:solidFill>
            <a:miter lim="800000"/>
            <a:headEnd/>
            <a:tailEnd/>
          </a:ln>
        </p:spPr>
        <p:txBody>
          <a:bodyPr/>
          <a:lstStyle/>
          <a:p>
            <a:r>
              <a:rPr lang="ru-RU" altLang="ru-RU" sz="2667" dirty="0">
                <a:latin typeface="Times New Roman" pitchFamily="18" charset="0"/>
              </a:rPr>
              <a:t>Приказ руководителя о проведении ремонта</a:t>
            </a:r>
          </a:p>
          <a:p>
            <a:r>
              <a:rPr lang="ru-RU" altLang="ru-RU" sz="2667" dirty="0">
                <a:latin typeface="Times New Roman" pitchFamily="18" charset="0"/>
              </a:rPr>
              <a:t>Дефектная ведомость при повреждении или поломке объекта ОС</a:t>
            </a:r>
          </a:p>
          <a:p>
            <a:r>
              <a:rPr lang="ru-RU" altLang="ru-RU" sz="2667" dirty="0">
                <a:latin typeface="Times New Roman" pitchFamily="18" charset="0"/>
              </a:rPr>
              <a:t>Договор на выполнение ремонтных работ</a:t>
            </a:r>
          </a:p>
          <a:p>
            <a:r>
              <a:rPr lang="ru-RU" altLang="ru-RU" sz="2667" dirty="0">
                <a:latin typeface="Times New Roman" pitchFamily="18" charset="0"/>
              </a:rPr>
              <a:t>Акт приема-передачи объекта ОС в ремонт</a:t>
            </a:r>
          </a:p>
          <a:p>
            <a:r>
              <a:rPr lang="ru-RU" altLang="ru-RU" sz="2667" dirty="0">
                <a:latin typeface="Times New Roman" pitchFamily="18" charset="0"/>
              </a:rPr>
              <a:t>Акт о приеме-сдаче отремонтированного объекта ОС по форме №ОС-3 в двух экземплярах</a:t>
            </a:r>
          </a:p>
          <a:p>
            <a:r>
              <a:rPr lang="ru-RU" altLang="ru-RU" sz="2667" dirty="0">
                <a:latin typeface="Times New Roman" pitchFamily="18" charset="0"/>
              </a:rPr>
              <a:t>Инвентарная карточка ОС по форме № ОС-6 с записями о ремонте</a:t>
            </a:r>
          </a:p>
        </p:txBody>
      </p:sp>
    </p:spTree>
    <p:extLst>
      <p:ext uri="{BB962C8B-B14F-4D97-AF65-F5344CB8AC3E}">
        <p14:creationId xmlns:p14="http://schemas.microsoft.com/office/powerpoint/2010/main" val="1542979299"/>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a:xfrm>
            <a:off x="0" y="274638"/>
            <a:ext cx="11150600" cy="1570037"/>
          </a:xfrm>
          <a:solidFill>
            <a:schemeClr val="bg1"/>
          </a:solidFill>
          <a:ln>
            <a:solidFill>
              <a:schemeClr val="tx1"/>
            </a:solidFill>
            <a:miter lim="800000"/>
            <a:headEnd/>
            <a:tailEnd/>
          </a:ln>
        </p:spPr>
        <p:txBody>
          <a:bodyPr/>
          <a:lstStyle/>
          <a:p>
            <a:r>
              <a:rPr lang="ru-RU" altLang="ru-RU" sz="2667" b="1" dirty="0">
                <a:latin typeface="Times New Roman" pitchFamily="18" charset="0"/>
              </a:rPr>
              <a:t>СОСТАВ ДОКУМЕНТОВ ПРИ ПРОВЕДЕНИИ РЕМОНТА </a:t>
            </a:r>
            <a:br>
              <a:rPr lang="ru-RU" altLang="ru-RU" sz="2667" b="1" dirty="0">
                <a:latin typeface="Times New Roman" pitchFamily="18" charset="0"/>
              </a:rPr>
            </a:br>
            <a:r>
              <a:rPr lang="ru-RU" altLang="ru-RU" sz="2667" b="1" dirty="0">
                <a:latin typeface="Times New Roman" pitchFamily="18" charset="0"/>
              </a:rPr>
              <a:t>СИЛАМИ ОРГАНИЗАЦИИ</a:t>
            </a:r>
            <a:br>
              <a:rPr lang="ru-RU" altLang="ru-RU" sz="5333" dirty="0"/>
            </a:br>
            <a:endParaRPr lang="ru-RU" altLang="ru-RU" sz="5333" dirty="0"/>
          </a:p>
        </p:txBody>
      </p:sp>
      <p:sp>
        <p:nvSpPr>
          <p:cNvPr id="24579" name="Rectangle 3"/>
          <p:cNvSpPr>
            <a:spLocks noGrp="1" noChangeArrowheads="1"/>
          </p:cNvSpPr>
          <p:nvPr>
            <p:ph idx="4294967295"/>
          </p:nvPr>
        </p:nvSpPr>
        <p:spPr>
          <a:xfrm>
            <a:off x="0" y="1700213"/>
            <a:ext cx="10972800" cy="4425950"/>
          </a:xfrm>
          <a:solidFill>
            <a:schemeClr val="bg1"/>
          </a:solidFill>
          <a:ln>
            <a:solidFill>
              <a:schemeClr val="tx1"/>
            </a:solidFill>
            <a:miter lim="800000"/>
            <a:headEnd/>
            <a:tailEnd/>
          </a:ln>
        </p:spPr>
        <p:txBody>
          <a:bodyPr>
            <a:normAutofit lnSpcReduction="10000"/>
          </a:bodyPr>
          <a:lstStyle/>
          <a:p>
            <a:pPr>
              <a:lnSpc>
                <a:spcPct val="80000"/>
              </a:lnSpc>
            </a:pPr>
            <a:r>
              <a:rPr lang="ru-RU" altLang="ru-RU" sz="2400" dirty="0">
                <a:latin typeface="Times New Roman" pitchFamily="18" charset="0"/>
              </a:rPr>
              <a:t>Приказ руководителя о проведении ремонта</a:t>
            </a:r>
          </a:p>
          <a:p>
            <a:pPr>
              <a:lnSpc>
                <a:spcPct val="80000"/>
              </a:lnSpc>
            </a:pPr>
            <a:r>
              <a:rPr lang="ru-RU" altLang="ru-RU" sz="2400" dirty="0">
                <a:latin typeface="Times New Roman" pitchFamily="18" charset="0"/>
              </a:rPr>
              <a:t>Дефектная ведомость при повреждении или поломке объекта ОС</a:t>
            </a:r>
          </a:p>
          <a:p>
            <a:pPr>
              <a:lnSpc>
                <a:spcPct val="80000"/>
              </a:lnSpc>
            </a:pPr>
            <a:r>
              <a:rPr lang="ru-RU" altLang="ru-RU" sz="2400" dirty="0">
                <a:latin typeface="Times New Roman" pitchFamily="18" charset="0"/>
              </a:rPr>
              <a:t>План ремонтных работ</a:t>
            </a:r>
          </a:p>
          <a:p>
            <a:pPr>
              <a:lnSpc>
                <a:spcPct val="80000"/>
              </a:lnSpc>
            </a:pPr>
            <a:r>
              <a:rPr lang="ru-RU" altLang="ru-RU" sz="2400" dirty="0">
                <a:latin typeface="Times New Roman" pitchFamily="18" charset="0"/>
              </a:rPr>
              <a:t>График ремонта ОС</a:t>
            </a:r>
          </a:p>
          <a:p>
            <a:pPr>
              <a:lnSpc>
                <a:spcPct val="80000"/>
              </a:lnSpc>
            </a:pPr>
            <a:r>
              <a:rPr lang="ru-RU" altLang="ru-RU" sz="2400" dirty="0">
                <a:latin typeface="Times New Roman" pitchFamily="18" charset="0"/>
              </a:rPr>
              <a:t>Смета расходов на ремонт ОС</a:t>
            </a:r>
          </a:p>
          <a:p>
            <a:pPr>
              <a:lnSpc>
                <a:spcPct val="80000"/>
              </a:lnSpc>
            </a:pPr>
            <a:r>
              <a:rPr lang="ru-RU" altLang="ru-RU" sz="2400" dirty="0">
                <a:latin typeface="Times New Roman" pitchFamily="18" charset="0"/>
              </a:rPr>
              <a:t>Накладная на внутреннее перемещение объекта ОС по форме №ОС-2</a:t>
            </a:r>
          </a:p>
          <a:p>
            <a:pPr>
              <a:lnSpc>
                <a:spcPct val="80000"/>
              </a:lnSpc>
            </a:pPr>
            <a:r>
              <a:rPr lang="ru-RU" altLang="ru-RU" sz="2400" dirty="0" err="1">
                <a:latin typeface="Times New Roman" pitchFamily="18" charset="0"/>
              </a:rPr>
              <a:t>Лимитно</a:t>
            </a:r>
            <a:r>
              <a:rPr lang="ru-RU" altLang="ru-RU" sz="2400" dirty="0">
                <a:latin typeface="Times New Roman" pitchFamily="18" charset="0"/>
              </a:rPr>
              <a:t>-заборные карты или требования-накладные на расходные материалы</a:t>
            </a:r>
          </a:p>
          <a:p>
            <a:pPr>
              <a:lnSpc>
                <a:spcPct val="80000"/>
              </a:lnSpc>
            </a:pPr>
            <a:r>
              <a:rPr lang="ru-RU" altLang="ru-RU" sz="2400" dirty="0">
                <a:latin typeface="Times New Roman" pitchFamily="18" charset="0"/>
              </a:rPr>
              <a:t>Расчетно-платежные ведомости и табель учета рабочего времени по сотрудникам, выполнявшим ремонт</a:t>
            </a:r>
          </a:p>
          <a:p>
            <a:pPr>
              <a:lnSpc>
                <a:spcPct val="80000"/>
              </a:lnSpc>
            </a:pPr>
            <a:r>
              <a:rPr lang="ru-RU" altLang="ru-RU" sz="2400" dirty="0">
                <a:latin typeface="Times New Roman" pitchFamily="18" charset="0"/>
              </a:rPr>
              <a:t>Акт о приеме-сдаче отремонтированного объекта ОС по форме №ОС-3</a:t>
            </a:r>
          </a:p>
          <a:p>
            <a:pPr>
              <a:lnSpc>
                <a:spcPct val="80000"/>
              </a:lnSpc>
            </a:pPr>
            <a:r>
              <a:rPr lang="ru-RU" altLang="ru-RU" sz="2400" dirty="0">
                <a:latin typeface="Times New Roman" pitchFamily="18" charset="0"/>
              </a:rPr>
              <a:t>Инвентарная карточка ОС по форме № ОС-6 с записями о ремонте</a:t>
            </a:r>
          </a:p>
        </p:txBody>
      </p:sp>
    </p:spTree>
    <p:extLst>
      <p:ext uri="{BB962C8B-B14F-4D97-AF65-F5344CB8AC3E}">
        <p14:creationId xmlns:p14="http://schemas.microsoft.com/office/powerpoint/2010/main" val="1295490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1233488" y="333375"/>
            <a:ext cx="10958512" cy="574675"/>
          </a:xfrm>
          <a:solidFill>
            <a:schemeClr val="bg1"/>
          </a:solidFill>
          <a:ln>
            <a:solidFill>
              <a:schemeClr val="tx1"/>
            </a:solidFill>
            <a:miter lim="800000"/>
            <a:headEnd/>
            <a:tailEnd/>
          </a:ln>
        </p:spPr>
        <p:txBody>
          <a:bodyPr>
            <a:normAutofit fontScale="90000"/>
          </a:bodyPr>
          <a:lstStyle/>
          <a:p>
            <a:r>
              <a:rPr lang="ru-RU" altLang="ru-RU" sz="5333"/>
              <a:t> </a:t>
            </a:r>
            <a:r>
              <a:rPr lang="ru-RU" altLang="ru-RU" sz="3200" b="1">
                <a:latin typeface="Times New Roman" pitchFamily="18" charset="0"/>
              </a:rPr>
              <a:t>Документы, подтверждающие реконструкцию</a:t>
            </a:r>
          </a:p>
        </p:txBody>
      </p:sp>
      <p:sp>
        <p:nvSpPr>
          <p:cNvPr id="27651" name="Rectangle 3"/>
          <p:cNvSpPr>
            <a:spLocks noGrp="1" noChangeArrowheads="1"/>
          </p:cNvSpPr>
          <p:nvPr>
            <p:ph idx="4294967295"/>
          </p:nvPr>
        </p:nvSpPr>
        <p:spPr>
          <a:xfrm>
            <a:off x="1233488" y="908050"/>
            <a:ext cx="10958512" cy="5473700"/>
          </a:xfrm>
          <a:solidFill>
            <a:schemeClr val="bg1"/>
          </a:solidFill>
          <a:ln>
            <a:solidFill>
              <a:schemeClr val="tx1"/>
            </a:solidFill>
            <a:miter lim="800000"/>
            <a:headEnd/>
            <a:tailEnd/>
          </a:ln>
        </p:spPr>
        <p:txBody>
          <a:bodyPr/>
          <a:lstStyle/>
          <a:p>
            <a:pPr>
              <a:lnSpc>
                <a:spcPct val="80000"/>
              </a:lnSpc>
              <a:buFontTx/>
              <a:buNone/>
            </a:pPr>
            <a:r>
              <a:rPr lang="ru-RU" altLang="ru-RU" sz="2400" dirty="0">
                <a:latin typeface="Times New Roman" pitchFamily="18" charset="0"/>
              </a:rPr>
              <a:t>- приказ руководителя о проведении реконструкции;</a:t>
            </a:r>
          </a:p>
          <a:p>
            <a:pPr>
              <a:lnSpc>
                <a:spcPct val="80000"/>
              </a:lnSpc>
              <a:buFontTx/>
              <a:buNone/>
            </a:pPr>
            <a:r>
              <a:rPr lang="ru-RU" altLang="ru-RU" sz="2400" dirty="0">
                <a:latin typeface="Times New Roman" pitchFamily="18" charset="0"/>
              </a:rPr>
              <a:t>- акт сдачи-приемки работ в произвольной форме, оформляемый на все виды подрядных работ (кроме строительно-монтажных) с соблюдением требований п. 2 ст. 9 Федерального закона от 06.12.2011 N 402-ФЗ, - при реконструкции оборудования;</a:t>
            </a:r>
          </a:p>
          <a:p>
            <a:pPr>
              <a:lnSpc>
                <a:spcPct val="80000"/>
              </a:lnSpc>
              <a:buFontTx/>
              <a:buNone/>
            </a:pPr>
            <a:r>
              <a:rPr lang="ru-RU" altLang="ru-RU" sz="2400" dirty="0">
                <a:latin typeface="Times New Roman" pitchFamily="18" charset="0"/>
              </a:rPr>
              <a:t>- акт о приемке выполненных работ (форма N КС-2) и справка о стоимости выполненных работ и затрат (форма N КС-3) - при реконструкции объектов недвижимости подрядным способом;</a:t>
            </a:r>
          </a:p>
          <a:p>
            <a:pPr>
              <a:lnSpc>
                <a:spcPct val="80000"/>
              </a:lnSpc>
              <a:buFontTx/>
              <a:buNone/>
            </a:pPr>
            <a:r>
              <a:rPr lang="ru-RU" altLang="ru-RU" sz="2400" dirty="0">
                <a:latin typeface="Times New Roman" pitchFamily="18" charset="0"/>
              </a:rPr>
              <a:t>- акт о приеме-сдаче отремонтированных, реконструированных, модернизированных объектов основных средств (форма N ОС-3), утвержденный руководителем организации и подтверждающий окончание всех работ по реконструкции (независимо от способа выполнения таких работ, а также от вида реконструируемого объекта - движимого или недвижимого имущества);</a:t>
            </a:r>
          </a:p>
          <a:p>
            <a:pPr>
              <a:lnSpc>
                <a:spcPct val="80000"/>
              </a:lnSpc>
              <a:buFontTx/>
              <a:buNone/>
            </a:pPr>
            <a:r>
              <a:rPr lang="ru-RU" altLang="ru-RU" sz="2400" dirty="0">
                <a:latin typeface="Times New Roman" pitchFamily="18" charset="0"/>
              </a:rPr>
              <a:t>- заполнение разд. 5 "Изменение первоначальной стоимости объекта основных средств" инвентарной карточки учета объекта основных средств (форма N ОС-6).</a:t>
            </a:r>
          </a:p>
          <a:p>
            <a:pPr>
              <a:lnSpc>
                <a:spcPct val="80000"/>
              </a:lnSpc>
              <a:buFontTx/>
              <a:buNone/>
            </a:pPr>
            <a:endParaRPr lang="ru-RU" altLang="ru-RU" sz="2400" dirty="0">
              <a:latin typeface="Times New Roman" pitchFamily="18" charset="0"/>
            </a:endParaRPr>
          </a:p>
        </p:txBody>
      </p:sp>
    </p:spTree>
    <p:extLst>
      <p:ext uri="{BB962C8B-B14F-4D97-AF65-F5344CB8AC3E}">
        <p14:creationId xmlns:p14="http://schemas.microsoft.com/office/powerpoint/2010/main" val="1503896571"/>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461265" y="1373249"/>
            <a:ext cx="11041227" cy="4687565"/>
          </a:xfrm>
          <a:prstGeom prst="rect">
            <a:avLst/>
          </a:prstGeom>
          <a:solidFill>
            <a:schemeClr val="accent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в ходе мероприятий по улучшению ОС вы извлекли материальные ценности (запасные части, металлолом и др.), которые собираетесь продать или использовать иным способом, вычтите из сумм фактических затрат расчетную стоимость этих ценностей. Расчетную стоимость определите самостоятельно, например, исходя из справедливой стоимости ценностей, чистой стоимости продажи и др. Однако она не должна быть выше затрат на улучшение ОС (п. 15 ФСБУ 26/2020).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зависимости от целей дальнейшего использования признайте извлеченные материальные ценности: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как капитальные вложения, если планируете использовать их для создания, капитального ремонта, улучшения других ОС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5 ФСБУ 26/2020);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как запасы, если в дальнейшем будете использовать материальные ценности в обычной деятельности в течение периода, не превышающего 12 месяцев;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как долгосрочные активы к продаже, если намерены продать материальные ценности, но не в ходе своей обычной деятельности.</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164683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575386" y="561527"/>
            <a:ext cx="11041227" cy="5015797"/>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при ликвидации объекта ОС образуются годные остатки (материалы, запчасти, металлолом и др.), то они могут учитываться:</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составе запасов, если планируется их потребление для собственных нужд или реализация в рамках обычного операционного цикла организации (например, извлеченные при разборке металлические части планируется продать вместе с другими отходами металла, которые обычно образуются при производстве собственной продукции), или использование в течение периода, не превышающего 12 месяцев (п. 3, п. 16 ФСБУ 5/2019, п. 3 Рекомендации БМЦ от 30.03.2022 Р-138/2022-КпР). В этом случае принимаемые к учету ценности (с учетом стоимости затрат на их извлечение) оцениваются по наименьшей из величин (п. 16 ФСБУ 5/2019, п. 3 Рекомендации БМЦ от 30.03.2022 Р-138/2022-КпР):</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стоимость, по которой учитываются аналогичные запасы организации;</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сумма балансовой стоимости ликвидируемого ОС и затрат на извлечение из него ценностей и их доведение до готовности к потреблению (использованию, продаже), приходящаяся на извлекаемые ценности.</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2901036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486159" y="100524"/>
            <a:ext cx="11542555" cy="6656951"/>
          </a:xfrm>
          <a:prstGeom prst="rect">
            <a:avLst/>
          </a:prstGeom>
          <a:solidFill>
            <a:schemeClr val="bg2"/>
          </a:solidFill>
          <a:ln>
            <a:solidFill>
              <a:schemeClr val="tx1"/>
            </a:solidFill>
          </a:ln>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составе долгосрочных активов к продаже (ДАП), если предполагается их реализация вне рамок обычного операционного цикла организации (п. 10.1 ПБУ 16/02, п. 4 Рекомендации БМЦ от 30.03.2022 Р-138/2022-КпР). В этом случае принимаемые к учету активы оцениваются (п. 10.2 ПБУ 16/02, п. 4 Рекомендации БМЦ от 30.03.2022 Р-138/2022-КпР):</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 балансовой стоимости ликвидируемого ОС, приходящейся на извлекаемые ценности.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качестве ДАП обычно приходуют металлолом и другие годные остатки, образованные при списании (ликвидации) основных средств, которые планируются к реализации, если при этом в обычной производственной деятельности предприятия аналогичные активы на продажу не образуются.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ДАП можно не признавать, если:</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ожидается, что предполагаемая сумма поступлений от продажи извлекаемых ценностей не превысит или несущественно превысит предполагаемую сумму необходимых для этого затрат (п. 6, п. 8 Рекомендации БМЦ от 30.03.2022 Р-138/2022-КпР). В этом случае балансовая стоимость ОС в части, приходящейся на извлекаемые ценности, списывается, какие-либо новые активы при этом не признаются;</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извлеченные ценности реализованы до окончания отчетного периода (п. 7 Рекомендации БМЦ от 30.03.2022 Р-138/2022-КпР). В этом случае выбытие ОС и реализация извлеченных ценностей рассматриваются в совокупности как один факт хозяйственной жизни, результат такого факта признается доходом или расходом периода в соответствии с пунктом 44 ФСБУ 6/2020.</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3859566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486159" y="100524"/>
            <a:ext cx="11542555" cy="4687565"/>
          </a:xfrm>
          <a:prstGeom prst="rect">
            <a:avLst/>
          </a:prstGeom>
          <a:solidFill>
            <a:schemeClr val="bg2"/>
          </a:solidFill>
          <a:ln>
            <a:solidFill>
              <a:schemeClr val="tx1"/>
            </a:solidFill>
          </a:ln>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составе капитальных вложений, если срок их использования превышает 12 месяцев или обычный операционный цикл, или они предназначены для использования в процессе приобретения, создания, улучшения, восстановления объектов основных средств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5,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6 ФСБУ 26/2020, п. 4 ФСБУ 6/2020,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2 Информационного сообщения Минфина России от 03.11.2020 № ИС-учет-28). БМЦ в п. 2 Рекомендации от 30.03.2022 Р-138/2022-КпР высказал мнение, что при этом балансовая стоимость основного средства в части, приходящейся на извлекаемые ценности, не списывается, какие-либо новые активы не признаются. Видимо, речь в данном случае идет о частичной ликвидации, когда извлекаемые ценности сами по себе не образуют новых объектов, а продолжают учитываться в составе первоначального. Если же речь идет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первоначального объекта, то из него могут быть выделены отдельные объекты капитальных вложений. В этом случае принимаемые к учету активы, по нашему мнению, оцениваются по (п. 9, п. 10 ФСБУ 26/2020):</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сумме балансовой стоимости ликвидируемого ОС и затрат на извлечение из него ценностей и их доведение до готовности к использованию, приходящейся на извлекаемые ценности.</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7436664"/>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486159" y="100524"/>
            <a:ext cx="11542555" cy="2061718"/>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Учитывать ценности, предназначенные для использования в процессе приобретения, создания, улучшения, восстановления объектов основных средств, можно на счете 10 или на счете 08 в соответствии с учетной политикой организации. Но в отчетности они должны отражаться в составе внеоборотных активов (раздел I бухгалтерского баланса).</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расходах, если их предполагается утилизировать (без реализации или использования) (п. 8 Рекомендации БМЦ от 30.03.2022 Р-138/2022-Кп).</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151884749"/>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518816" y="111410"/>
            <a:ext cx="11542555" cy="3702873"/>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Затраты на демонтаж, утилизацию объекта основных средств и восстановление окружающей среды:</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включаются в стоимость запасов, извлеченных при ликвидации основного средства, если связаны с таким извлечением, при условии, что стоимость приходуемых запасов не превышает учетную стоимость аналогичных запасов организации (п. 16 ФСБУ 5/2019, п. 3 Рекомендации БМЦ от 30.03.2022 Р-138/2022-КпР);</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признаются расходами периода, в котором были понесены, либо относятся на счет ранее признанного оценочного обязательства (если оно признавалось) в остальных случаях (п. 43 ФСБУ 6/2020, п. 21 ПБУ 8/2010, п. 11 ПБУ 10/99).</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Ни в каком случае оприходование извлекаемых ценностей без факта их продажи не приводит в бухгалтерском учете к признанию дохода (п. 9 Рекомендации БМЦ Р-138/2022-КпР).</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167895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551473" y="1249332"/>
            <a:ext cx="11542555" cy="4359335"/>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Бухгалтерские проводки: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20 (25, 26, 44 и др.)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02 – начислена амортизация за месяц, в котором ОС ликвидируется;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02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01.09 – списана накопленная по ОС амортизация;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01.09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01.01 – списана первоначальная стоимость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10, 41, 07, 08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01.09 – оприходованы ценности от ликвидации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10, 41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70, 69, 02, 60 и др. – учтены затраты на ликвидацию ОС, включенные в стоимость ценностей;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96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70, 69, 02, 60 и др. – учтены затраты на ликвидацию ОС, не включенные в стоимость ценностей, в сумме, не превышающей ликвидационное оценочное обязательство;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91.2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70, 69, 02, 60 и др. – учтены затраты на ликвидацию ОС, не включенные в стоимость ценностей, в сумме, превышающей ликвидационное оценочное обязательство;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Дт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91.2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Кт</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01.9 - отражен расход от ликвидации ОС в сумме, превышающей стоимость извлеченных ценностей.</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046306067"/>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9F9CCA-F7F3-C3ED-E70B-69CECA3B2A89}"/>
            </a:ext>
          </a:extLst>
        </p:cNvPr>
        <p:cNvGrpSpPr/>
        <p:nvPr/>
      </p:nvGrpSpPr>
      <p:grpSpPr>
        <a:xfrm>
          <a:off x="0" y="0"/>
          <a:ext cx="0" cy="0"/>
          <a:chOff x="0" y="0"/>
          <a:chExt cx="0" cy="0"/>
        </a:xfrm>
      </p:grpSpPr>
      <p:sp>
        <p:nvSpPr>
          <p:cNvPr id="5" name="5-конечная звезда 4">
            <a:extLst>
              <a:ext uri="{FF2B5EF4-FFF2-40B4-BE49-F238E27FC236}">
                <a16:creationId xmlns:a16="http://schemas.microsoft.com/office/drawing/2014/main" id="{76C73E85-39AA-4034-A802-A9509166C9CC}"/>
              </a:ext>
            </a:extLst>
          </p:cNvPr>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 name="Рисунок 1">
            <a:extLst>
              <a:ext uri="{FF2B5EF4-FFF2-40B4-BE49-F238E27FC236}">
                <a16:creationId xmlns:a16="http://schemas.microsoft.com/office/drawing/2014/main" id="{D3CFD878-2F83-8AFA-8F70-6CDF02FC5C4D}"/>
              </a:ext>
            </a:extLst>
          </p:cNvPr>
          <p:cNvPicPr>
            <a:picLocks noChangeAspect="1"/>
          </p:cNvPicPr>
          <p:nvPr/>
        </p:nvPicPr>
        <p:blipFill>
          <a:blip r:embed="rId2"/>
          <a:stretch>
            <a:fillRect/>
          </a:stretch>
        </p:blipFill>
        <p:spPr>
          <a:xfrm>
            <a:off x="802640" y="866775"/>
            <a:ext cx="10271760" cy="5124450"/>
          </a:xfrm>
          <a:prstGeom prst="rect">
            <a:avLst/>
          </a:prstGeom>
        </p:spPr>
      </p:pic>
    </p:spTree>
    <p:extLst>
      <p:ext uri="{BB962C8B-B14F-4D97-AF65-F5344CB8AC3E}">
        <p14:creationId xmlns:p14="http://schemas.microsoft.com/office/powerpoint/2010/main" val="360097744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366416" y="192059"/>
            <a:ext cx="11041227" cy="4687565"/>
          </a:xfrm>
          <a:prstGeom prst="rect">
            <a:avLst/>
          </a:prstGeom>
          <a:solidFill>
            <a:schemeClr val="tx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Учтите полученные при выбытии ОС ценности как долгосрочные активы к продаже (ДАП), если вы намерены их продать, но такая продажа не является для вас обычным видом деятельности (п. 10.1 ПБУ 16/02 "Информация по прекращаемой деятельности").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 принятии к учету оцените ДАП по наименьшей из величин (п. п. 2, 4 Рекомендации Р-63/2015-КпР "Материальные ценности от ликвидации основных средств"):</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сумме балансовой стоимости ОС и затрат на извлечение ценностей и доведение их до состояния, пригодного к продаже;</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чистой стоимости продажи ценностей - предполагаемой цене продажи, уменьшенной на сумму ожидаемых затрат, необходимых для их извлечения из ликвидируемого объекта, доведения их до готовности к продаже и осуществления продажи.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Учитывать ДАП можно обособленно на счете 41 "Товары" или на счете 10 "Материалы", субсчет 10-6 "Прочие материалы".</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Бухгалтерские записи могут быть такие:</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63684FB8-6BC6-406D-858C-B276DD09CBBE}"/>
              </a:ext>
            </a:extLst>
          </p:cNvPr>
          <p:cNvGraphicFramePr>
            <a:graphicFrameLocks noGrp="1"/>
          </p:cNvGraphicFramePr>
          <p:nvPr/>
        </p:nvGraphicFramePr>
        <p:xfrm>
          <a:off x="431371" y="4677140"/>
          <a:ext cx="11041227" cy="2016169"/>
        </p:xfrm>
        <a:graphic>
          <a:graphicData uri="http://schemas.openxmlformats.org/drawingml/2006/table">
            <a:tbl>
              <a:tblPr firstRow="1" firstCol="1" bandRow="1">
                <a:tableStyleId>{5C22544A-7EE6-4342-B048-85BDC9FD1C3A}</a:tableStyleId>
              </a:tblPr>
              <a:tblGrid>
                <a:gridCol w="6901833">
                  <a:extLst>
                    <a:ext uri="{9D8B030D-6E8A-4147-A177-3AD203B41FA5}">
                      <a16:colId xmlns:a16="http://schemas.microsoft.com/office/drawing/2014/main" val="2096330679"/>
                    </a:ext>
                  </a:extLst>
                </a:gridCol>
                <a:gridCol w="2069697">
                  <a:extLst>
                    <a:ext uri="{9D8B030D-6E8A-4147-A177-3AD203B41FA5}">
                      <a16:colId xmlns:a16="http://schemas.microsoft.com/office/drawing/2014/main" val="4111972950"/>
                    </a:ext>
                  </a:extLst>
                </a:gridCol>
                <a:gridCol w="2069697">
                  <a:extLst>
                    <a:ext uri="{9D8B030D-6E8A-4147-A177-3AD203B41FA5}">
                      <a16:colId xmlns:a16="http://schemas.microsoft.com/office/drawing/2014/main" val="10889086"/>
                    </a:ext>
                  </a:extLst>
                </a:gridCol>
              </a:tblGrid>
              <a:tr h="361612">
                <a:tc>
                  <a:txBody>
                    <a:bodyPr/>
                    <a:lstStyle/>
                    <a:p>
                      <a:pPr algn="ctr">
                        <a:lnSpc>
                          <a:spcPts val="1100"/>
                        </a:lnSpc>
                        <a:spcAft>
                          <a:spcPts val="5"/>
                        </a:spcAft>
                      </a:pPr>
                      <a:r>
                        <a:rPr lang="ru-RU" sz="1500" dirty="0">
                          <a:effectLst/>
                        </a:rPr>
                        <a:t>Содержание операции</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a:effectLst/>
                        </a:rPr>
                        <a:t>Дебет</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a:effectLst/>
                        </a:rPr>
                        <a:t>Кредит</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extLst>
                  <a:ext uri="{0D108BD9-81ED-4DB2-BD59-A6C34878D82A}">
                    <a16:rowId xmlns:a16="http://schemas.microsoft.com/office/drawing/2014/main" val="4047807797"/>
                  </a:ext>
                </a:extLst>
              </a:tr>
              <a:tr h="734145">
                <a:tc>
                  <a:txBody>
                    <a:bodyPr/>
                    <a:lstStyle/>
                    <a:p>
                      <a:pPr>
                        <a:lnSpc>
                          <a:spcPts val="1100"/>
                        </a:lnSpc>
                        <a:spcAft>
                          <a:spcPts val="5"/>
                        </a:spcAft>
                      </a:pPr>
                      <a:r>
                        <a:rPr lang="ru-RU" sz="1500">
                          <a:effectLst/>
                        </a:rPr>
                        <a:t>Приняты к учету материальные ценности, подлежащие извлечению при ликвидации (демонтаже, утилизации) ОС (не выше чистой стоимости продажи ценностей)</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a:effectLst/>
                        </a:rPr>
                        <a:t>10-6-ДАП</a:t>
                      </a:r>
                    </a:p>
                    <a:p>
                      <a:pPr algn="ctr">
                        <a:lnSpc>
                          <a:spcPts val="1100"/>
                        </a:lnSpc>
                        <a:spcAft>
                          <a:spcPts val="5"/>
                        </a:spcAft>
                      </a:pPr>
                      <a:r>
                        <a:rPr lang="ru-RU" sz="1500">
                          <a:effectLst/>
                        </a:rPr>
                        <a:t>(41-ДАП)</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dirty="0">
                          <a:effectLst/>
                        </a:rPr>
                        <a:t>01-выбытие</a:t>
                      </a:r>
                    </a:p>
                    <a:p>
                      <a:pPr algn="ctr">
                        <a:lnSpc>
                          <a:spcPts val="1100"/>
                        </a:lnSpc>
                        <a:spcAft>
                          <a:spcPts val="5"/>
                        </a:spcAft>
                      </a:pPr>
                      <a:r>
                        <a:rPr lang="ru-RU" sz="1500" dirty="0">
                          <a:effectLst/>
                        </a:rPr>
                        <a:t>(03-выбытие)</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extLst>
                  <a:ext uri="{0D108BD9-81ED-4DB2-BD59-A6C34878D82A}">
                    <a16:rowId xmlns:a16="http://schemas.microsoft.com/office/drawing/2014/main" val="1161965850"/>
                  </a:ext>
                </a:extLst>
              </a:tr>
              <a:tr h="920412">
                <a:tc>
                  <a:txBody>
                    <a:bodyPr/>
                    <a:lstStyle/>
                    <a:p>
                      <a:pPr>
                        <a:lnSpc>
                          <a:spcPts val="1100"/>
                        </a:lnSpc>
                        <a:spcAft>
                          <a:spcPts val="5"/>
                        </a:spcAft>
                      </a:pPr>
                      <a:r>
                        <a:rPr lang="ru-RU" sz="1500">
                          <a:effectLst/>
                        </a:rPr>
                        <a:t>Стоимость ДАП увеличена на затраты по извлечению ценностей, доведению их до готовности к продаже и осуществлению продажи (в результате оценка ДАП не должна превысить чистую стоимость продажи)</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a:effectLst/>
                        </a:rPr>
                        <a:t>10-6-ДАП</a:t>
                      </a:r>
                    </a:p>
                    <a:p>
                      <a:pPr algn="ctr">
                        <a:lnSpc>
                          <a:spcPts val="1100"/>
                        </a:lnSpc>
                        <a:spcAft>
                          <a:spcPts val="5"/>
                        </a:spcAft>
                      </a:pPr>
                      <a:r>
                        <a:rPr lang="ru-RU" sz="1500">
                          <a:effectLst/>
                        </a:rPr>
                        <a:t>(41-ДАП)</a:t>
                      </a:r>
                      <a:endParaRPr lang="ru-RU" sz="15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tc>
                  <a:txBody>
                    <a:bodyPr/>
                    <a:lstStyle/>
                    <a:p>
                      <a:pPr algn="ctr">
                        <a:lnSpc>
                          <a:spcPts val="1100"/>
                        </a:lnSpc>
                        <a:spcAft>
                          <a:spcPts val="5"/>
                        </a:spcAft>
                      </a:pPr>
                      <a:r>
                        <a:rPr lang="ru-RU" sz="1500" dirty="0">
                          <a:effectLst/>
                        </a:rPr>
                        <a:t>60 </a:t>
                      </a:r>
                      <a:r>
                        <a:rPr lang="ru-RU" sz="1500" baseline="30000" dirty="0">
                          <a:effectLst/>
                        </a:rPr>
                        <a:t>1</a:t>
                      </a:r>
                      <a:endParaRPr lang="ru-RU" sz="1500" dirty="0">
                        <a:effectLst/>
                      </a:endParaRPr>
                    </a:p>
                    <a:p>
                      <a:pPr algn="ctr">
                        <a:lnSpc>
                          <a:spcPts val="1100"/>
                        </a:lnSpc>
                        <a:spcAft>
                          <a:spcPts val="5"/>
                        </a:spcAft>
                      </a:pPr>
                      <a:r>
                        <a:rPr lang="ru-RU" sz="1500" dirty="0">
                          <a:effectLst/>
                        </a:rPr>
                        <a:t>(70,</a:t>
                      </a:r>
                    </a:p>
                    <a:p>
                      <a:pPr algn="ctr">
                        <a:lnSpc>
                          <a:spcPts val="1100"/>
                        </a:lnSpc>
                        <a:spcAft>
                          <a:spcPts val="5"/>
                        </a:spcAft>
                      </a:pPr>
                      <a:r>
                        <a:rPr lang="ru-RU" sz="1500" dirty="0">
                          <a:effectLst/>
                        </a:rPr>
                        <a:t>69</a:t>
                      </a:r>
                    </a:p>
                    <a:p>
                      <a:pPr algn="ctr">
                        <a:lnSpc>
                          <a:spcPts val="1100"/>
                        </a:lnSpc>
                        <a:spcAft>
                          <a:spcPts val="5"/>
                        </a:spcAft>
                      </a:pPr>
                      <a:r>
                        <a:rPr lang="ru-RU" sz="1500" dirty="0">
                          <a:effectLst/>
                        </a:rPr>
                        <a:t>и др.)</a:t>
                      </a:r>
                      <a:endParaRPr lang="ru-RU" sz="15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tc>
                <a:extLst>
                  <a:ext uri="{0D108BD9-81ED-4DB2-BD59-A6C34878D82A}">
                    <a16:rowId xmlns:a16="http://schemas.microsoft.com/office/drawing/2014/main" val="2152386567"/>
                  </a:ext>
                </a:extLst>
              </a:tr>
            </a:tbl>
          </a:graphicData>
        </a:graphic>
      </p:graphicFrame>
    </p:spTree>
    <p:extLst>
      <p:ext uri="{BB962C8B-B14F-4D97-AF65-F5344CB8AC3E}">
        <p14:creationId xmlns:p14="http://schemas.microsoft.com/office/powerpoint/2010/main" val="203254967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288545" y="452670"/>
            <a:ext cx="11041227" cy="3374642"/>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Полученные ценности примите к учету в качестве капитальных вложений, если вы планируете использовать их более 12 месяцев или более чем в течение обычного операционного цикла, превышающего 12 месяцев (например, при создании нового ОС)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5,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пп</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 п. 6 ФСБУ 26/2020 "Капитальные вложения").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Оцените такие ценности по наименьшей из величин: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балансовой стоимости основного средства и затрат на извлечение ценностей и доведение их до состояния, пригодного к использованию;</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справедливой стоимости ценностей.</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Бухгалтерские записи могут быть такие:</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5E00252E-3B92-44DB-8A28-43BDAFCEE83E}"/>
              </a:ext>
            </a:extLst>
          </p:cNvPr>
          <p:cNvGraphicFramePr>
            <a:graphicFrameLocks noGrp="1"/>
          </p:cNvGraphicFramePr>
          <p:nvPr/>
        </p:nvGraphicFramePr>
        <p:xfrm>
          <a:off x="624583" y="3858730"/>
          <a:ext cx="10369150" cy="2269237"/>
        </p:xfrm>
        <a:graphic>
          <a:graphicData uri="http://schemas.openxmlformats.org/drawingml/2006/table">
            <a:tbl>
              <a:tblPr firstRow="1" firstCol="1" bandRow="1"/>
              <a:tblGrid>
                <a:gridCol w="7413636">
                  <a:extLst>
                    <a:ext uri="{9D8B030D-6E8A-4147-A177-3AD203B41FA5}">
                      <a16:colId xmlns:a16="http://schemas.microsoft.com/office/drawing/2014/main" val="1464540601"/>
                    </a:ext>
                  </a:extLst>
                </a:gridCol>
                <a:gridCol w="1477757">
                  <a:extLst>
                    <a:ext uri="{9D8B030D-6E8A-4147-A177-3AD203B41FA5}">
                      <a16:colId xmlns:a16="http://schemas.microsoft.com/office/drawing/2014/main" val="1436519721"/>
                    </a:ext>
                  </a:extLst>
                </a:gridCol>
                <a:gridCol w="1477757">
                  <a:extLst>
                    <a:ext uri="{9D8B030D-6E8A-4147-A177-3AD203B41FA5}">
                      <a16:colId xmlns:a16="http://schemas.microsoft.com/office/drawing/2014/main" val="2704819088"/>
                    </a:ext>
                  </a:extLst>
                </a:gridCol>
              </a:tblGrid>
              <a:tr h="383879">
                <a:tc>
                  <a:txBody>
                    <a:bodyPr/>
                    <a:lstStyle/>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Содержание операции</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Дебет</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Кредит</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112438754"/>
                  </a:ext>
                </a:extLst>
              </a:tr>
              <a:tr h="942679">
                <a:tc>
                  <a:txBody>
                    <a:bodyPr/>
                    <a:lstStyle/>
                    <a:p>
                      <a:pP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Приняты к учету материальные ценности, подлежащие извлечению при ликвидации (демонтаже, утилизации) ОС </a:t>
                      </a:r>
                      <a:r>
                        <a:rPr lang="ru-RU" sz="2100" baseline="30000">
                          <a:effectLst/>
                          <a:latin typeface="Calibri" panose="020F0502020204030204" pitchFamily="34" charset="0"/>
                          <a:ea typeface="Calibri" panose="020F0502020204030204" pitchFamily="34" charset="0"/>
                          <a:cs typeface="Calibri" panose="020F0502020204030204" pitchFamily="34" charset="0"/>
                        </a:rPr>
                        <a:t>1</a:t>
                      </a:r>
                      <a:r>
                        <a:rPr lang="ru-RU" sz="2100">
                          <a:effectLst/>
                          <a:latin typeface="Calibri" panose="020F0502020204030204" pitchFamily="34" charset="0"/>
                          <a:ea typeface="Calibri" panose="020F0502020204030204" pitchFamily="34" charset="0"/>
                          <a:cs typeface="Calibri" panose="020F0502020204030204" pitchFamily="34" charset="0"/>
                        </a:rPr>
                        <a:t> (не выше справедливой стоимости ценностей)</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10</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(07,</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08)</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01-выбытие</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(03-выбытие)</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1247162"/>
                  </a:ext>
                </a:extLst>
              </a:tr>
              <a:tr h="942679">
                <a:tc>
                  <a:txBody>
                    <a:bodyPr/>
                    <a:lstStyle/>
                    <a:p>
                      <a:pP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Стоимость материальных ценностей увеличена на затраты по извлечению ценностей и доведению их до состояния, пригодного к использованию (в результате оценка не должна превысить их справедливой стоимости)</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10</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(07,</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a:effectLst/>
                          <a:latin typeface="Calibri" panose="020F0502020204030204" pitchFamily="34" charset="0"/>
                          <a:ea typeface="Calibri" panose="020F0502020204030204" pitchFamily="34" charset="0"/>
                          <a:cs typeface="Calibri" panose="020F0502020204030204" pitchFamily="34" charset="0"/>
                        </a:rPr>
                        <a:t>08)</a:t>
                      </a:r>
                      <a:endParaRPr lang="ru-RU" sz="210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60 </a:t>
                      </a:r>
                      <a:r>
                        <a:rPr lang="ru-RU" sz="2100" baseline="30000" dirty="0">
                          <a:effectLst/>
                          <a:latin typeface="Calibri" panose="020F0502020204030204" pitchFamily="34" charset="0"/>
                          <a:ea typeface="Calibri" panose="020F0502020204030204" pitchFamily="34" charset="0"/>
                          <a:cs typeface="Calibri" panose="020F0502020204030204" pitchFamily="34" charset="0"/>
                        </a:rPr>
                        <a:t>2</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(70,</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69</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Aft>
                          <a:spcPts val="5"/>
                        </a:spcAft>
                      </a:pPr>
                      <a:r>
                        <a:rPr lang="ru-RU" sz="2100" dirty="0">
                          <a:effectLst/>
                          <a:latin typeface="Calibri" panose="020F0502020204030204" pitchFamily="34" charset="0"/>
                          <a:ea typeface="Calibri" panose="020F0502020204030204" pitchFamily="34" charset="0"/>
                          <a:cs typeface="Calibri" panose="020F0502020204030204" pitchFamily="34" charset="0"/>
                        </a:rPr>
                        <a:t>и др.)</a:t>
                      </a:r>
                      <a:endParaRPr lang="ru-RU" sz="2100" dirty="0">
                        <a:effectLst/>
                        <a:latin typeface="Calibri" panose="020F0502020204030204" pitchFamily="34" charset="0"/>
                        <a:ea typeface="Calibri" panose="020F0502020204030204" pitchFamily="34"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723264364"/>
                  </a:ext>
                </a:extLst>
              </a:tr>
            </a:tbl>
          </a:graphicData>
        </a:graphic>
      </p:graphicFrame>
    </p:spTree>
    <p:extLst>
      <p:ext uri="{BB962C8B-B14F-4D97-AF65-F5344CB8AC3E}">
        <p14:creationId xmlns:p14="http://schemas.microsoft.com/office/powerpoint/2010/main" val="397229328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366416" y="95446"/>
            <a:ext cx="11542555" cy="6555641"/>
          </a:xfrm>
          <a:prstGeom prst="rect">
            <a:avLst/>
          </a:prstGeom>
          <a:solidFill>
            <a:schemeClr val="bg2"/>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Пример</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Организация ООО "Альбатрос" приняла решение о ликвидации токарного станка, ремонт которого после поломки не целесообразен из-за высокой стоимости (станок будет заменен на более современную модель). Работы по демонтажу станка выполняет сторонняя организация, стоимость работ – 36 000,00 руб. (в т. ч. НДС 20 % 6 000,00 руб.). При ликвидации объекта ОС извлечены материальные ценности – запчасти, которые в дальнейшем можно использовать для собственных нужд организации, и металлолом, который планируется реализовать на условиях самовывоза. Запчасти включены в состав запасов организации, их балансовая стоимость с учетом затрат на демонтаж в бухгалтерском учете оценена в 50 000,00 руб., в налоговом учете общая стоимость запчастей (исходя из рыночных цен) оценена в 62 000,00 руб. Металлолом признан долгосрочным активом к продаже (ДАП), его балансовая стоимость в бухгалтерском учете оценена в 180 000,00 руб., в налоговом учете (исходя из рыночных цен) стоимость аналогична, цена реализации – 200 000,00 руб. (НДС исчисляется налоговым агентом – покупателем).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Данные по основному средству "Токарный винторезный станок 1н65":</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введено в эксплуатацию – 28.02.2018;</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первоначальная стоимость – 2 400 000,00 руб.;</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срок полезного использования в БУ и НУ – 60 месяцев;</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ликвидационная стоимость – 0,00 руб.;</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ликвидационное оценочное обязательство не признавалось;</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остаточная стоимость по состоянию на дату принятия решения о ликвидации 02.08.2022 – 280 000,00 руб. (в БУ и НУ совпадает);</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оставшийся срок полезного использования по состоянию на дату принятия решения о ликвидации (02.08.2022) в БУ и НУ – 7 месяцев;</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амортизация в бухгалтерском и налоговом учете начисляется линейным способом;</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амортизационная премия не применялась;</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объект использовался в основной деятельности;</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переоценка объекта не проводилась.</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соответствии с учетной политикой ООО "Альбатрос" для целей бухгалтерского и налогового учета:</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все расходы производственного подразделения в бухгалтерском учете отражаются на счете 20 "Основное производство", счет 25 "Общепроизводственные расходы" не используется;</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извлеченные при ликвидации ОС материальные ценности, которые предполагается реализовать вне рамок обычного операционного цикла организации, учитываются в качестве ДАП вне зависимости от сроков реализации;</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используется общая система налогообложения (ОСН), применяется метод начисления и ПБУ 18/02 (балансовый метод);</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учет полученного после ликвидации ОС металлолома учитывается как ДАП на счете 41.ДА.</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2879173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6" name="Таблица 5">
            <a:extLst>
              <a:ext uri="{FF2B5EF4-FFF2-40B4-BE49-F238E27FC236}">
                <a16:creationId xmlns:a16="http://schemas.microsoft.com/office/drawing/2014/main" id="{005A0057-AFEC-7ECD-4B01-D5E4EBCC2699}"/>
              </a:ext>
            </a:extLst>
          </p:cNvPr>
          <p:cNvGraphicFramePr>
            <a:graphicFrameLocks noGrp="1"/>
          </p:cNvGraphicFramePr>
          <p:nvPr/>
        </p:nvGraphicFramePr>
        <p:xfrm>
          <a:off x="219075" y="-1"/>
          <a:ext cx="11825585" cy="6666206"/>
        </p:xfrm>
        <a:graphic>
          <a:graphicData uri="http://schemas.openxmlformats.org/drawingml/2006/table">
            <a:tbl>
              <a:tblPr firstRow="1" firstCol="1" bandRow="1"/>
              <a:tblGrid>
                <a:gridCol w="303439">
                  <a:extLst>
                    <a:ext uri="{9D8B030D-6E8A-4147-A177-3AD203B41FA5}">
                      <a16:colId xmlns:a16="http://schemas.microsoft.com/office/drawing/2014/main" val="423609142"/>
                    </a:ext>
                  </a:extLst>
                </a:gridCol>
                <a:gridCol w="892629">
                  <a:extLst>
                    <a:ext uri="{9D8B030D-6E8A-4147-A177-3AD203B41FA5}">
                      <a16:colId xmlns:a16="http://schemas.microsoft.com/office/drawing/2014/main" val="3131118166"/>
                    </a:ext>
                  </a:extLst>
                </a:gridCol>
                <a:gridCol w="301843">
                  <a:extLst>
                    <a:ext uri="{9D8B030D-6E8A-4147-A177-3AD203B41FA5}">
                      <a16:colId xmlns:a16="http://schemas.microsoft.com/office/drawing/2014/main" val="209643541"/>
                    </a:ext>
                  </a:extLst>
                </a:gridCol>
                <a:gridCol w="1474114">
                  <a:extLst>
                    <a:ext uri="{9D8B030D-6E8A-4147-A177-3AD203B41FA5}">
                      <a16:colId xmlns:a16="http://schemas.microsoft.com/office/drawing/2014/main" val="2075617789"/>
                    </a:ext>
                  </a:extLst>
                </a:gridCol>
                <a:gridCol w="2785433">
                  <a:extLst>
                    <a:ext uri="{9D8B030D-6E8A-4147-A177-3AD203B41FA5}">
                      <a16:colId xmlns:a16="http://schemas.microsoft.com/office/drawing/2014/main" val="3264993960"/>
                    </a:ext>
                  </a:extLst>
                </a:gridCol>
                <a:gridCol w="604485">
                  <a:extLst>
                    <a:ext uri="{9D8B030D-6E8A-4147-A177-3AD203B41FA5}">
                      <a16:colId xmlns:a16="http://schemas.microsoft.com/office/drawing/2014/main" val="2648419818"/>
                    </a:ext>
                  </a:extLst>
                </a:gridCol>
                <a:gridCol w="231264">
                  <a:extLst>
                    <a:ext uri="{9D8B030D-6E8A-4147-A177-3AD203B41FA5}">
                      <a16:colId xmlns:a16="http://schemas.microsoft.com/office/drawing/2014/main" val="1458057827"/>
                    </a:ext>
                  </a:extLst>
                </a:gridCol>
                <a:gridCol w="372289">
                  <a:extLst>
                    <a:ext uri="{9D8B030D-6E8A-4147-A177-3AD203B41FA5}">
                      <a16:colId xmlns:a16="http://schemas.microsoft.com/office/drawing/2014/main" val="2818278874"/>
                    </a:ext>
                  </a:extLst>
                </a:gridCol>
                <a:gridCol w="754155">
                  <a:extLst>
                    <a:ext uri="{9D8B030D-6E8A-4147-A177-3AD203B41FA5}">
                      <a16:colId xmlns:a16="http://schemas.microsoft.com/office/drawing/2014/main" val="3705219644"/>
                    </a:ext>
                  </a:extLst>
                </a:gridCol>
                <a:gridCol w="1133909">
                  <a:extLst>
                    <a:ext uri="{9D8B030D-6E8A-4147-A177-3AD203B41FA5}">
                      <a16:colId xmlns:a16="http://schemas.microsoft.com/office/drawing/2014/main" val="1696538899"/>
                    </a:ext>
                  </a:extLst>
                </a:gridCol>
                <a:gridCol w="564177">
                  <a:extLst>
                    <a:ext uri="{9D8B030D-6E8A-4147-A177-3AD203B41FA5}">
                      <a16:colId xmlns:a16="http://schemas.microsoft.com/office/drawing/2014/main" val="768298293"/>
                    </a:ext>
                  </a:extLst>
                </a:gridCol>
                <a:gridCol w="290959">
                  <a:extLst>
                    <a:ext uri="{9D8B030D-6E8A-4147-A177-3AD203B41FA5}">
                      <a16:colId xmlns:a16="http://schemas.microsoft.com/office/drawing/2014/main" val="2862145845"/>
                    </a:ext>
                  </a:extLst>
                </a:gridCol>
                <a:gridCol w="630876">
                  <a:extLst>
                    <a:ext uri="{9D8B030D-6E8A-4147-A177-3AD203B41FA5}">
                      <a16:colId xmlns:a16="http://schemas.microsoft.com/office/drawing/2014/main" val="4054411360"/>
                    </a:ext>
                  </a:extLst>
                </a:gridCol>
                <a:gridCol w="325116">
                  <a:extLst>
                    <a:ext uri="{9D8B030D-6E8A-4147-A177-3AD203B41FA5}">
                      <a16:colId xmlns:a16="http://schemas.microsoft.com/office/drawing/2014/main" val="3093440812"/>
                    </a:ext>
                  </a:extLst>
                </a:gridCol>
                <a:gridCol w="1160897">
                  <a:extLst>
                    <a:ext uri="{9D8B030D-6E8A-4147-A177-3AD203B41FA5}">
                      <a16:colId xmlns:a16="http://schemas.microsoft.com/office/drawing/2014/main" val="231385048"/>
                    </a:ext>
                  </a:extLst>
                </a:gridCol>
              </a:tblGrid>
              <a:tr h="160643">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gridSpan="3">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gridSpan="2">
                  <a:txBody>
                    <a:bodyPr/>
                    <a:lstStyle/>
                    <a:p>
                      <a:pPr>
                        <a:lnSpc>
                          <a:spcPct val="107000"/>
                        </a:lnSpc>
                        <a:spcAft>
                          <a:spcPts val="800"/>
                        </a:spcAft>
                      </a:pPr>
                      <a:r>
                        <a:rPr lang="ru-RU" sz="105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gridSpan="2">
                  <a:txBody>
                    <a:bodyPr/>
                    <a:lstStyle/>
                    <a:p>
                      <a:pPr>
                        <a:lnSpc>
                          <a:spcPct val="107000"/>
                        </a:lnSpc>
                        <a:spcAft>
                          <a:spcPts val="800"/>
                        </a:spcAft>
                      </a:pPr>
                      <a:r>
                        <a:rPr lang="ru-RU" sz="105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hMerge="1">
                  <a:txBody>
                    <a:bodyPr/>
                    <a:lstStyle/>
                    <a:p>
                      <a:endParaRPr lang="ru-RU"/>
                    </a:p>
                  </a:txBody>
                  <a:tcPr/>
                </a:tc>
                <a:tc>
                  <a:txBody>
                    <a:bodyPr/>
                    <a:lstStyle/>
                    <a:p>
                      <a:r>
                        <a:rPr lang="ru-RU" sz="105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2000" dirty="0"/>
                    </a:p>
                  </a:txBody>
                  <a:tcPr marL="4360" marR="4360" marT="2907" marB="4360" anchor="ctr">
                    <a:lnL>
                      <a:noFill/>
                    </a:lnL>
                    <a:lnR>
                      <a:noFill/>
                    </a:lnR>
                    <a:lnT>
                      <a:noFill/>
                    </a:lnT>
                    <a:lnB>
                      <a:noFill/>
                    </a:lnB>
                    <a:solidFill>
                      <a:schemeClr val="bg1"/>
                    </a:solidFill>
                  </a:tcPr>
                </a:tc>
                <a:tc gridSpan="3">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hMerge="1">
                  <a:txBody>
                    <a:bodyPr/>
                    <a:lstStyle/>
                    <a:p>
                      <a:pPr>
                        <a:lnSpc>
                          <a:spcPct val="107000"/>
                        </a:lnSpc>
                        <a:spcAft>
                          <a:spcPts val="800"/>
                        </a:spcAft>
                      </a:pPr>
                      <a:endParaRPr lang="ru-RU"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hMerge="1">
                  <a:txBody>
                    <a:bodyPr/>
                    <a:lstStyle/>
                    <a:p>
                      <a:pPr>
                        <a:lnSpc>
                          <a:spcPct val="107000"/>
                        </a:lnSpc>
                        <a:spcAft>
                          <a:spcPts val="800"/>
                        </a:spcAft>
                      </a:pP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gridSpan="2">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chemeClr val="bg1"/>
                    </a:solidFill>
                  </a:tcPr>
                </a:tc>
                <a:tc hMerge="1">
                  <a:txBody>
                    <a:bodyPr/>
                    <a:lstStyle/>
                    <a:p>
                      <a:pPr>
                        <a:lnSpc>
                          <a:spcPct val="107000"/>
                        </a:lnSpc>
                        <a:spcAft>
                          <a:spcPts val="800"/>
                        </a:spcAft>
                      </a:pPr>
                      <a:endParaRPr lang="ru-RU"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extLst>
                  <a:ext uri="{0D108BD9-81ED-4DB2-BD59-A6C34878D82A}">
                    <a16:rowId xmlns:a16="http://schemas.microsoft.com/office/drawing/2014/main" val="1242075782"/>
                  </a:ext>
                </a:extLst>
              </a:tr>
              <a:tr h="160643">
                <a:tc>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1</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14">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Затраты на демонтаж ОС</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nSpc>
                          <a:spcPct val="107000"/>
                        </a:lnSpc>
                        <a:spcAft>
                          <a:spcPts val="800"/>
                        </a:spcAft>
                      </a:pPr>
                      <a:endParaRPr lang="ru-RU"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tcPr>
                </a:tc>
                <a:extLst>
                  <a:ext uri="{0D108BD9-81ED-4DB2-BD59-A6C34878D82A}">
                    <a16:rowId xmlns:a16="http://schemas.microsoft.com/office/drawing/2014/main" val="2687606642"/>
                  </a:ext>
                </a:extLst>
              </a:tr>
              <a:tr h="483136">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1.1</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Отражены затраты на демонтаж ОС в БУ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Отражены затраты на демонтаж ОС в БУ</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B>
                      <a:noFill/>
                    </a:lnB>
                    <a:solidFill>
                      <a:schemeClr val="bg1"/>
                    </a:solidFill>
                  </a:tcPr>
                </a:tc>
                <a:tc hMerge="1">
                  <a:txBody>
                    <a:bodyPr/>
                    <a:lstStyle/>
                    <a:p>
                      <a:pPr>
                        <a:lnSpc>
                          <a:spcPct val="107000"/>
                        </a:lnSpc>
                        <a:spcAft>
                          <a:spcPts val="800"/>
                        </a:spcAft>
                      </a:pPr>
                      <a:r>
                        <a:rPr lang="ru-RU" sz="1000" kern="100">
                          <a:effectLst/>
                          <a:latin typeface="Calibri" panose="020F0502020204030204" pitchFamily="34" charset="0"/>
                          <a:ea typeface="Calibri" panose="020F0502020204030204" pitchFamily="34" charset="0"/>
                          <a:cs typeface="Times New Roman" panose="02020603050405020304" pitchFamily="18" charset="0"/>
                        </a:rPr>
                        <a:t>60.01</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60.01</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30 000,00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0,00</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Поступление (акт, накладная, УПД)</a:t>
                      </a:r>
                    </a:p>
                  </a:txBody>
                  <a:tcPr marL="4360" marR="4360" marT="2907" marB="4360">
                    <a:lnL>
                      <a:noFill/>
                    </a:lnL>
                    <a:lnR>
                      <a:noFill/>
                    </a:lnR>
                    <a:lnB>
                      <a:noFill/>
                    </a:lnB>
                  </a:tcPr>
                </a:tc>
                <a:tc rowSpan="3" gridSpan="3">
                  <a:txBody>
                    <a:bodyPr/>
                    <a:lstStyle/>
                    <a:p>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Поступление (акт, накладная, УПД)</a:t>
                      </a:r>
                      <a:endParaRPr lang="ru-RU" sz="2400" dirty="0"/>
                    </a:p>
                  </a:txBody>
                  <a:tcPr marL="4360" marR="4360" marT="2907" marB="4360">
                    <a:lnL>
                      <a:noFill/>
                    </a:lnL>
                    <a:lnR>
                      <a:noFill/>
                    </a:lnR>
                    <a:lnT>
                      <a:noFill/>
                    </a:lnT>
                    <a:lnB>
                      <a:noFill/>
                    </a:lnB>
                    <a:solidFill>
                      <a:schemeClr val="bg1"/>
                    </a:solidFill>
                  </a:tcPr>
                </a:tc>
                <a:tc rowSpan="3" hMerge="1">
                  <a:txBody>
                    <a:bodyPr/>
                    <a:lstStyle/>
                    <a:p>
                      <a:endParaRPr lang="ru-RU"/>
                    </a:p>
                  </a:txBody>
                  <a:tcPr/>
                </a:tc>
                <a:tc rowSpan="3" hMerge="1">
                  <a:txBody>
                    <a:bodyPr/>
                    <a:lstStyle/>
                    <a:p>
                      <a:pPr>
                        <a:lnSpc>
                          <a:spcPct val="107000"/>
                        </a:lnSpc>
                        <a:spcAft>
                          <a:spcPts val="800"/>
                        </a:spcAft>
                      </a:pP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 Акт об оказании услуг</a:t>
                      </a:r>
                    </a:p>
                  </a:txBody>
                  <a:tcPr marL="4360" marR="4360" marT="2907" marB="4360">
                    <a:lnL>
                      <a:noFill/>
                    </a:lnL>
                    <a:lnR>
                      <a:noFill/>
                    </a:lnR>
                    <a:lnT>
                      <a:noFill/>
                    </a:lnT>
                    <a:lnB>
                      <a:noFill/>
                    </a:lnB>
                  </a:tcPr>
                </a:tc>
                <a:tc row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Акт об оказании услуг</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2039690876"/>
                  </a:ext>
                </a:extLst>
              </a:tr>
              <a:tr h="483136">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1.2</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Отражены затраты на демонтаж ОС в НУ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Отражены затраты на демонтаж ОС в НУ</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000" kern="100">
                          <a:effectLst/>
                          <a:latin typeface="Calibri" panose="020F0502020204030204" pitchFamily="34" charset="0"/>
                          <a:ea typeface="Calibri" panose="020F0502020204030204" pitchFamily="34" charset="0"/>
                          <a:cs typeface="Times New Roman" panose="02020603050405020304" pitchFamily="18" charset="0"/>
                        </a:rPr>
                        <a:t>60.01</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60.01</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30 000,00</a:t>
                      </a:r>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lnT w="12700" cmpd="sng">
                      <a:noFill/>
                      <a:prstDash val="solid"/>
                    </a:lnT>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2600377514"/>
                  </a:ext>
                </a:extLst>
              </a:tr>
              <a:tr h="160643">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1.3</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Учтен входной НДС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Учтен входной НДС</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19.04</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19.04</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000" kern="100">
                          <a:effectLst/>
                          <a:latin typeface="Calibri" panose="020F0502020204030204" pitchFamily="34" charset="0"/>
                          <a:ea typeface="Calibri" panose="020F0502020204030204" pitchFamily="34" charset="0"/>
                          <a:cs typeface="Times New Roman" panose="02020603050405020304" pitchFamily="18" charset="0"/>
                        </a:rPr>
                        <a:t>60.01</a:t>
                      </a:r>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60.01</a:t>
                      </a:r>
                      <a:endParaRPr lang="ru-RU" sz="2000"/>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6 000,00</a:t>
                      </a:r>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1950611252"/>
                  </a:ext>
                </a:extLst>
              </a:tr>
              <a:tr h="793755">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1.4</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Зарегистрирован счет-фактура, предъявленный поставщиком</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Зарегистрирован счет-фактура, предъявленный поставщиком</a:t>
                      </a:r>
                    </a:p>
                  </a:txBody>
                  <a:tcPr marL="4360" marR="4360" marT="2907" marB="4360">
                    <a:lnL>
                      <a:noFill/>
                    </a:lnL>
                    <a:lnR>
                      <a:noFill/>
                    </a:lnR>
                    <a:lnT>
                      <a:noFill/>
                    </a:lnT>
                    <a:lnB>
                      <a:noFill/>
                    </a:lnB>
                  </a:tcPr>
                </a:tc>
                <a:tc hMerge="1">
                  <a:txBody>
                    <a:bodyPr/>
                    <a:lstStyle/>
                    <a:p>
                      <a:r>
                        <a:rPr lang="ru-RU" sz="1000" kern="100" dirty="0">
                          <a:effectLst/>
                          <a:latin typeface="Calibri" panose="020F0502020204030204" pitchFamily="34" charset="0"/>
                          <a:ea typeface="Calibri" panose="020F0502020204030204" pitchFamily="34" charset="0"/>
                          <a:cs typeface="Times New Roman" panose="02020603050405020304" pitchFamily="18" charset="0"/>
                        </a:rPr>
                        <a:t>---</a:t>
                      </a:r>
                      <a:endParaRPr lang="ru-RU" dirty="0"/>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tcPr>
                </a:tc>
                <a:tc>
                  <a:txBody>
                    <a:bodyPr/>
                    <a:lstStyle/>
                    <a:p>
                      <a:r>
                        <a:rPr lang="ru-RU" sz="1050" kern="100" dirty="0">
                          <a:effectLst/>
                          <a:latin typeface="Calibri" panose="020F0502020204030204" pitchFamily="34" charset="0"/>
                          <a:ea typeface="Calibri" panose="020F0502020204030204" pitchFamily="34" charset="0"/>
                          <a:cs typeface="Times New Roman" panose="02020603050405020304" pitchFamily="18" charset="0"/>
                        </a:rPr>
                        <a:t>---</a:t>
                      </a:r>
                      <a:endParaRPr lang="ru-RU" sz="2000" dirty="0"/>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36 000,00</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Счет-фактура полученный</a:t>
                      </a:r>
                    </a:p>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 Поступление (акт, накладная, УПД)</a:t>
                      </a:r>
                    </a:p>
                  </a:txBody>
                  <a:tcPr marL="4360" marR="4360" marT="2907" marB="4360">
                    <a:lnL>
                      <a:noFill/>
                    </a:lnL>
                    <a:lnR>
                      <a:noFill/>
                    </a:lnR>
                    <a:lnB>
                      <a:noFill/>
                    </a:lnB>
                  </a:tcPr>
                </a:tc>
                <a:tc gridSpan="3">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Счет-фактура полученный</a:t>
                      </a:r>
                    </a:p>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 Поступление (акт, накладная, УПД)</a:t>
                      </a:r>
                      <a:endParaRPr lang="ru-RU" sz="2400" dirty="0"/>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pPr>
                        <a:lnSpc>
                          <a:spcPct val="107000"/>
                        </a:lnSpc>
                        <a:spcAft>
                          <a:spcPts val="800"/>
                        </a:spcAft>
                      </a:pPr>
                      <a:r>
                        <a:rPr lang="ru-RU" sz="1000" kern="100">
                          <a:effectLst/>
                          <a:latin typeface="Calibri" panose="020F0502020204030204" pitchFamily="34" charset="0"/>
                          <a:ea typeface="Calibri" panose="020F0502020204030204" pitchFamily="34" charset="0"/>
                          <a:cs typeface="Times New Roman" panose="02020603050405020304" pitchFamily="18" charset="0"/>
                        </a:rPr>
                        <a:t> Счет-фактура</a:t>
                      </a:r>
                    </a:p>
                  </a:txBody>
                  <a:tcPr marL="4360" marR="4360" marT="2907" marB="4360">
                    <a:lnL>
                      <a:noFill/>
                    </a:lnL>
                    <a:lnR>
                      <a:noFill/>
                    </a:lnR>
                    <a:lnT>
                      <a:noFill/>
                    </a:lnT>
                    <a:lnB>
                      <a:noFill/>
                    </a:lnB>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Счет-фактура</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1771554672"/>
                  </a:ext>
                </a:extLst>
              </a:tr>
              <a:tr h="160643">
                <a:tc>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2</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14">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Выбытие ОС и оприходование извлеченных материальных ценностей</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pPr>
                        <a:lnSpc>
                          <a:spcPct val="107000"/>
                        </a:lnSpc>
                        <a:spcAft>
                          <a:spcPts val="800"/>
                        </a:spcAft>
                      </a:pPr>
                      <a:endParaRPr lang="ru-RU"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tcPr>
                </a:tc>
                <a:extLst>
                  <a:ext uri="{0D108BD9-81ED-4DB2-BD59-A6C34878D82A}">
                    <a16:rowId xmlns:a16="http://schemas.microsoft.com/office/drawing/2014/main" val="3471046134"/>
                  </a:ext>
                </a:extLst>
              </a:tr>
              <a:tr h="160643">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2.1</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за последний месяц использования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за последний месяц использования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за последний месяц использования ОС</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20.01</a:t>
                      </a:r>
                      <a:endParaRPr lang="ru-RU"/>
                    </a:p>
                  </a:txBody>
                  <a:tcPr marL="4360" marR="4360" marT="2907" marB="4360">
                    <a:lnL>
                      <a:noFill/>
                    </a:lnL>
                    <a:lnR>
                      <a:noFill/>
                    </a:lnR>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20.01</a:t>
                      </a:r>
                    </a:p>
                  </a:txBody>
                  <a:tcPr marL="4360" marR="4360" marT="2907" marB="4360">
                    <a:lnL>
                      <a:noFill/>
                    </a:lnL>
                    <a:lnR>
                      <a:noFill/>
                    </a:lnR>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02.01</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02.01</a:t>
                      </a:r>
                      <a:endParaRPr lang="ru-RU" sz="2000"/>
                    </a:p>
                  </a:txBody>
                  <a:tcPr marL="4360" marR="4360" marT="2907" marB="4360">
                    <a:lnL>
                      <a:noFill/>
                    </a:lnL>
                    <a:lnR>
                      <a:noFill/>
                    </a:lnR>
                    <a:lnT>
                      <a:noFill/>
                    </a:lnT>
                    <a:lnB>
                      <a:noFill/>
                    </a:lnB>
                    <a:solidFill>
                      <a:schemeClr val="bg1"/>
                    </a:solidFill>
                  </a:tcPr>
                </a:tc>
                <a:tc gridSpan="3">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40 000,00</a:t>
                      </a:r>
                      <a:endParaRPr lang="ru-RU" sz="2000"/>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000" kern="100">
                          <a:effectLst/>
                          <a:latin typeface="Calibri" panose="020F0502020204030204" pitchFamily="34" charset="0"/>
                          <a:ea typeface="Calibri" panose="020F0502020204030204" pitchFamily="34" charset="0"/>
                          <a:cs typeface="Times New Roman" panose="02020603050405020304" pitchFamily="18" charset="0"/>
                        </a:rPr>
                        <a:t>Списание ОС</a:t>
                      </a: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B>
                      <a:noFill/>
                    </a:lnB>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Списание ОС</a:t>
                      </a:r>
                      <a:endParaRPr lang="ru-RU" sz="10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rowSpan="7" gridSpan="2">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Списание ОС</a:t>
                      </a:r>
                      <a:endParaRPr lang="ru-RU" sz="1600"/>
                    </a:p>
                  </a:txBody>
                  <a:tcPr marL="4360" marR="4360" marT="2907" marB="4360">
                    <a:lnL>
                      <a:noFill/>
                    </a:lnL>
                    <a:lnR>
                      <a:noFill/>
                    </a:lnR>
                    <a:lnT>
                      <a:noFill/>
                    </a:lnT>
                    <a:lnB>
                      <a:noFill/>
                    </a:lnB>
                    <a:solidFill>
                      <a:schemeClr val="bg1"/>
                    </a:solidFill>
                  </a:tcPr>
                </a:tc>
                <a:tc rowSpan="7" hMerge="1">
                  <a:txBody>
                    <a:bodyPr/>
                    <a:lstStyle/>
                    <a:p>
                      <a:pPr>
                        <a:lnSpc>
                          <a:spcPct val="107000"/>
                        </a:lnSpc>
                        <a:spcAft>
                          <a:spcPts val="800"/>
                        </a:spcAft>
                      </a:pP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 Бухгалтерская справка</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 Приказ о ликвидации ОС</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стоимости оставшихся материалов при списании основного средства</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 Акт об оприходовании материалов</a:t>
                      </a:r>
                    </a:p>
                  </a:txBody>
                  <a:tcPr marL="4360" marR="4360" marT="2907" marB="4360">
                    <a:lnL>
                      <a:noFill/>
                    </a:lnL>
                    <a:lnR>
                      <a:noFill/>
                    </a:lnR>
                    <a:lnT>
                      <a:noFill/>
                    </a:lnT>
                    <a:lnB>
                      <a:noFill/>
                    </a:lnB>
                  </a:tcPr>
                </a:tc>
                <a:tc rowSpan="8">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Бухгалтерская справка</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Приказ о ликвидации ОС</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стоимости оставшихся материалов при списании основного средства</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Акт об оприходовании материалов</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561956422"/>
                  </a:ext>
                </a:extLst>
              </a:tr>
              <a:tr h="160643">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2.2</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накопленная за период использования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накопленная за период использования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накопленная за период использования ОС</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02.01</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02.01</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endParaRPr lang="ru-RU" sz="2000"/>
                    </a:p>
                  </a:txBody>
                  <a:tcPr marL="4360" marR="4360" marT="2907" marB="4360">
                    <a:lnL>
                      <a:noFill/>
                    </a:lnL>
                    <a:lnR>
                      <a:noFill/>
                    </a:lnR>
                    <a:lnT>
                      <a:noFill/>
                    </a:lnT>
                    <a:lnB>
                      <a:noFill/>
                    </a:lnB>
                    <a:solidFill>
                      <a:schemeClr val="bg1"/>
                    </a:solidFill>
                  </a:tcPr>
                </a:tc>
                <a:tc gridSpan="3">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2 160 000,00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4049641809"/>
                  </a:ext>
                </a:extLst>
              </a:tr>
              <a:tr h="160643">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2.3</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ОС</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ОС</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01.01</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01.01</a:t>
                      </a:r>
                      <a:endParaRPr lang="ru-RU" sz="2000"/>
                    </a:p>
                  </a:txBody>
                  <a:tcPr marL="4360" marR="4360" marT="2907" marB="4360">
                    <a:lnL>
                      <a:noFill/>
                    </a:lnL>
                    <a:lnR>
                      <a:noFill/>
                    </a:lnR>
                    <a:lnT>
                      <a:noFill/>
                    </a:lnT>
                    <a:lnB>
                      <a:noFill/>
                    </a:lnB>
                    <a:solidFill>
                      <a:schemeClr val="bg1"/>
                    </a:solidFill>
                  </a:tcPr>
                </a:tc>
                <a:tc gridSpan="3">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2 400 000,00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2558887945"/>
                  </a:ext>
                </a:extLst>
              </a:tr>
              <a:tr h="483136">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2.4</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Оприходованы извлеченные при выбытии ОС запчасти</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Оприходованы извлеченные при выбытии ОС запчасти</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Оприходованы извлеченные при выбытии ОС запчасти</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10.05</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10.05</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3">
                  <a:txBody>
                    <a:bodyPr/>
                    <a:lstStyle/>
                    <a:p>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50 000,00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50 000,00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39700320"/>
                  </a:ext>
                </a:extLst>
              </a:tr>
              <a:tr h="483136">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2.5</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Оприходован извлеченный при выбытии ОС металлолом </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Оприходован извлеченный при выбытии ОС металлолом </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Оприходован извлеченный при выбытии ОС металлолом </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41.ДА</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41.ДА</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3">
                  <a:txBody>
                    <a:bodyPr/>
                    <a:lstStyle/>
                    <a:p>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180 000,00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180 000,00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2254385900"/>
                  </a:ext>
                </a:extLst>
              </a:tr>
              <a:tr h="1219445">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2.6</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Отражены расходы на списание ОС</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в БУ: 40 000,00 руб. = 2 400 000,00 руб. (первоначальная стоимость ОС) – 2 160 000,00 руб. (сумма накопленной амортизации) – (50 000,00 руб. + 180 000,00 руб.) (стоимость извлеченных материальных ценностей с учетом затрат на демонтаж) + 30 000,00 руб. (затраты на демонтаж);</a:t>
                      </a:r>
                    </a:p>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в НУ: 240 000,00 руб. = 2 400 000,00 руб. (первоначальная стоимость ОС) – 2 160 000,00 руб. (сумма накопленной амортизации).</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Отражены расходы на списание ОС</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в БУ: 40 000,00 руб. = 2 400 000,00 руб. (первоначальная стоимость ОС) – 2 160 000,00 руб. (сумма накопленной амортизации) – (50 000,00 руб. + 180 000,00 руб.) (стоимость извлеченных материальных ценностей с учетом затрат на демонтаж) + 30 000,00 руб. (затраты на демонтаж);</a:t>
                      </a:r>
                    </a:p>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в НУ: 240 000,00 руб. = 2 400 000,00 руб. (первоначальная стоимость ОС) – 2 160 000,00 руб. (сумма накопленной амортизации).</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Отражены расходы на списание ОС</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в БУ: 40 000,00 руб. = 2 400 000,00 руб. (первоначальная стоимость ОС) – 2 160 000,00 руб. (сумма накопленной амортизации) – (50 000,00 руб. + 180 000,00 руб.) (стоимость извлеченных материальных ценностей с учетом затрат на демонтаж) + 30 000,00 руб. (затраты на демонтаж);</a:t>
                      </a:r>
                    </a:p>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в НУ: 240 000,00 руб. = 2 400 000,00 руб. (первоначальная стоимость ОС) – 2 160 000,00 руб. (сумма накопленной амортизации).</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3">
                  <a:txBody>
                    <a:bodyPr/>
                    <a:lstStyle/>
                    <a:p>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40 000,00 240 000,00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48278360"/>
                  </a:ext>
                </a:extLst>
              </a:tr>
              <a:tr h="735707">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2.7</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Признан доход в НУ от извлечения ценностей</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в БУ: не признается;</a:t>
                      </a:r>
                    </a:p>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в НУ: 230 000,00 руб. = 50 000,00 руб. (стоимость запчастей) + 180 000,00 руб. (стоимость металлолома).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Признан доход в НУ от извлечения ценностей</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в БУ: не признается;</a:t>
                      </a:r>
                    </a:p>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в НУ: 230 000,00 руб. = 50 000,00 руб. (стоимость запчастей) + 180 000,00 руб. (стоимость металлолома).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Признан доход в НУ от извлечения ценностей</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в БУ: не признается;</a:t>
                      </a:r>
                    </a:p>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в НУ: 230 000,00 руб. = 50 000,00 руб. (стоимость запчастей) + 180 000,00 руб. (стоимость металлолома).</a:t>
                      </a:r>
                    </a:p>
                  </a:txBody>
                  <a:tcPr marL="4360" marR="4360" marT="2907" marB="4360">
                    <a:lnL>
                      <a:noFill/>
                    </a:lnL>
                    <a:lnR>
                      <a:noFill/>
                    </a:lnR>
                    <a:lnT>
                      <a:noFill/>
                    </a:lnT>
                    <a:lnB>
                      <a:noFill/>
                    </a:lnB>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 01.09</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01.09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r>
                        <a:rPr lang="ru-RU" sz="1000" kern="100">
                          <a:effectLst/>
                          <a:latin typeface="Calibri" panose="020F0502020204030204" pitchFamily="34" charset="0"/>
                          <a:ea typeface="Calibri" panose="020F0502020204030204" pitchFamily="34" charset="0"/>
                          <a:cs typeface="Times New Roman" panose="02020603050405020304" pitchFamily="18" charset="0"/>
                        </a:rPr>
                        <a:t> 91.01</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a:effectLst/>
                          <a:latin typeface="Calibri" panose="020F0502020204030204" pitchFamily="34" charset="0"/>
                          <a:ea typeface="Calibri" panose="020F0502020204030204" pitchFamily="34" charset="0"/>
                          <a:cs typeface="Times New Roman" panose="02020603050405020304" pitchFamily="18" charset="0"/>
                        </a:rPr>
                      </a:br>
                      <a:r>
                        <a:rPr lang="ru-RU" sz="100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a:p>
                  </a:txBody>
                  <a:tcPr marL="4360" marR="4360" marT="2907" marB="4360">
                    <a:lnL>
                      <a:noFill/>
                    </a:lnL>
                    <a:lnR>
                      <a:noFill/>
                    </a:lnR>
                    <a:lnT>
                      <a:noFill/>
                    </a:lnT>
                    <a:lnB>
                      <a:noFill/>
                    </a:lnB>
                  </a:tcPr>
                </a:tc>
                <a:tc>
                  <a:txBody>
                    <a:bodyPr/>
                    <a:lstStyle/>
                    <a:p>
                      <a:r>
                        <a:rPr lang="ru-RU" sz="1050" kern="100">
                          <a:effectLst/>
                          <a:latin typeface="Calibri" panose="020F0502020204030204" pitchFamily="34" charset="0"/>
                          <a:ea typeface="Calibri" panose="020F0502020204030204" pitchFamily="34" charset="0"/>
                          <a:cs typeface="Times New Roman" panose="02020603050405020304" pitchFamily="18" charset="0"/>
                        </a:rPr>
                        <a:t> 91.01</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endParaRPr lang="ru-RU" sz="2000"/>
                    </a:p>
                  </a:txBody>
                  <a:tcPr marL="4360" marR="4360" marT="2907" marB="4360">
                    <a:lnL>
                      <a:noFill/>
                    </a:lnL>
                    <a:lnR>
                      <a:noFill/>
                    </a:lnR>
                    <a:lnT>
                      <a:noFill/>
                    </a:lnT>
                    <a:lnB>
                      <a:noFill/>
                    </a:lnB>
                    <a:solidFill>
                      <a:schemeClr val="bg1"/>
                    </a:solidFill>
                  </a:tcPr>
                </a:tc>
                <a:tc gridSpan="3">
                  <a:txBody>
                    <a:bodyPr/>
                    <a:lstStyle/>
                    <a:p>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230 000,00</a:t>
                      </a:r>
                      <a:endParaRPr lang="ru-RU" sz="2000"/>
                    </a:p>
                  </a:txBody>
                  <a:tcPr marL="4360" marR="4360" marT="2907" marB="4360">
                    <a:lnL>
                      <a:noFill/>
                    </a:lnL>
                    <a:lnR>
                      <a:noFill/>
                    </a:lnR>
                    <a:lnT>
                      <a:noFill/>
                    </a:lnT>
                    <a:lnB>
                      <a:noFill/>
                    </a:lnB>
                    <a:solidFill>
                      <a:schemeClr val="bg1"/>
                    </a:solidFill>
                  </a:tcPr>
                </a:tc>
                <a:tc hMerge="1">
                  <a:txBody>
                    <a:bodyPr/>
                    <a:lstStyle/>
                    <a:p>
                      <a:endParaRPr lang="ru-RU"/>
                    </a:p>
                  </a:txBody>
                  <a:tcPr>
                    <a:lnL w="12700" cmpd="sng">
                      <a:noFill/>
                      <a:prstDash val="solid"/>
                    </a:lnL>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3683042874"/>
                  </a:ext>
                </a:extLst>
              </a:tr>
              <a:tr h="483136">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2.8</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02.08.2022</a:t>
                      </a:r>
                    </a:p>
                  </a:txBody>
                  <a:tcPr marL="4360" marR="4360" marT="2907" marB="4360">
                    <a:lnL>
                      <a:noFill/>
                    </a:lnL>
                    <a:lnR>
                      <a:noFill/>
                    </a:lnR>
                    <a:lnT>
                      <a:noFill/>
                    </a:lnT>
                    <a:lnB>
                      <a:noFill/>
                    </a:lnB>
                    <a:solidFill>
                      <a:schemeClr val="bg1"/>
                    </a:solidFill>
                  </a:tcPr>
                </a:tc>
                <a:tc gridSpan="4">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Скорректирована стоимость оприходованных запчастей до рыночной стоимости в НУ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Скорректирована стоимость оприходованных запчастей до рыночной стоимости в НУ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Скорректирована стоимость оприходованных запчастей до рыночной стоимости в НУ</a:t>
                      </a:r>
                    </a:p>
                  </a:txBody>
                  <a:tcPr marL="4360" marR="4360" marT="2907" marB="4360">
                    <a:lnL>
                      <a:noFill/>
                    </a:lnL>
                    <a:lnR>
                      <a:noFill/>
                    </a:lnR>
                    <a:lnT>
                      <a:noFill/>
                    </a:lnT>
                    <a:lnB>
                      <a:noFill/>
                    </a:lnB>
                  </a:tcPr>
                </a:tc>
                <a:tc hMerge="1">
                  <a:txBody>
                    <a:bodyPr/>
                    <a:lstStyle/>
                    <a:p>
                      <a:r>
                        <a:rPr lang="ru-RU" sz="1000" kern="100" dirty="0">
                          <a:effectLst/>
                          <a:latin typeface="Calibri" panose="020F0502020204030204" pitchFamily="34" charset="0"/>
                          <a:ea typeface="Calibri" panose="020F0502020204030204" pitchFamily="34" charset="0"/>
                          <a:cs typeface="Times New Roman" panose="02020603050405020304" pitchFamily="18" charset="0"/>
                        </a:rPr>
                        <a:t>10.05</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НУ</a:t>
                      </a:r>
                      <a:endParaRPr lang="ru-RU" dirty="0"/>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10.05</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r>
                        <a:rPr lang="ru-RU" sz="1000" kern="100" dirty="0">
                          <a:effectLst/>
                          <a:latin typeface="Calibri" panose="020F0502020204030204" pitchFamily="34" charset="0"/>
                          <a:ea typeface="Calibri" panose="020F0502020204030204" pitchFamily="34" charset="0"/>
                          <a:cs typeface="Times New Roman" panose="02020603050405020304" pitchFamily="18" charset="0"/>
                        </a:rPr>
                        <a:t>91.01</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000" kern="100" dirty="0">
                          <a:effectLst/>
                          <a:latin typeface="Calibri" panose="020F0502020204030204" pitchFamily="34" charset="0"/>
                          <a:ea typeface="Calibri" panose="020F0502020204030204" pitchFamily="34" charset="0"/>
                          <a:cs typeface="Times New Roman" panose="02020603050405020304" pitchFamily="18" charset="0"/>
                        </a:rPr>
                      </a:b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НУ</a:t>
                      </a:r>
                      <a:endParaRPr lang="ru-RU" dirty="0"/>
                    </a:p>
                  </a:txBody>
                  <a:tcPr marL="4360" marR="4360" marT="2907" marB="4360">
                    <a:lnL>
                      <a:noFill/>
                    </a:lnL>
                    <a:lnR>
                      <a:noFill/>
                    </a:lnR>
                    <a:lnT>
                      <a:noFill/>
                    </a:lnT>
                    <a:lnB>
                      <a:noFill/>
                    </a:lnB>
                  </a:tcPr>
                </a:tc>
                <a:tc>
                  <a:txBody>
                    <a:bodyPr/>
                    <a:lstStyle/>
                    <a:p>
                      <a:r>
                        <a:rPr lang="ru-RU" sz="1050" kern="100" dirty="0">
                          <a:effectLst/>
                          <a:latin typeface="Calibri" panose="020F0502020204030204" pitchFamily="34" charset="0"/>
                          <a:ea typeface="Calibri" panose="020F0502020204030204" pitchFamily="34" charset="0"/>
                          <a:cs typeface="Times New Roman" panose="02020603050405020304" pitchFamily="18" charset="0"/>
                        </a:rPr>
                        <a:t>91.01</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НУ</a:t>
                      </a:r>
                      <a:endParaRPr lang="ru-RU" sz="2000" dirty="0"/>
                    </a:p>
                  </a:txBody>
                  <a:tcPr marL="4360" marR="4360" marT="2907" marB="4360">
                    <a:lnL>
                      <a:noFill/>
                    </a:lnL>
                    <a:lnR>
                      <a:noFill/>
                    </a:lnR>
                    <a:lnT>
                      <a:noFill/>
                    </a:lnT>
                    <a:lnB>
                      <a:noFill/>
                    </a:lnB>
                    <a:solidFill>
                      <a:schemeClr val="bg1"/>
                    </a:solidFill>
                  </a:tcPr>
                </a:tc>
                <a:tc gridSpan="3">
                  <a:txBody>
                    <a:bodyPr/>
                    <a:lstStyle/>
                    <a:p>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0,00</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12 000,00</a:t>
                      </a:r>
                      <a:endParaRPr lang="ru-RU" sz="2000" dirty="0"/>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1000" kern="100" dirty="0">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B>
                      <a:noFill/>
                    </a:lnB>
                  </a:tcPr>
                </a:tc>
                <a:tc hMerge="1">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2">
                  <a:txBody>
                    <a:bodyPr/>
                    <a:lstStyle/>
                    <a:p>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600" dirty="0"/>
                    </a:p>
                  </a:txBody>
                  <a:tcPr marL="4360" marR="4360" marT="2907" marB="4360">
                    <a:lnL>
                      <a:noFill/>
                    </a:lnL>
                    <a:lnR>
                      <a:noFill/>
                    </a:lnR>
                    <a:lnT>
                      <a:noFill/>
                    </a:lnT>
                    <a:lnB>
                      <a:noFill/>
                    </a:lnB>
                    <a:solidFill>
                      <a:schemeClr val="bg1"/>
                    </a:solidFill>
                  </a:tcPr>
                </a:tc>
                <a:tc hMerge="1">
                  <a:txBody>
                    <a:bodyPr/>
                    <a:lstStyle/>
                    <a:p>
                      <a:endParaRPr lang="ru-RU"/>
                    </a:p>
                  </a:txBody>
                  <a:tcPr/>
                </a:tc>
                <a:tc vMerge="1">
                  <a:txBody>
                    <a:bodyPr/>
                    <a:lstStyle/>
                    <a:p>
                      <a:endParaRPr lang="ru-RU"/>
                    </a:p>
                  </a:txBody>
                  <a:tcPr/>
                </a:tc>
                <a:extLst>
                  <a:ext uri="{0D108BD9-81ED-4DB2-BD59-A6C34878D82A}">
                    <a16:rowId xmlns:a16="http://schemas.microsoft.com/office/drawing/2014/main" val="528857585"/>
                  </a:ext>
                </a:extLst>
              </a:tr>
            </a:tbl>
          </a:graphicData>
        </a:graphic>
      </p:graphicFrame>
      <p:pic>
        <p:nvPicPr>
          <p:cNvPr id="1025" name="Picture 1">
            <a:extLst>
              <a:ext uri="{FF2B5EF4-FFF2-40B4-BE49-F238E27FC236}">
                <a16:creationId xmlns:a16="http://schemas.microsoft.com/office/drawing/2014/main" id="{AF59FC09-7F2F-CCC1-55AA-9CCD7872D4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C915199F-8EF3-F249-E9A5-4623ACEE9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4C70DF09-D618-A021-E329-6BB5D9D68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3BA398F-F14A-ED13-5B06-D21C5E5E5A0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a:extLst>
              <a:ext uri="{FF2B5EF4-FFF2-40B4-BE49-F238E27FC236}">
                <a16:creationId xmlns:a16="http://schemas.microsoft.com/office/drawing/2014/main" id="{04DD5D95-6E2F-AC9F-3D19-68C9BD5AE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81E4B43-3FF1-E200-1221-E3A432D4B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AA69668F-BEB6-27A4-FDF3-1F0C2DB319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843352E-ADAC-390E-A820-A8C9FB8477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a:extLst>
              <a:ext uri="{FF2B5EF4-FFF2-40B4-BE49-F238E27FC236}">
                <a16:creationId xmlns:a16="http://schemas.microsoft.com/office/drawing/2014/main" id="{4E2DD806-EAC3-17C1-E442-43FDA4A6C6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DD459889-AB81-C87B-93CB-39735F3A9A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a:extLst>
              <a:ext uri="{FF2B5EF4-FFF2-40B4-BE49-F238E27FC236}">
                <a16:creationId xmlns:a16="http://schemas.microsoft.com/office/drawing/2014/main" id="{12AE9BE9-AD88-7DBE-45B8-4C5629758E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25B68BD1-33FC-7824-EC5A-1C9D58CC64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3">
            <a:extLst>
              <a:ext uri="{FF2B5EF4-FFF2-40B4-BE49-F238E27FC236}">
                <a16:creationId xmlns:a16="http://schemas.microsoft.com/office/drawing/2014/main" id="{F564F9AF-B450-1B8B-5B9D-799A94622B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9F2952E6-F198-C8A5-2246-0129B0665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a:extLst>
              <a:ext uri="{FF2B5EF4-FFF2-40B4-BE49-F238E27FC236}">
                <a16:creationId xmlns:a16="http://schemas.microsoft.com/office/drawing/2014/main" id="{AF95E4B2-0AA0-84B6-F9A1-F9878316E21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7CCE9714-9B2E-BF6D-BA03-95D64E1C65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a:extLst>
              <a:ext uri="{FF2B5EF4-FFF2-40B4-BE49-F238E27FC236}">
                <a16:creationId xmlns:a16="http://schemas.microsoft.com/office/drawing/2014/main" id="{7DCCE912-9B5E-513A-D5F4-5035DCE2D5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Рисунок 12">
            <a:extLst>
              <a:ext uri="{FF2B5EF4-FFF2-40B4-BE49-F238E27FC236}">
                <a16:creationId xmlns:a16="http://schemas.microsoft.com/office/drawing/2014/main" id="{064EF888-8742-B2B2-C9DA-01208D630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1381883"/>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6" name="Таблица 5">
            <a:extLst>
              <a:ext uri="{FF2B5EF4-FFF2-40B4-BE49-F238E27FC236}">
                <a16:creationId xmlns:a16="http://schemas.microsoft.com/office/drawing/2014/main" id="{005A0057-AFEC-7ECD-4B01-D5E4EBCC2699}"/>
              </a:ext>
            </a:extLst>
          </p:cNvPr>
          <p:cNvGraphicFramePr>
            <a:graphicFrameLocks noGrp="1"/>
          </p:cNvGraphicFramePr>
          <p:nvPr/>
        </p:nvGraphicFramePr>
        <p:xfrm>
          <a:off x="366416" y="409160"/>
          <a:ext cx="11074473" cy="6191883"/>
        </p:xfrm>
        <a:graphic>
          <a:graphicData uri="http://schemas.openxmlformats.org/drawingml/2006/table">
            <a:tbl>
              <a:tblPr firstRow="1" firstCol="1" bandRow="1"/>
              <a:tblGrid>
                <a:gridCol w="272716">
                  <a:extLst>
                    <a:ext uri="{9D8B030D-6E8A-4147-A177-3AD203B41FA5}">
                      <a16:colId xmlns:a16="http://schemas.microsoft.com/office/drawing/2014/main" val="423609142"/>
                    </a:ext>
                  </a:extLst>
                </a:gridCol>
                <a:gridCol w="1339860">
                  <a:extLst>
                    <a:ext uri="{9D8B030D-6E8A-4147-A177-3AD203B41FA5}">
                      <a16:colId xmlns:a16="http://schemas.microsoft.com/office/drawing/2014/main" val="3131118166"/>
                    </a:ext>
                  </a:extLst>
                </a:gridCol>
                <a:gridCol w="1046397">
                  <a:extLst>
                    <a:ext uri="{9D8B030D-6E8A-4147-A177-3AD203B41FA5}">
                      <a16:colId xmlns:a16="http://schemas.microsoft.com/office/drawing/2014/main" val="4194429565"/>
                    </a:ext>
                  </a:extLst>
                </a:gridCol>
                <a:gridCol w="1412487">
                  <a:extLst>
                    <a:ext uri="{9D8B030D-6E8A-4147-A177-3AD203B41FA5}">
                      <a16:colId xmlns:a16="http://schemas.microsoft.com/office/drawing/2014/main" val="3264993960"/>
                    </a:ext>
                  </a:extLst>
                </a:gridCol>
                <a:gridCol w="944127">
                  <a:extLst>
                    <a:ext uri="{9D8B030D-6E8A-4147-A177-3AD203B41FA5}">
                      <a16:colId xmlns:a16="http://schemas.microsoft.com/office/drawing/2014/main" val="1664456304"/>
                    </a:ext>
                  </a:extLst>
                </a:gridCol>
                <a:gridCol w="468360">
                  <a:extLst>
                    <a:ext uri="{9D8B030D-6E8A-4147-A177-3AD203B41FA5}">
                      <a16:colId xmlns:a16="http://schemas.microsoft.com/office/drawing/2014/main" val="3812790208"/>
                    </a:ext>
                  </a:extLst>
                </a:gridCol>
                <a:gridCol w="397216">
                  <a:extLst>
                    <a:ext uri="{9D8B030D-6E8A-4147-A177-3AD203B41FA5}">
                      <a16:colId xmlns:a16="http://schemas.microsoft.com/office/drawing/2014/main" val="345360418"/>
                    </a:ext>
                  </a:extLst>
                </a:gridCol>
                <a:gridCol w="1015273">
                  <a:extLst>
                    <a:ext uri="{9D8B030D-6E8A-4147-A177-3AD203B41FA5}">
                      <a16:colId xmlns:a16="http://schemas.microsoft.com/office/drawing/2014/main" val="1458057827"/>
                    </a:ext>
                  </a:extLst>
                </a:gridCol>
                <a:gridCol w="893733">
                  <a:extLst>
                    <a:ext uri="{9D8B030D-6E8A-4147-A177-3AD203B41FA5}">
                      <a16:colId xmlns:a16="http://schemas.microsoft.com/office/drawing/2014/main" val="2733121338"/>
                    </a:ext>
                  </a:extLst>
                </a:gridCol>
                <a:gridCol w="459330">
                  <a:extLst>
                    <a:ext uri="{9D8B030D-6E8A-4147-A177-3AD203B41FA5}">
                      <a16:colId xmlns:a16="http://schemas.microsoft.com/office/drawing/2014/main" val="2210100474"/>
                    </a:ext>
                  </a:extLst>
                </a:gridCol>
                <a:gridCol w="1412487">
                  <a:extLst>
                    <a:ext uri="{9D8B030D-6E8A-4147-A177-3AD203B41FA5}">
                      <a16:colId xmlns:a16="http://schemas.microsoft.com/office/drawing/2014/main" val="768298293"/>
                    </a:ext>
                  </a:extLst>
                </a:gridCol>
                <a:gridCol w="1412487">
                  <a:extLst>
                    <a:ext uri="{9D8B030D-6E8A-4147-A177-3AD203B41FA5}">
                      <a16:colId xmlns:a16="http://schemas.microsoft.com/office/drawing/2014/main" val="3093440812"/>
                    </a:ext>
                  </a:extLst>
                </a:gridCol>
              </a:tblGrid>
              <a:tr h="40620">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gridSpan="2">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gridSpan="2">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gridSpan="2">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gridSpan="2">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tc>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nchor="ctr">
                    <a:lnL>
                      <a:noFill/>
                    </a:lnL>
                    <a:lnR>
                      <a:noFill/>
                    </a:lnR>
                    <a:lnT>
                      <a:noFill/>
                    </a:lnT>
                    <a:lnB>
                      <a:noFill/>
                    </a:lnB>
                    <a:solidFill>
                      <a:srgbClr val="F2F2F2"/>
                    </a:solidFill>
                  </a:tcPr>
                </a:tc>
                <a:extLst>
                  <a:ext uri="{0D108BD9-81ED-4DB2-BD59-A6C34878D82A}">
                    <a16:rowId xmlns:a16="http://schemas.microsoft.com/office/drawing/2014/main" val="1242075782"/>
                  </a:ext>
                </a:extLst>
              </a:tr>
              <a:tr h="38990">
                <a:tc>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3</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11">
                  <a:txBody>
                    <a:bodyPr/>
                    <a:lstStyle/>
                    <a:p>
                      <a:pPr>
                        <a:lnSpc>
                          <a:spcPct val="107000"/>
                        </a:lnSpc>
                        <a:spcAft>
                          <a:spcPts val="800"/>
                        </a:spcAft>
                      </a:pPr>
                      <a:r>
                        <a:rPr lang="ru-RU" sz="1050" b="1" kern="100" dirty="0">
                          <a:effectLst/>
                          <a:latin typeface="Calibri" panose="020F0502020204030204" pitchFamily="34" charset="0"/>
                          <a:ea typeface="Calibri" panose="020F0502020204030204" pitchFamily="34" charset="0"/>
                          <a:cs typeface="Times New Roman" panose="02020603050405020304" pitchFamily="18" charset="0"/>
                        </a:rPr>
                        <a:t>Реализация металлолома</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16248914"/>
                  </a:ext>
                </a:extLst>
              </a:tr>
              <a:tr h="89624">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3.1</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29.08.2022</a:t>
                      </a: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Списана себестоимость металлолома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Списана себестоимость металлолома</a:t>
                      </a:r>
                    </a:p>
                  </a:txBody>
                  <a:tcPr marL="4360" marR="4360" marT="2907" marB="4360">
                    <a:lnL>
                      <a:noFill/>
                    </a:lnL>
                    <a:lnR>
                      <a:noFill/>
                    </a:lnR>
                    <a:lnT>
                      <a:noFill/>
                    </a:lnT>
                    <a:lnB>
                      <a:noFill/>
                    </a:lnB>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91.02</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91.02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41.ДА</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41.ДА</a:t>
                      </a:r>
                    </a:p>
                  </a:txBody>
                  <a:tcPr marL="4360" marR="4360" marT="2907" marB="4360">
                    <a:lnL>
                      <a:noFill/>
                    </a:lnL>
                    <a:lnR>
                      <a:noFill/>
                    </a:lnR>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180 000,00</a:t>
                      </a:r>
                    </a:p>
                  </a:txBody>
                  <a:tcPr marL="4360" marR="4360" marT="2907" marB="4360">
                    <a:lnL>
                      <a:noFill/>
                    </a:lnL>
                    <a:lnR>
                      <a:noFill/>
                    </a:lnR>
                    <a:lnT>
                      <a:noFill/>
                    </a:lnT>
                    <a:lnB>
                      <a:noFill/>
                    </a:lnB>
                    <a:solidFill>
                      <a:schemeClr val="bg1"/>
                    </a:solidFill>
                  </a:tcPr>
                </a:tc>
                <a:tc rowSpan="2"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Реализация (акт, накладная, УПД)</a:t>
                      </a:r>
                    </a:p>
                  </a:txBody>
                  <a:tcPr marL="4360" marR="4360" marT="2907" marB="4360">
                    <a:lnL>
                      <a:noFill/>
                    </a:lnL>
                    <a:lnR>
                      <a:noFill/>
                    </a:lnR>
                    <a:lnT>
                      <a:noFill/>
                    </a:lnT>
                    <a:lnB>
                      <a:noFill/>
                    </a:lnB>
                    <a:solidFill>
                      <a:schemeClr val="bg1"/>
                    </a:solidFill>
                  </a:tcPr>
                </a:tc>
                <a:tc rowSpan="2"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Реализация (акт, накладная, УПД)</a:t>
                      </a:r>
                    </a:p>
                  </a:txBody>
                  <a:tcPr marL="4360" marR="4360" marT="2907" marB="4360">
                    <a:lnL>
                      <a:noFill/>
                    </a:lnL>
                    <a:lnR>
                      <a:noFill/>
                    </a:lnR>
                    <a:lnT>
                      <a:noFill/>
                    </a:lnT>
                    <a:lnB>
                      <a:noFill/>
                    </a:lnB>
                  </a:tcPr>
                </a:tc>
                <a:tc row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Товарная накладная (ТОРГ-12)</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561316328"/>
                  </a:ext>
                </a:extLst>
              </a:tr>
              <a:tr h="89624">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3.2</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29.08.2022</a:t>
                      </a: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Учтена выручка от реализации металлолома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Учтена выручка от реализации металлолома</a:t>
                      </a:r>
                    </a:p>
                  </a:txBody>
                  <a:tcPr marL="4360" marR="4360" marT="2907" marB="4360">
                    <a:lnL>
                      <a:noFill/>
                    </a:lnL>
                    <a:lnR>
                      <a:noFill/>
                    </a:lnR>
                    <a:lnT>
                      <a:noFill/>
                    </a:lnT>
                    <a:lnB>
                      <a:noFill/>
                    </a:lnB>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62.01</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62.01</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91.01</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91.01</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200 000,00</a:t>
                      </a:r>
                    </a:p>
                  </a:txBody>
                  <a:tcPr marL="4360" marR="4360" marT="2907" marB="4360">
                    <a:lnL>
                      <a:noFill/>
                    </a:lnL>
                    <a:lnR>
                      <a:noFill/>
                    </a:lnR>
                    <a:lnT>
                      <a:noFill/>
                    </a:lnT>
                    <a:lnB>
                      <a:noFill/>
                    </a:lnB>
                    <a:solidFill>
                      <a:schemeClr val="bg1"/>
                    </a:solidFill>
                  </a:tcPr>
                </a:tc>
                <a:tc gridSpan="2" v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tcPr>
                </a:tc>
                <a:tc hMerge="1" vMerge="1">
                  <a:txBody>
                    <a:bodyPr/>
                    <a:lstStyle/>
                    <a:p>
                      <a:endParaRPr lang="ru-RU"/>
                    </a:p>
                  </a:txBody>
                  <a:tcPr/>
                </a:tc>
                <a:tc vMerge="1">
                  <a:txBody>
                    <a:bodyPr/>
                    <a:lstStyle/>
                    <a:p>
                      <a:endParaRPr lang="ru-RU"/>
                    </a:p>
                  </a:txBody>
                  <a:tcPr/>
                </a:tc>
                <a:extLst>
                  <a:ext uri="{0D108BD9-81ED-4DB2-BD59-A6C34878D82A}">
                    <a16:rowId xmlns:a16="http://schemas.microsoft.com/office/drawing/2014/main" val="164605550"/>
                  </a:ext>
                </a:extLst>
              </a:tr>
              <a:tr h="168063">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3.3</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29.08.2022</a:t>
                      </a: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Выставлен счет-фактура на реализацию (с пометкой "НДС исчисляется налоговым агентом")</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Выставлен счет-фактура на реализацию (с пометкой "НДС исчисляется налоговым агентом")</a:t>
                      </a:r>
                    </a:p>
                  </a:txBody>
                  <a:tcPr marL="4360" marR="4360" marT="2907" marB="4360">
                    <a:lnL>
                      <a:noFill/>
                    </a:lnL>
                    <a:lnR>
                      <a:noFill/>
                    </a:lnR>
                    <a:lnT>
                      <a:noFill/>
                    </a:lnT>
                    <a:lnB>
                      <a:noFill/>
                    </a:lnB>
                  </a:tcPr>
                </a:tc>
                <a:tc hMerge="1">
                  <a:txBody>
                    <a:bodyPr/>
                    <a:lstStyle/>
                    <a:p>
                      <a:pPr>
                        <a:lnSpc>
                          <a:spcPct val="107000"/>
                        </a:lnSpc>
                        <a:spcAft>
                          <a:spcPts val="800"/>
                        </a:spcAft>
                      </a:pPr>
                      <a:r>
                        <a:rPr lang="ru-RU" sz="80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200 000,00</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Счет-фактура выданный</a:t>
                      </a:r>
                    </a:p>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Реализация (акт, накладная, УПД)</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Счет-фактура выданный</a:t>
                      </a:r>
                    </a:p>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 Реализация (акт, накладная, УПД)</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Счет-фактура</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2133165655"/>
                  </a:ext>
                </a:extLst>
              </a:tr>
              <a:tr h="38990">
                <a:tc>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4</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11">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Входной НДС принят к вычету</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27631775"/>
                  </a:ext>
                </a:extLst>
              </a:tr>
              <a:tr h="73289">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4.1</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31.08.2022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Входной НДС принят к вычету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68.02</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68.02</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19.04</a:t>
                      </a:r>
                    </a:p>
                  </a:txBody>
                  <a:tcPr marL="4360" marR="4360" marT="2907" marB="4360">
                    <a:lnL>
                      <a:noFill/>
                    </a:lnL>
                    <a:lnR>
                      <a:noFill/>
                    </a:lnR>
                    <a:lnT>
                      <a:noFill/>
                    </a:lnT>
                    <a:lnB>
                      <a:noFill/>
                    </a:lnB>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19.04</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6 000,00</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Формирование записей книги покупок</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Формирование записей книги покупок</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Книга покупок</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2867881055"/>
                  </a:ext>
                </a:extLst>
              </a:tr>
              <a:tr h="38990">
                <a:tc>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5</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gridSpan="11">
                  <a:txBody>
                    <a:bodyPr/>
                    <a:lstStyle/>
                    <a:p>
                      <a:pPr>
                        <a:lnSpc>
                          <a:spcPct val="107000"/>
                        </a:lnSpc>
                        <a:spcAft>
                          <a:spcPts val="800"/>
                        </a:spcAft>
                      </a:pPr>
                      <a:r>
                        <a:rPr lang="ru-RU" sz="1050" b="1" kern="100">
                          <a:effectLst/>
                          <a:latin typeface="Calibri" panose="020F0502020204030204" pitchFamily="34" charset="0"/>
                          <a:ea typeface="Calibri" panose="020F0502020204030204" pitchFamily="34" charset="0"/>
                          <a:cs typeface="Times New Roman" panose="02020603050405020304" pitchFamily="18" charset="0"/>
                        </a:rPr>
                        <a:t>Финансовый результат</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08562674"/>
                  </a:ext>
                </a:extLst>
              </a:tr>
              <a:tr h="2124385">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5.1</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31.08.2022</a:t>
                      </a:r>
                    </a:p>
                  </a:txBody>
                  <a:tcPr marL="4360" marR="4360" marT="2907" marB="4360">
                    <a:lnL>
                      <a:noFill/>
                    </a:lnL>
                    <a:lnR>
                      <a:noFill/>
                    </a:lnR>
                    <a:lnT>
                      <a:noFill/>
                    </a:lnT>
                    <a:lnB>
                      <a:noFill/>
                    </a:lnB>
                    <a:solidFill>
                      <a:schemeClr val="bg1"/>
                    </a:solidFill>
                  </a:tcPr>
                </a:tc>
                <a:tc gridSpan="3">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Определен финансовый результат от ликвидации ОС, оприходования и реализации извлеченных ценностей</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Убыток в БУ: 20 000,00 руб.</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i="1" kern="100">
                          <a:effectLst/>
                          <a:latin typeface="Calibri" panose="020F0502020204030204" pitchFamily="34" charset="0"/>
                          <a:ea typeface="Calibri" panose="020F0502020204030204" pitchFamily="34" charset="0"/>
                          <a:cs typeface="Times New Roman" panose="02020603050405020304" pitchFamily="18" charset="0"/>
                        </a:rPr>
                        <a:t>Доход от реализации металлолома 200 000,00 руб.</a:t>
                      </a:r>
                      <a:r>
                        <a:rPr lang="ru-RU" sz="1050" kern="100">
                          <a:effectLst/>
                          <a:latin typeface="Calibri" panose="020F0502020204030204" pitchFamily="34" charset="0"/>
                          <a:ea typeface="Calibri" panose="020F0502020204030204" pitchFamily="34" charset="0"/>
                          <a:cs typeface="Times New Roman" panose="02020603050405020304" pitchFamily="18" charset="0"/>
                        </a:rPr>
                        <a:t> – </a:t>
                      </a:r>
                      <a:r>
                        <a:rPr lang="ru-RU" sz="1050" i="1" kern="100">
                          <a:effectLst/>
                          <a:latin typeface="Calibri" panose="020F0502020204030204" pitchFamily="34" charset="0"/>
                          <a:ea typeface="Calibri" panose="020F0502020204030204" pitchFamily="34" charset="0"/>
                          <a:cs typeface="Times New Roman" panose="02020603050405020304" pitchFamily="18" charset="0"/>
                        </a:rPr>
                        <a:t>Остаточная стоимость выбывающего объекта ОС 40 000,00 руб.</a:t>
                      </a:r>
                      <a:r>
                        <a:rPr lang="ru-RU" sz="1050" kern="100">
                          <a:effectLst/>
                          <a:latin typeface="Calibri" panose="020F0502020204030204" pitchFamily="34" charset="0"/>
                          <a:ea typeface="Calibri" panose="020F0502020204030204" pitchFamily="34" charset="0"/>
                          <a:cs typeface="Times New Roman" panose="02020603050405020304" pitchFamily="18" charset="0"/>
                        </a:rPr>
                        <a:t> – </a:t>
                      </a:r>
                      <a:r>
                        <a:rPr lang="ru-RU" sz="1050" i="1" kern="100">
                          <a:effectLst/>
                          <a:latin typeface="Calibri" panose="020F0502020204030204" pitchFamily="34" charset="0"/>
                          <a:ea typeface="Calibri" panose="020F0502020204030204" pitchFamily="34" charset="0"/>
                          <a:cs typeface="Times New Roman" panose="02020603050405020304" pitchFamily="18" charset="0"/>
                        </a:rPr>
                        <a:t>Стоимость реализованного металлолома 180 000,00 руб. = 20 000,00 руб.</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1050" kern="100">
                          <a:effectLst/>
                          <a:latin typeface="Calibri" panose="020F0502020204030204" pitchFamily="34" charset="0"/>
                          <a:ea typeface="Calibri" panose="020F0502020204030204" pitchFamily="34" charset="0"/>
                          <a:cs typeface="Times New Roman" panose="02020603050405020304" pitchFamily="18" charset="0"/>
                        </a:rPr>
                        <a:t>Убыток в НУ: 8 000,00 руб.</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i="1" kern="100">
                          <a:effectLst/>
                          <a:latin typeface="Calibri" panose="020F0502020204030204" pitchFamily="34" charset="0"/>
                          <a:ea typeface="Calibri" panose="020F0502020204030204" pitchFamily="34" charset="0"/>
                          <a:cs typeface="Times New Roman" panose="02020603050405020304" pitchFamily="18" charset="0"/>
                        </a:rPr>
                        <a:t>Доход от реализации металлолома 200 000,00 руб. + Доход от извлечения ценностей 242 000,00 руб. (62 000,00 руб. стоимость запчастей и 180 000,00 руб. стоимость металлолома)</a:t>
                      </a:r>
                      <a:r>
                        <a:rPr lang="ru-RU" sz="1050" kern="100">
                          <a:effectLst/>
                          <a:latin typeface="Calibri" panose="020F0502020204030204" pitchFamily="34" charset="0"/>
                          <a:ea typeface="Calibri" panose="020F0502020204030204" pitchFamily="34" charset="0"/>
                          <a:cs typeface="Times New Roman" panose="02020603050405020304" pitchFamily="18" charset="0"/>
                        </a:rPr>
                        <a:t> – </a:t>
                      </a:r>
                      <a:r>
                        <a:rPr lang="ru-RU" sz="1050" i="1" kern="100">
                          <a:effectLst/>
                          <a:latin typeface="Calibri" panose="020F0502020204030204" pitchFamily="34" charset="0"/>
                          <a:ea typeface="Calibri" panose="020F0502020204030204" pitchFamily="34" charset="0"/>
                          <a:cs typeface="Times New Roman" panose="02020603050405020304" pitchFamily="18" charset="0"/>
                        </a:rPr>
                        <a:t>Стоимость реализованного металлолома 180 000,00 руб.</a:t>
                      </a:r>
                      <a:r>
                        <a:rPr lang="ru-RU" sz="1050" kern="100">
                          <a:effectLst/>
                          <a:latin typeface="Calibri" panose="020F0502020204030204" pitchFamily="34" charset="0"/>
                          <a:ea typeface="Calibri" panose="020F0502020204030204" pitchFamily="34" charset="0"/>
                          <a:cs typeface="Times New Roman" panose="02020603050405020304" pitchFamily="18" charset="0"/>
                        </a:rPr>
                        <a:t> – </a:t>
                      </a:r>
                      <a:r>
                        <a:rPr lang="ru-RU" sz="1050" i="1" kern="100">
                          <a:effectLst/>
                          <a:latin typeface="Calibri" panose="020F0502020204030204" pitchFamily="34" charset="0"/>
                          <a:ea typeface="Calibri" panose="020F0502020204030204" pitchFamily="34" charset="0"/>
                          <a:cs typeface="Times New Roman" panose="02020603050405020304" pitchFamily="18" charset="0"/>
                        </a:rPr>
                        <a:t>Остаточная стоимость выбывающего ОС 240 000,00 руб.</a:t>
                      </a:r>
                      <a:r>
                        <a:rPr lang="ru-RU" sz="1050" kern="100">
                          <a:effectLst/>
                          <a:latin typeface="Calibri" panose="020F0502020204030204" pitchFamily="34" charset="0"/>
                          <a:ea typeface="Calibri" panose="020F0502020204030204" pitchFamily="34" charset="0"/>
                          <a:cs typeface="Times New Roman" panose="02020603050405020304" pitchFamily="18" charset="0"/>
                        </a:rPr>
                        <a:t> – </a:t>
                      </a:r>
                      <a:r>
                        <a:rPr lang="ru-RU" sz="1050" i="1" kern="100">
                          <a:effectLst/>
                          <a:latin typeface="Calibri" panose="020F0502020204030204" pitchFamily="34" charset="0"/>
                          <a:ea typeface="Calibri" panose="020F0502020204030204" pitchFamily="34" charset="0"/>
                          <a:cs typeface="Times New Roman" panose="02020603050405020304" pitchFamily="18" charset="0"/>
                        </a:rPr>
                        <a:t>Стоимость затрат на демонтаж ОС 30 000,00 руб. = 8 000,00 руб.</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solidFill>
                      <a:schemeClr val="bg1"/>
                    </a:solidFill>
                  </a:tcPr>
                </a:tc>
                <a:tc hMerge="1">
                  <a:txBody>
                    <a:bodyPr/>
                    <a:lstStyle/>
                    <a:p>
                      <a:pPr marL="342900" lvl="0" indent="-342900">
                        <a:lnSpc>
                          <a:spcPct val="107000"/>
                        </a:lnSpc>
                        <a:spcAft>
                          <a:spcPts val="800"/>
                        </a:spcAft>
                        <a:buSzPts val="1000"/>
                        <a:buFont typeface="Symbol" panose="05050102010706020507" pitchFamily="18" charset="2"/>
                        <a:buChar char=""/>
                        <a:tabLst>
                          <a:tab pos="457200" algn="l"/>
                        </a:tabLst>
                      </a:pPr>
                      <a:r>
                        <a:rPr lang="ru-RU" sz="800" kern="100">
                          <a:effectLst/>
                          <a:latin typeface="Calibri" panose="020F0502020204030204" pitchFamily="34" charset="0"/>
                          <a:ea typeface="Calibri" panose="020F0502020204030204" pitchFamily="34" charset="0"/>
                          <a:cs typeface="Times New Roman" panose="02020603050405020304" pitchFamily="18" charset="0"/>
                        </a:rPr>
                        <a:t>Определен финансовый результат от ликвидации ОС, оприходования и реализации извлеченных ценностей</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Убыток в БУ: 20 000,00 руб.</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i="1" kern="100">
                          <a:effectLst/>
                          <a:latin typeface="Calibri" panose="020F0502020204030204" pitchFamily="34" charset="0"/>
                          <a:ea typeface="Calibri" panose="020F0502020204030204" pitchFamily="34" charset="0"/>
                          <a:cs typeface="Times New Roman" panose="02020603050405020304" pitchFamily="18" charset="0"/>
                        </a:rPr>
                        <a:t>Доход от реализации металлолома 200 000,00 руб.</a:t>
                      </a:r>
                      <a:r>
                        <a:rPr lang="ru-RU" sz="800" kern="100">
                          <a:effectLst/>
                          <a:latin typeface="Calibri" panose="020F0502020204030204" pitchFamily="34" charset="0"/>
                          <a:ea typeface="Calibri" panose="020F0502020204030204" pitchFamily="34" charset="0"/>
                          <a:cs typeface="Times New Roman" panose="02020603050405020304" pitchFamily="18" charset="0"/>
                        </a:rPr>
                        <a:t> – </a:t>
                      </a:r>
                      <a:r>
                        <a:rPr lang="ru-RU" sz="800" i="1" kern="100">
                          <a:effectLst/>
                          <a:latin typeface="Calibri" panose="020F0502020204030204" pitchFamily="34" charset="0"/>
                          <a:ea typeface="Calibri" panose="020F0502020204030204" pitchFamily="34" charset="0"/>
                          <a:cs typeface="Times New Roman" panose="02020603050405020304" pitchFamily="18" charset="0"/>
                        </a:rPr>
                        <a:t>Остаточная стоимость выбывающего объекта ОС 40 000,00 руб.</a:t>
                      </a:r>
                      <a:r>
                        <a:rPr lang="ru-RU" sz="800" kern="100">
                          <a:effectLst/>
                          <a:latin typeface="Calibri" panose="020F0502020204030204" pitchFamily="34" charset="0"/>
                          <a:ea typeface="Calibri" panose="020F0502020204030204" pitchFamily="34" charset="0"/>
                          <a:cs typeface="Times New Roman" panose="02020603050405020304" pitchFamily="18" charset="0"/>
                        </a:rPr>
                        <a:t> – </a:t>
                      </a:r>
                      <a:r>
                        <a:rPr lang="ru-RU" sz="800" i="1" kern="100">
                          <a:effectLst/>
                          <a:latin typeface="Calibri" panose="020F0502020204030204" pitchFamily="34" charset="0"/>
                          <a:ea typeface="Calibri" panose="020F0502020204030204" pitchFamily="34" charset="0"/>
                          <a:cs typeface="Times New Roman" panose="02020603050405020304" pitchFamily="18" charset="0"/>
                        </a:rPr>
                        <a:t>Стоимость реализованного металлолома 180 000,00 руб. = 20 000,00 руб.</a:t>
                      </a: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ru-RU" sz="800" kern="100">
                          <a:effectLst/>
                          <a:latin typeface="Calibri" panose="020F0502020204030204" pitchFamily="34" charset="0"/>
                          <a:ea typeface="Calibri" panose="020F0502020204030204" pitchFamily="34" charset="0"/>
                          <a:cs typeface="Times New Roman" panose="02020603050405020304" pitchFamily="18" charset="0"/>
                        </a:rPr>
                        <a:t>Убыток в НУ: 8 000,00 руб.</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i="1" kern="100">
                          <a:effectLst/>
                          <a:latin typeface="Calibri" panose="020F0502020204030204" pitchFamily="34" charset="0"/>
                          <a:ea typeface="Calibri" panose="020F0502020204030204" pitchFamily="34" charset="0"/>
                          <a:cs typeface="Times New Roman" panose="02020603050405020304" pitchFamily="18" charset="0"/>
                        </a:rPr>
                        <a:t>Доход от реализации металлолома 200 000,00 руб. + Доход от извлечения ценностей 242 000,00 руб. (62 000,00 руб. стоимость запчастей и 180 000,00 руб. стоимость металлолома)</a:t>
                      </a:r>
                      <a:r>
                        <a:rPr lang="ru-RU" sz="800" kern="100">
                          <a:effectLst/>
                          <a:latin typeface="Calibri" panose="020F0502020204030204" pitchFamily="34" charset="0"/>
                          <a:ea typeface="Calibri" panose="020F0502020204030204" pitchFamily="34" charset="0"/>
                          <a:cs typeface="Times New Roman" panose="02020603050405020304" pitchFamily="18" charset="0"/>
                        </a:rPr>
                        <a:t> – </a:t>
                      </a:r>
                      <a:r>
                        <a:rPr lang="ru-RU" sz="800" i="1" kern="100">
                          <a:effectLst/>
                          <a:latin typeface="Calibri" panose="020F0502020204030204" pitchFamily="34" charset="0"/>
                          <a:ea typeface="Calibri" panose="020F0502020204030204" pitchFamily="34" charset="0"/>
                          <a:cs typeface="Times New Roman" panose="02020603050405020304" pitchFamily="18" charset="0"/>
                        </a:rPr>
                        <a:t>Стоимость реализованного металлолома 180 000,00 руб.</a:t>
                      </a:r>
                      <a:r>
                        <a:rPr lang="ru-RU" sz="800" kern="100">
                          <a:effectLst/>
                          <a:latin typeface="Calibri" panose="020F0502020204030204" pitchFamily="34" charset="0"/>
                          <a:ea typeface="Calibri" panose="020F0502020204030204" pitchFamily="34" charset="0"/>
                          <a:cs typeface="Times New Roman" panose="02020603050405020304" pitchFamily="18" charset="0"/>
                        </a:rPr>
                        <a:t> – </a:t>
                      </a:r>
                      <a:r>
                        <a:rPr lang="ru-RU" sz="800" i="1" kern="100">
                          <a:effectLst/>
                          <a:latin typeface="Calibri" panose="020F0502020204030204" pitchFamily="34" charset="0"/>
                          <a:ea typeface="Calibri" panose="020F0502020204030204" pitchFamily="34" charset="0"/>
                          <a:cs typeface="Times New Roman" panose="02020603050405020304" pitchFamily="18" charset="0"/>
                        </a:rPr>
                        <a:t>Остаточная стоимость выбывающего ОС 240 000,00 руб.</a:t>
                      </a:r>
                      <a:r>
                        <a:rPr lang="ru-RU" sz="800" kern="100">
                          <a:effectLst/>
                          <a:latin typeface="Calibri" panose="020F0502020204030204" pitchFamily="34" charset="0"/>
                          <a:ea typeface="Calibri" panose="020F0502020204030204" pitchFamily="34" charset="0"/>
                          <a:cs typeface="Times New Roman" panose="02020603050405020304" pitchFamily="18" charset="0"/>
                        </a:rPr>
                        <a:t> – </a:t>
                      </a:r>
                      <a:r>
                        <a:rPr lang="ru-RU" sz="800" i="1" kern="100">
                          <a:effectLst/>
                          <a:latin typeface="Calibri" panose="020F0502020204030204" pitchFamily="34" charset="0"/>
                          <a:ea typeface="Calibri" panose="020F0502020204030204" pitchFamily="34" charset="0"/>
                          <a:cs typeface="Times New Roman" panose="02020603050405020304" pitchFamily="18" charset="0"/>
                        </a:rPr>
                        <a:t>Стоимость затрат на демонтаж ОС 30 000,00 руб. = 8 000,00 руб.</a:t>
                      </a:r>
                      <a:endParaRPr lang="ru-RU" sz="800" kern="100">
                        <a:effectLst/>
                        <a:latin typeface="Calibri" panose="020F0502020204030204" pitchFamily="34" charset="0"/>
                        <a:ea typeface="Calibri" panose="020F0502020204030204" pitchFamily="34" charset="0"/>
                        <a:cs typeface="Times New Roman" panose="02020603050405020304" pitchFamily="18" charset="0"/>
                      </a:endParaRPr>
                    </a:p>
                  </a:txBody>
                  <a:tcPr marL="4360" marR="4360" marT="2907" marB="4360">
                    <a:lnL>
                      <a:noFill/>
                    </a:lnL>
                    <a:lnR>
                      <a:noFill/>
                    </a:lnR>
                    <a:lnT>
                      <a:noFill/>
                    </a:lnT>
                    <a:lnB>
                      <a:noFill/>
                    </a:lnB>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99.01.1</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99.01.1</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91.09</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91.09</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20 000,00</a:t>
                      </a:r>
                      <a:br>
                        <a:rPr lang="ru-RU" sz="1050" kern="100">
                          <a:effectLst/>
                          <a:latin typeface="Calibri" panose="020F0502020204030204" pitchFamily="34" charset="0"/>
                          <a:ea typeface="Calibri" panose="020F0502020204030204" pitchFamily="34" charset="0"/>
                          <a:cs typeface="Times New Roman" panose="02020603050405020304" pitchFamily="18" charset="0"/>
                        </a:rPr>
                      </a:br>
                      <a:r>
                        <a:rPr lang="ru-RU" sz="1050" kern="100">
                          <a:effectLst/>
                          <a:latin typeface="Calibri" panose="020F0502020204030204" pitchFamily="34" charset="0"/>
                          <a:ea typeface="Calibri" panose="020F0502020204030204" pitchFamily="34" charset="0"/>
                          <a:cs typeface="Times New Roman" panose="02020603050405020304" pitchFamily="18" charset="0"/>
                        </a:rPr>
                        <a:t>8 000,00</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"Закрытие счетов 90, 91" в составе обработки "Закрытие месяца"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dirty="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"Закрытие счетов 90, 91" в составе обработки "Закрытие месяца"</a:t>
                      </a:r>
                    </a:p>
                  </a:txBody>
                  <a:tcPr marL="4360" marR="4360" marT="2907" marB="4360">
                    <a:lnL>
                      <a:noFill/>
                    </a:lnL>
                    <a:lnR>
                      <a:noFill/>
                    </a:lnR>
                    <a:lnT>
                      <a:noFill/>
                    </a:lnT>
                    <a:lnB>
                      <a:noFill/>
                    </a:lnB>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 Справка-расчет "Налог на прибыль"</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2739141435"/>
                  </a:ext>
                </a:extLst>
              </a:tr>
              <a:tr h="367315">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5.2</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31.08.2022</a:t>
                      </a:r>
                    </a:p>
                  </a:txBody>
                  <a:tcPr marL="4360" marR="4360" marT="2907" marB="4360">
                    <a:lnL>
                      <a:noFill/>
                    </a:lnL>
                    <a:lnR>
                      <a:noFill/>
                    </a:lnR>
                    <a:lnT>
                      <a:noFill/>
                    </a:lnT>
                    <a:lnB>
                      <a:noFill/>
                    </a:lnB>
                    <a:solidFill>
                      <a:schemeClr val="bg1"/>
                    </a:solidFill>
                  </a:tcPr>
                </a:tc>
                <a:tc gridSpan="3">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Признан ОНА в части разницы в стоимости запасов в БУ и НУ</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(Балансовая стоимость запасов на конец месяца 50 000,00 – Налоговая стоимость запасов на конец месяца 62 000,00) * 20 % = 12 000,00 * 20 % = 2 400,00 руб.</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Признан ОНА в части разницы в стоимости запасов в БУ и НУ</a:t>
                      </a:r>
                      <a:br>
                        <a:rPr lang="ru-RU" sz="800" kern="100">
                          <a:effectLst/>
                          <a:latin typeface="Calibri" panose="020F0502020204030204" pitchFamily="34" charset="0"/>
                          <a:ea typeface="Calibri" panose="020F0502020204030204" pitchFamily="34" charset="0"/>
                          <a:cs typeface="Times New Roman" panose="02020603050405020304" pitchFamily="18" charset="0"/>
                        </a:rPr>
                      </a:br>
                      <a:r>
                        <a:rPr lang="ru-RU" sz="800" kern="100">
                          <a:effectLst/>
                          <a:latin typeface="Calibri" panose="020F0502020204030204" pitchFamily="34" charset="0"/>
                          <a:ea typeface="Calibri" panose="020F0502020204030204" pitchFamily="34" charset="0"/>
                          <a:cs typeface="Times New Roman" panose="02020603050405020304" pitchFamily="18" charset="0"/>
                        </a:rPr>
                        <a:t>(Балансовая стоимость запасов на конец месяца 50 000,00 – Налоговая стоимость запасов на конец месяца 62 000,00) * 20 % = 12 000,00 * 20 % = 2 400,00 руб.</a:t>
                      </a:r>
                    </a:p>
                  </a:txBody>
                  <a:tcPr marL="4360" marR="4360" marT="2907" marB="4360">
                    <a:lnL>
                      <a:noFill/>
                    </a:lnL>
                    <a:lnR>
                      <a:noFill/>
                    </a:lnR>
                    <a:lnT>
                      <a:noFill/>
                    </a:lnT>
                    <a:lnB>
                      <a:noFill/>
                    </a:lnB>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09</a:t>
                      </a:r>
                    </a:p>
                  </a:txBody>
                  <a:tcPr marL="4360" marR="4360" marT="2907" marB="4360">
                    <a:lnL>
                      <a:noFill/>
                    </a:lnL>
                    <a:lnR>
                      <a:noFill/>
                    </a:lnR>
                    <a:lnT>
                      <a:noFill/>
                    </a:lnT>
                    <a:lnB>
                      <a:noFill/>
                    </a:lnB>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09</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99.02.О</a:t>
                      </a:r>
                    </a:p>
                  </a:txBody>
                  <a:tcPr marL="4360" marR="4360" marT="2907" marB="4360">
                    <a:lnL>
                      <a:noFill/>
                    </a:lnL>
                    <a:lnR>
                      <a:noFill/>
                    </a:lnR>
                    <a:lnT>
                      <a:noFill/>
                    </a:lnT>
                    <a:lnB>
                      <a:noFill/>
                    </a:lnB>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99.02.О</a:t>
                      </a:r>
                    </a:p>
                  </a:txBody>
                  <a:tcPr marL="4360" marR="4360" marT="2907" marB="4360">
                    <a:lnL>
                      <a:noFill/>
                    </a:lnL>
                    <a:lnR>
                      <a:noFill/>
                    </a:lnR>
                    <a:lnT>
                      <a:noFill/>
                    </a:lnT>
                    <a:lnB>
                      <a:noFill/>
                    </a:lnB>
                    <a:solidFill>
                      <a:schemeClr val="bg1"/>
                    </a:solidFill>
                  </a:tcPr>
                </a:tc>
                <a:tc>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2 400,00</a:t>
                      </a:r>
                    </a:p>
                  </a:txBody>
                  <a:tcPr marL="4360" marR="4360" marT="2907" marB="4360">
                    <a:lnL>
                      <a:noFill/>
                    </a:lnL>
                    <a:lnR>
                      <a:noFill/>
                    </a:lnR>
                    <a:lnT>
                      <a:noFill/>
                    </a:lnT>
                    <a:lnB>
                      <a:noFill/>
                    </a:lnB>
                    <a:solidFill>
                      <a:schemeClr val="bg1"/>
                    </a:solidFill>
                  </a:tcPr>
                </a:tc>
                <a:tc gridSpan="2">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"Расчет отложенного налога по ПБУ 18" в составе обработки "Закрытие месяца"</a:t>
                      </a:r>
                    </a:p>
                  </a:txBody>
                  <a:tcPr marL="4360" marR="4360" marT="2907" marB="4360">
                    <a:lnL>
                      <a:noFill/>
                    </a:lnL>
                    <a:lnR>
                      <a:noFill/>
                    </a:lnR>
                    <a:lnT>
                      <a:noFill/>
                    </a:lnT>
                    <a:lnB>
                      <a:noFill/>
                    </a:lnB>
                    <a:solidFill>
                      <a:schemeClr val="bg1"/>
                    </a:solidFill>
                  </a:tcPr>
                </a:tc>
                <a:tc hMerge="1">
                  <a:txBody>
                    <a:bodyPr/>
                    <a:lstStyle/>
                    <a:p>
                      <a:pPr>
                        <a:lnSpc>
                          <a:spcPct val="107000"/>
                        </a:lnSpc>
                        <a:spcAft>
                          <a:spcPts val="800"/>
                        </a:spcAft>
                      </a:pPr>
                      <a:r>
                        <a:rPr lang="ru-RU" sz="8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"Расчет отложенного налога по ПБУ 18" в составе обработки "Закрытие месяца"</a:t>
                      </a:r>
                    </a:p>
                  </a:txBody>
                  <a:tcPr marL="4360" marR="4360" marT="2907" marB="4360">
                    <a:lnL>
                      <a:noFill/>
                    </a:lnL>
                    <a:lnR>
                      <a:noFill/>
                    </a:lnR>
                    <a:lnT>
                      <a:noFill/>
                    </a:lnT>
                    <a:lnB>
                      <a:noFill/>
                    </a:lnB>
                  </a:tcPr>
                </a:tc>
                <a:tc>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"Отложенный налог на прибыль"</a:t>
                      </a:r>
                    </a:p>
                  </a:txBody>
                  <a:tcPr marL="4360" marR="4360" marT="2907" marB="4360">
                    <a:lnL>
                      <a:noFill/>
                    </a:lnL>
                    <a:lnR>
                      <a:noFill/>
                    </a:lnR>
                    <a:lnT>
                      <a:noFill/>
                    </a:lnT>
                    <a:lnB>
                      <a:noFill/>
                    </a:lnB>
                    <a:solidFill>
                      <a:schemeClr val="bg1"/>
                    </a:solidFill>
                  </a:tcPr>
                </a:tc>
                <a:extLst>
                  <a:ext uri="{0D108BD9-81ED-4DB2-BD59-A6C34878D82A}">
                    <a16:rowId xmlns:a16="http://schemas.microsoft.com/office/drawing/2014/main" val="2350983024"/>
                  </a:ext>
                </a:extLst>
              </a:tr>
            </a:tbl>
          </a:graphicData>
        </a:graphic>
      </p:graphicFrame>
      <p:pic>
        <p:nvPicPr>
          <p:cNvPr id="2050" name="Picture 1">
            <a:extLst>
              <a:ext uri="{FF2B5EF4-FFF2-40B4-BE49-F238E27FC236}">
                <a16:creationId xmlns:a16="http://schemas.microsoft.com/office/drawing/2014/main" id="{09ADA9F3-1FFE-81CD-1975-ADF6C1DC94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
            <a:extLst>
              <a:ext uri="{FF2B5EF4-FFF2-40B4-BE49-F238E27FC236}">
                <a16:creationId xmlns:a16="http://schemas.microsoft.com/office/drawing/2014/main" id="{2D3189B9-B0BC-A4D9-FC78-CBB64544CE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3">
            <a:extLst>
              <a:ext uri="{FF2B5EF4-FFF2-40B4-BE49-F238E27FC236}">
                <a16:creationId xmlns:a16="http://schemas.microsoft.com/office/drawing/2014/main" id="{B8E18439-2351-B0A8-29F1-AA092BFBDA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4">
            <a:extLst>
              <a:ext uri="{FF2B5EF4-FFF2-40B4-BE49-F238E27FC236}">
                <a16:creationId xmlns:a16="http://schemas.microsoft.com/office/drawing/2014/main" id="{7CFDFE51-1F79-5E89-2537-8B3CC87588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5">
            <a:extLst>
              <a:ext uri="{FF2B5EF4-FFF2-40B4-BE49-F238E27FC236}">
                <a16:creationId xmlns:a16="http://schemas.microsoft.com/office/drawing/2014/main" id="{2C748D2A-A1E1-E7D7-4970-98E53164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6">
            <a:extLst>
              <a:ext uri="{FF2B5EF4-FFF2-40B4-BE49-F238E27FC236}">
                <a16:creationId xmlns:a16="http://schemas.microsoft.com/office/drawing/2014/main" id="{ED0BC7EF-B0BF-668B-76ED-132BCBC19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7">
            <a:extLst>
              <a:ext uri="{FF2B5EF4-FFF2-40B4-BE49-F238E27FC236}">
                <a16:creationId xmlns:a16="http://schemas.microsoft.com/office/drawing/2014/main" id="{5FC72688-058C-2770-3FF0-6C4AAD7EBB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8">
            <a:extLst>
              <a:ext uri="{FF2B5EF4-FFF2-40B4-BE49-F238E27FC236}">
                <a16:creationId xmlns:a16="http://schemas.microsoft.com/office/drawing/2014/main" id="{B6B30550-031C-BC10-EBEF-EDF45A16E3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9">
            <a:extLst>
              <a:ext uri="{FF2B5EF4-FFF2-40B4-BE49-F238E27FC236}">
                <a16:creationId xmlns:a16="http://schemas.microsoft.com/office/drawing/2014/main" id="{5D294AA9-F586-3F21-2022-0ECD162B4F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0">
            <a:extLst>
              <a:ext uri="{FF2B5EF4-FFF2-40B4-BE49-F238E27FC236}">
                <a16:creationId xmlns:a16="http://schemas.microsoft.com/office/drawing/2014/main" id="{A8EB0D07-DE23-8CC0-1A42-53829D36F9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1">
            <a:extLst>
              <a:ext uri="{FF2B5EF4-FFF2-40B4-BE49-F238E27FC236}">
                <a16:creationId xmlns:a16="http://schemas.microsoft.com/office/drawing/2014/main" id="{E4B2EC6F-C201-1798-D992-4CF9E25559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2">
            <a:extLst>
              <a:ext uri="{FF2B5EF4-FFF2-40B4-BE49-F238E27FC236}">
                <a16:creationId xmlns:a16="http://schemas.microsoft.com/office/drawing/2014/main" id="{A4F8A7E8-BDD0-6C4C-A8EE-E5B6A1653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3">
            <a:extLst>
              <a:ext uri="{FF2B5EF4-FFF2-40B4-BE49-F238E27FC236}">
                <a16:creationId xmlns:a16="http://schemas.microsoft.com/office/drawing/2014/main" id="{0B048C23-3B7F-69AB-B4BE-DE011467D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19075" cy="133350"/>
          </a:xfrm>
          <a:prstGeom prst="rect">
            <a:avLst/>
          </a:prstGeom>
          <a:noFill/>
          <a:extLst>
            <a:ext uri="{909E8E84-426E-40DD-AFC4-6F175D3DCCD1}">
              <a14:hiddenFill xmlns:a14="http://schemas.microsoft.com/office/drawing/2010/main">
                <a:solidFill>
                  <a:srgbClr val="FFFFFF"/>
                </a:solidFill>
              </a14:hiddenFill>
            </a:ext>
          </a:extLst>
        </p:spPr>
      </p:pic>
      <p:pic>
        <p:nvPicPr>
          <p:cNvPr id="2063" name="Picture 14">
            <a:extLst>
              <a:ext uri="{FF2B5EF4-FFF2-40B4-BE49-F238E27FC236}">
                <a16:creationId xmlns:a16="http://schemas.microsoft.com/office/drawing/2014/main" id="{16A0AEAF-CC0F-7FEF-D6AB-CC207769B8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5">
            <a:extLst>
              <a:ext uri="{FF2B5EF4-FFF2-40B4-BE49-F238E27FC236}">
                <a16:creationId xmlns:a16="http://schemas.microsoft.com/office/drawing/2014/main" id="{ED87060B-F26F-9CFB-3B9D-89382B239F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5" name="Picture 16">
            <a:extLst>
              <a:ext uri="{FF2B5EF4-FFF2-40B4-BE49-F238E27FC236}">
                <a16:creationId xmlns:a16="http://schemas.microsoft.com/office/drawing/2014/main" id="{A20F54A4-0026-E6BA-6C23-B1ADEDA25AC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7">
            <a:extLst>
              <a:ext uri="{FF2B5EF4-FFF2-40B4-BE49-F238E27FC236}">
                <a16:creationId xmlns:a16="http://schemas.microsoft.com/office/drawing/2014/main" id="{E2FF0443-A97A-E254-04AC-4E6F739489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2067" name="Рисунок 12">
            <a:extLst>
              <a:ext uri="{FF2B5EF4-FFF2-40B4-BE49-F238E27FC236}">
                <a16:creationId xmlns:a16="http://schemas.microsoft.com/office/drawing/2014/main" id="{A2ACDFE4-5BB5-EC3B-87A3-CB6D5704FF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22250" cy="133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690428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296101" y="932723"/>
            <a:ext cx="11041227" cy="427995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Капитальные вложения в форме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неотделимых улучшений</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произведенные </a:t>
            </a: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до начала использования</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предмета аренды, который будет учитываться в качестве права пользования активом (ППА), формируют фактическую стоимость ППА (</a:t>
            </a:r>
            <a:r>
              <a:rPr kumimoji="0" lang="ru-RU" sz="2133"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пп</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 "в" п. 13</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25/2018 "Бухгалтерский учет аренды"). Отражайте ее в бухучете в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порядке</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предусмотренном для учета по договору аренды(лизинга).</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Как правило, неотделимые улучшения выполняются </a:t>
            </a: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процессе использования</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предмета аренды. Их передают арендодателю по окончании срока аренды. Федеральными стандартами не установлен порядок учета таких улучшений. При разработке данного порядка в учетной политике можно исходить из следующих вариантов (</a:t>
            </a:r>
            <a:r>
              <a:rPr kumimoji="0" lang="ru-RU" sz="2133"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п. 7.1</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1/2008):</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учитывать в качестве ППА, так как улучшения - это часть предмета аренды;</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признать объектом ОС.</a:t>
            </a:r>
          </a:p>
        </p:txBody>
      </p:sp>
      <p:sp>
        <p:nvSpPr>
          <p:cNvPr id="5" name="5-конечная звезда 4"/>
          <p:cNvSpPr/>
          <p:nvPr/>
        </p:nvSpPr>
        <p:spPr>
          <a:xfrm>
            <a:off x="11345531" y="3525011"/>
            <a:ext cx="480053" cy="384043"/>
          </a:xfrm>
          <a:prstGeom prst="star5">
            <a:avLst/>
          </a:prstGeom>
          <a:solidFill>
            <a:srgbClr val="FF0000">
              <a:alpha val="6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t" anchorCtr="0">
            <a:normAutofit fontScale="25000"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588693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143339" y="1700808"/>
            <a:ext cx="11713301" cy="3157724"/>
          </a:xfrm>
          <a:prstGeom prst="rect">
            <a:avLst/>
          </a:prstGeom>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дальнейшем исходим из того, что затраты на неотделимые улучшения арендованного имущества включаются в капитальные вложения, а по их завершении признаются объектом ОС (</a:t>
            </a:r>
            <a:r>
              <a:rPr kumimoji="0" lang="ru-RU" sz="26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п. 18</a:t>
            </a: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26/2020). </a:t>
            </a:r>
          </a:p>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Главное, чтобы эти затраты удовлетворяли условиям, перечисленным в </a:t>
            </a:r>
            <a:r>
              <a:rPr kumimoji="0" lang="ru-RU" sz="26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 6</a:t>
            </a: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26/2020, </a:t>
            </a:r>
            <a:r>
              <a:rPr kumimoji="0" lang="ru-RU" sz="26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п. 3</a:t>
            </a: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Информационного сообщения Минфина России от 03.11.2020 N ИС-учет-28, </a:t>
            </a:r>
            <a:r>
              <a:rPr kumimoji="0" lang="ru-RU" sz="26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п. 4</a:t>
            </a: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"Основные средства", Информационном </a:t>
            </a:r>
            <a:r>
              <a:rPr kumimoji="0" lang="ru-RU" sz="26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сообщении</a:t>
            </a:r>
            <a:r>
              <a:rPr kumimoji="0" lang="ru-RU" sz="26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p:txBody>
      </p:sp>
    </p:spTree>
    <p:extLst>
      <p:ext uri="{BB962C8B-B14F-4D97-AF65-F5344CB8AC3E}">
        <p14:creationId xmlns:p14="http://schemas.microsoft.com/office/powerpoint/2010/main" val="236732855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143339" y="356659"/>
            <a:ext cx="11041227" cy="5536067"/>
          </a:xfrm>
          <a:prstGeom prst="rect">
            <a:avLst/>
          </a:prstGeom>
        </p:spPr>
        <p:txBody>
          <a:bodyPr wrap="square">
            <a:spAutoFit/>
          </a:bodyPr>
          <a:lstStyle/>
          <a:p>
            <a:pPr marL="0" marR="0" lvl="0" indent="0" algn="just" defTabSz="914400" rtl="0" eaLnBrk="1" fontAlgn="auto" latinLnBrk="0" hangingPunct="1">
              <a:lnSpc>
                <a:spcPct val="100000"/>
              </a:lnSpc>
              <a:spcBef>
                <a:spcPts val="1467"/>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До возврата арендованного имущества арендодателю капитальные вложения в форме неотделимых улучшений учитывайте в таком порядке:</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фактические затраты на выполнение неотделимых улучшений (без учета НДС) сформируйте по дебету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счета 08</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"Вложения во </a:t>
            </a:r>
            <a:r>
              <a:rPr kumimoji="0" lang="ru-RU" sz="1467" b="0" i="0" u="none" strike="noStrike" kern="1200" cap="none" spc="0" normalizeH="0" baseline="0" noProof="0" dirty="0" err="1">
                <a:ln>
                  <a:noFill/>
                </a:ln>
                <a:solidFill>
                  <a:prstClr val="black"/>
                </a:solidFill>
                <a:effectLst/>
                <a:uLnTx/>
                <a:uFillTx/>
                <a:latin typeface="Calibri" panose="020F0502020204030204" pitchFamily="34" charset="0"/>
                <a:ea typeface="Times New Roman" panose="02020603050405020304" pitchFamily="18" charset="0"/>
                <a:cs typeface="+mn-cs"/>
              </a:rPr>
              <a:t>внеоборотные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активы"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3"/>
              </a:rPr>
              <a:t>п. п. 9</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4"/>
              </a:rPr>
              <a:t>10</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пп</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5"/>
              </a:rPr>
              <a:t>. "а" п. 11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26/2020);</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 дату завершения капитальных вложений затраты на выполнение неотделимых улучшений спишите со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
              </a:rPr>
              <a:t>счета 08</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 дебет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6"/>
              </a:rPr>
              <a:t>счета 01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"Основные средства". Они формируют первоначальную стоимость ОС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7"/>
              </a:rPr>
              <a:t>п. 18</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26/2020,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8"/>
              </a:rPr>
              <a:t>п. п. 4</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9"/>
              </a:rPr>
              <a:t>12</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0"/>
              </a:rPr>
              <a:t>сообщение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стоимость ОС (неотделимых улучшений) погашайте посредством начисления амортизации. Ее начисляйте с даты признания ОС в бухучете. Допустимо начинать начисление амортизации с первого числа месяца, следующего за месяцем признания ОС. Такой вариант закрепите в учетной политике. Срок полезного использования при этом установите равным оставшемуся в соответствии с договором сроку аренды (</a:t>
            </a:r>
            <a:r>
              <a:rPr kumimoji="0" lang="ru-RU" sz="1467"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11"/>
              </a:rPr>
              <a:t>пп</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1"/>
              </a:rPr>
              <a:t>. "а" п. 9</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2"/>
              </a:rPr>
              <a:t>п. 27</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err="1">
                <a:ln>
                  <a:noFill/>
                </a:ln>
                <a:solidFill>
                  <a:srgbClr val="0000FF"/>
                </a:solidFill>
                <a:effectLst/>
                <a:uLnTx/>
                <a:uFillTx/>
                <a:latin typeface="Calibri" panose="020F0502020204030204" pitchFamily="34" charset="0"/>
                <a:ea typeface="Times New Roman" panose="02020603050405020304" pitchFamily="18" charset="0"/>
                <a:cs typeface="+mn-cs"/>
                <a:hlinkClick r:id="rId13"/>
              </a:rPr>
              <a:t>пп</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3"/>
              </a:rPr>
              <a:t>. "а" п. 33</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Информационное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4"/>
              </a:rPr>
              <a:t>сообщение</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Минфина России от 03.11.2020 N ИС-учет-29,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5"/>
              </a:rPr>
              <a:t>п. п. 4</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6"/>
              </a:rPr>
              <a:t>7</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1/2008 "Учетная политика организации");</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раскройте существенную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7"/>
              </a:rPr>
              <a:t>информацию</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 неотделимых улучшениях в бухгалтерской отчетности;</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 дату возврата предмета аренды балансовую стоимость неотделимых улучшений (при ее наличии) отразите в прочих расходах, если ее не возмещает арендодатель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8"/>
              </a:rPr>
              <a:t>п. п. 41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9"/>
              </a:rPr>
              <a:t>44</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20"/>
              </a:rPr>
              <a:t>п. 11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ПБУ 10/99 "Расходы организации");</a:t>
            </a:r>
          </a:p>
          <a:p>
            <a:pPr marL="457189" marR="0" lvl="0" indent="-457189" algn="just" defTabSz="914400" rtl="0" eaLnBrk="1" fontAlgn="auto" latinLnBrk="0" hangingPunct="1">
              <a:lnSpc>
                <a:spcPct val="100000"/>
              </a:lnSpc>
              <a:spcBef>
                <a:spcPts val="1467"/>
              </a:spcBef>
              <a:spcAft>
                <a:spcPts val="0"/>
              </a:spcAft>
              <a:buClrTx/>
              <a:buSzTx/>
              <a:buFont typeface="Symbol" panose="05050102010706020507" pitchFamily="18" charset="2"/>
              <a:buChar char=""/>
              <a:tabLst>
                <a:tab pos="457189" algn="l"/>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арендодатель возмещает вам затраты на выполнение неотделимых улучшений, то на дату передачи предмета аренды признайте доход в виде разницы между суммой возмещаемых затрат и балансовой стоимостью неотделимых улучшений (при ее наличии)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8"/>
              </a:rPr>
              <a:t>п. п. 41</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r>
              <a:rPr kumimoji="0" lang="ru-RU" sz="1467" b="0" i="0" u="none" strike="noStrike" kern="1200" cap="none" spc="0" normalizeH="0" baseline="0" noProof="0" dirty="0">
                <a:ln>
                  <a:noFill/>
                </a:ln>
                <a:solidFill>
                  <a:srgbClr val="0000FF"/>
                </a:solidFill>
                <a:effectLst/>
                <a:uLnTx/>
                <a:uFillTx/>
                <a:latin typeface="Calibri" panose="020F0502020204030204" pitchFamily="34" charset="0"/>
                <a:ea typeface="Times New Roman" panose="02020603050405020304" pitchFamily="18" charset="0"/>
                <a:cs typeface="+mn-cs"/>
                <a:hlinkClick r:id="rId19"/>
              </a:rPr>
              <a:t>44</a:t>
            </a: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ФСБУ 6/2020).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a:t>
            </a:r>
          </a:p>
        </p:txBody>
      </p:sp>
    </p:spTree>
    <p:extLst>
      <p:ext uri="{BB962C8B-B14F-4D97-AF65-F5344CB8AC3E}">
        <p14:creationId xmlns:p14="http://schemas.microsoft.com/office/powerpoint/2010/main" val="294165304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nvGraphicFramePr>
        <p:xfrm>
          <a:off x="911424" y="644691"/>
          <a:ext cx="7872876" cy="5505787"/>
        </p:xfrm>
        <a:graphic>
          <a:graphicData uri="http://schemas.openxmlformats.org/drawingml/2006/table">
            <a:tbl>
              <a:tblPr firstRow="1" firstCol="1" bandRow="1"/>
              <a:tblGrid>
                <a:gridCol w="2952763">
                  <a:extLst>
                    <a:ext uri="{9D8B030D-6E8A-4147-A177-3AD203B41FA5}">
                      <a16:colId xmlns:a16="http://schemas.microsoft.com/office/drawing/2014/main" val="20000"/>
                    </a:ext>
                  </a:extLst>
                </a:gridCol>
                <a:gridCol w="1475947">
                  <a:extLst>
                    <a:ext uri="{9D8B030D-6E8A-4147-A177-3AD203B41FA5}">
                      <a16:colId xmlns:a16="http://schemas.microsoft.com/office/drawing/2014/main" val="20001"/>
                    </a:ext>
                  </a:extLst>
                </a:gridCol>
                <a:gridCol w="1475947">
                  <a:extLst>
                    <a:ext uri="{9D8B030D-6E8A-4147-A177-3AD203B41FA5}">
                      <a16:colId xmlns:a16="http://schemas.microsoft.com/office/drawing/2014/main" val="20002"/>
                    </a:ext>
                  </a:extLst>
                </a:gridCol>
                <a:gridCol w="1968219">
                  <a:extLst>
                    <a:ext uri="{9D8B030D-6E8A-4147-A177-3AD203B41FA5}">
                      <a16:colId xmlns:a16="http://schemas.microsoft.com/office/drawing/2014/main" val="20003"/>
                    </a:ext>
                  </a:extLst>
                </a:gridCol>
              </a:tblGrid>
              <a:tr h="336867">
                <a:tc>
                  <a:txBody>
                    <a:bodyPr/>
                    <a:lstStyle/>
                    <a:p>
                      <a:pPr algn="ct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операций</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Первичный документ</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36867">
                <a:tc gridSpan="4">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При принятии неотделимых улучшений к учету</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1"/>
                  </a:ext>
                </a:extLst>
              </a:tr>
              <a:tr h="2036973">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Отражены капитальные вложения в предмет аренды</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60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10</a:t>
                      </a: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p>
                    <a:p>
                      <a:pPr algn="ctr">
                        <a:lnSpc>
                          <a:spcPct val="107000"/>
                        </a:lnSpc>
                        <a:spcBef>
                          <a:spcPts val="1100"/>
                        </a:spcBef>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70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приемки-сдачи выполненных работ</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Требование-накладная</a:t>
                      </a: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Расчетно-платежная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ведомость</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65128">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Отражен НДС, предъявленный контрагентами</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19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60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Счет-фактура</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65128">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Принят к вычету НДС, предъявленный контрагентами</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68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19</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Счет-фактура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1664440">
                <a:tc>
                  <a:txBody>
                    <a:bodyPr/>
                    <a:lstStyle/>
                    <a:p>
                      <a:pP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Неотделимые улучшения приняты к учету в качестве ОС</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1"/>
                        </a:rPr>
                        <a:t>01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08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2"/>
                        </a:rPr>
                        <a:t>Акт</a:t>
                      </a: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 о приеме-передаче объекта основных средств,</a:t>
                      </a:r>
                    </a:p>
                    <a:p>
                      <a:pPr algn="ctr">
                        <a:lnSpc>
                          <a:spcPct val="107000"/>
                        </a:lnSpc>
                        <a:spcBef>
                          <a:spcPts val="1100"/>
                        </a:spcBef>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Инвентарная </a:t>
                      </a:r>
                      <a:r>
                        <a:rPr lang="ru-RU" sz="14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3"/>
                        </a:rPr>
                        <a:t>карточка</a:t>
                      </a: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 учета объекта основных средств</a:t>
                      </a:r>
                    </a:p>
                  </a:txBody>
                  <a:tcPr marL="36095" marR="36095" marT="59383" marB="59383">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75373184"/>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1103445" y="548681"/>
          <a:ext cx="9505056" cy="5295669"/>
        </p:xfrm>
        <a:graphic>
          <a:graphicData uri="http://schemas.openxmlformats.org/drawingml/2006/table">
            <a:tbl>
              <a:tblPr firstRow="1" firstCol="1" bandRow="1"/>
              <a:tblGrid>
                <a:gridCol w="3564921">
                  <a:extLst>
                    <a:ext uri="{9D8B030D-6E8A-4147-A177-3AD203B41FA5}">
                      <a16:colId xmlns:a16="http://schemas.microsoft.com/office/drawing/2014/main" val="20000"/>
                    </a:ext>
                  </a:extLst>
                </a:gridCol>
                <a:gridCol w="1781936">
                  <a:extLst>
                    <a:ext uri="{9D8B030D-6E8A-4147-A177-3AD203B41FA5}">
                      <a16:colId xmlns:a16="http://schemas.microsoft.com/office/drawing/2014/main" val="20001"/>
                    </a:ext>
                  </a:extLst>
                </a:gridCol>
                <a:gridCol w="1781936">
                  <a:extLst>
                    <a:ext uri="{9D8B030D-6E8A-4147-A177-3AD203B41FA5}">
                      <a16:colId xmlns:a16="http://schemas.microsoft.com/office/drawing/2014/main" val="20002"/>
                    </a:ext>
                  </a:extLst>
                </a:gridCol>
                <a:gridCol w="2376263">
                  <a:extLst>
                    <a:ext uri="{9D8B030D-6E8A-4147-A177-3AD203B41FA5}">
                      <a16:colId xmlns:a16="http://schemas.microsoft.com/office/drawing/2014/main" val="20003"/>
                    </a:ext>
                  </a:extLst>
                </a:gridCol>
              </a:tblGrid>
              <a:tr h="330261">
                <a:tc gridSpan="4">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В течение отчетных периодов до окончания срока аренды</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1988373">
                <a:tc>
                  <a:txBody>
                    <a:bodyPr/>
                    <a:lstStyle/>
                    <a:p>
                      <a:pP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Начислена амортизация</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20</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23</a:t>
                      </a: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p>
                    <a:p>
                      <a:pPr algn="ctr">
                        <a:lnSpc>
                          <a:spcPct val="107000"/>
                        </a:lnSpc>
                        <a:spcBef>
                          <a:spcPts val="1100"/>
                        </a:spcBef>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26</a:t>
                      </a:r>
                      <a:r>
                        <a:rPr lang="ru-RU" sz="1400">
                          <a:effectLst/>
                          <a:latin typeface="Calibri" panose="020F0502020204030204" pitchFamily="34" charset="0"/>
                          <a:ea typeface="Times New Roman" panose="02020603050405020304" pitchFamily="18" charset="0"/>
                          <a:cs typeface="Times New Roman" panose="02020603050405020304" pitchFamily="18" charset="0"/>
                        </a:rPr>
                        <a:t>,</a:t>
                      </a:r>
                    </a:p>
                    <a:p>
                      <a:pPr algn="ctr">
                        <a:lnSpc>
                          <a:spcPct val="107000"/>
                        </a:lnSpc>
                        <a:spcBef>
                          <a:spcPts val="1100"/>
                        </a:spcBef>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44</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и др.)</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02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Бухгалтерская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справка-расчет</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58180">
                <a:tc gridSpan="4">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На дату возврата предмета аренды с неотделимыми улучшениями, если арендодатель не возмещает затраты</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2"/>
                  </a:ext>
                </a:extLst>
              </a:tr>
              <a:tr h="1094212">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Списана амортизация, начисленная по неотделимым улучшениям</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02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01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приемки-передачи неотделимых улучшений,</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Бухгалтерская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справка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94212">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Списана балансовая стоимость неотделимых улучшений (при ее наличии)</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91-2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01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приемки-передачи неотделимых улучшений,</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Бухгалтерская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справка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30261">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Начислен НДС</a:t>
                      </a: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0"/>
                        </a:rPr>
                        <a:t>91-2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1"/>
                        </a:rPr>
                        <a:t>68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dirty="0">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12"/>
                        </a:rPr>
                        <a:t>Счет-фактура</a:t>
                      </a:r>
                      <a:endParaRPr lang="ru-RU"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4088" marR="34088" marT="56080" marB="560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756117925"/>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nvGraphicFramePr>
        <p:xfrm>
          <a:off x="911425" y="452670"/>
          <a:ext cx="8448938" cy="4873242"/>
        </p:xfrm>
        <a:graphic>
          <a:graphicData uri="http://schemas.openxmlformats.org/drawingml/2006/table">
            <a:tbl>
              <a:tblPr firstRow="1" firstCol="1" bandRow="1"/>
              <a:tblGrid>
                <a:gridCol w="3168817">
                  <a:extLst>
                    <a:ext uri="{9D8B030D-6E8A-4147-A177-3AD203B41FA5}">
                      <a16:colId xmlns:a16="http://schemas.microsoft.com/office/drawing/2014/main" val="20000"/>
                    </a:ext>
                  </a:extLst>
                </a:gridCol>
                <a:gridCol w="1583943">
                  <a:extLst>
                    <a:ext uri="{9D8B030D-6E8A-4147-A177-3AD203B41FA5}">
                      <a16:colId xmlns:a16="http://schemas.microsoft.com/office/drawing/2014/main" val="20001"/>
                    </a:ext>
                  </a:extLst>
                </a:gridCol>
                <a:gridCol w="1583943">
                  <a:extLst>
                    <a:ext uri="{9D8B030D-6E8A-4147-A177-3AD203B41FA5}">
                      <a16:colId xmlns:a16="http://schemas.microsoft.com/office/drawing/2014/main" val="20002"/>
                    </a:ext>
                  </a:extLst>
                </a:gridCol>
                <a:gridCol w="2112235">
                  <a:extLst>
                    <a:ext uri="{9D8B030D-6E8A-4147-A177-3AD203B41FA5}">
                      <a16:colId xmlns:a16="http://schemas.microsoft.com/office/drawing/2014/main" val="20003"/>
                    </a:ext>
                  </a:extLst>
                </a:gridCol>
              </a:tblGrid>
              <a:tr h="497620">
                <a:tc gridSpan="4">
                  <a:txBody>
                    <a:bodyPr/>
                    <a:lstStyle/>
                    <a:p>
                      <a:pPr algn="ct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На дату возврата предмета аренды с неотделимыми улучшениями, если арендодатель возмещает затраты</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00"/>
                  </a:ext>
                </a:extLst>
              </a:tr>
              <a:tr h="863235">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Отражен прочий доход от выбытия неотделимых улучшений</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76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3"/>
                        </a:rPr>
                        <a:t>91-1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приемки-передачи неотделимых улучшений</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1188403">
                <a:tc>
                  <a:txBody>
                    <a:bodyPr/>
                    <a:lstStyle/>
                    <a:p>
                      <a:pP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Списана амортизация, начисленная по неотделимым улучшениям</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4"/>
                        </a:rPr>
                        <a:t>02</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01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приемки-передачи неотделимых улучшений,</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Бухгалтерская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справка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188403">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Списана балансовая стоимость неотделимых улучшений (при ее наличии)</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76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5"/>
                        </a:rPr>
                        <a:t>01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Акт приемки-передачи неотделимых улучшений,</a:t>
                      </a:r>
                    </a:p>
                    <a:p>
                      <a:pPr algn="ctr">
                        <a:lnSpc>
                          <a:spcPct val="107000"/>
                        </a:lnSpc>
                        <a:spcBef>
                          <a:spcPts val="1100"/>
                        </a:spcBef>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Бухгалтерская </a:t>
                      </a: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6"/>
                        </a:rPr>
                        <a:t>справка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9424">
                <a:tc>
                  <a:txBody>
                    <a:bodyPr/>
                    <a:lstStyle/>
                    <a:p>
                      <a:pPr>
                        <a:lnSpc>
                          <a:spcPct val="107000"/>
                        </a:lnSpc>
                        <a:spcAft>
                          <a:spcPts val="0"/>
                        </a:spcAft>
                      </a:pPr>
                      <a:r>
                        <a:rPr lang="ru-RU" sz="1400">
                          <a:effectLst/>
                          <a:latin typeface="Calibri" panose="020F0502020204030204" pitchFamily="34" charset="0"/>
                          <a:ea typeface="Times New Roman" panose="02020603050405020304" pitchFamily="18" charset="0"/>
                          <a:cs typeface="Times New Roman" panose="02020603050405020304" pitchFamily="18" charset="0"/>
                        </a:rPr>
                        <a:t>Начислен НДС</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76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7"/>
                        </a:rPr>
                        <a:t>68</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8"/>
                        </a:rPr>
                        <a:t>Счет-фактура</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95947">
                <a:tc>
                  <a:txBody>
                    <a:bodyPr/>
                    <a:lstStyle/>
                    <a:p>
                      <a:pP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Получены денежные средства от арендодателя за переданные неотделимые улучшения</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9"/>
                        </a:rPr>
                        <a:t>51</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u="none" strike="noStrike">
                          <a:solidFill>
                            <a:srgbClr val="0000FF"/>
                          </a:solidFill>
                          <a:effectLst/>
                          <a:latin typeface="Calibri" panose="020F0502020204030204" pitchFamily="34" charset="0"/>
                          <a:ea typeface="Times New Roman" panose="02020603050405020304" pitchFamily="18" charset="0"/>
                          <a:cs typeface="Times New Roman" panose="02020603050405020304" pitchFamily="18" charset="0"/>
                          <a:hlinkClick r:id="rId2"/>
                        </a:rPr>
                        <a:t>76</a:t>
                      </a:r>
                      <a:endParaRPr lang="ru-RU"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spcAft>
                          <a:spcPts val="0"/>
                        </a:spcAft>
                      </a:pPr>
                      <a:r>
                        <a:rPr lang="ru-RU" sz="1400" dirty="0">
                          <a:effectLst/>
                          <a:latin typeface="Calibri" panose="020F0502020204030204" pitchFamily="34" charset="0"/>
                          <a:ea typeface="Times New Roman" panose="02020603050405020304" pitchFamily="18" charset="0"/>
                          <a:cs typeface="Times New Roman" panose="02020603050405020304" pitchFamily="18" charset="0"/>
                        </a:rPr>
                        <a:t>Выписка банка по расчетному счету</a:t>
                      </a:r>
                    </a:p>
                  </a:txBody>
                  <a:tcPr marL="36872" marR="36872" marT="60661" marB="606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1670175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72031" y="860079"/>
            <a:ext cx="11647939" cy="5632311"/>
          </a:xfrm>
          <a:prstGeom prst="rect">
            <a:avLst/>
          </a:prstGeom>
          <a:solidFill>
            <a:schemeClr val="bg1"/>
          </a:solidFill>
          <a:ln>
            <a:solidFill>
              <a:schemeClr val="tx1"/>
            </a:solidFill>
          </a:ln>
        </p:spPr>
        <p:txBody>
          <a:bodyPr wrap="square">
            <a:spAutoFit/>
          </a:bodyPr>
          <a:lstStyle/>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Проверяйте основные средства на обесценение на конец каждого отчетного периода (п. 38 ФСБУ 6/2020). Признаки обесценения перечислены в пунктах 12, 13, 14 МСФО (IAS) 36 «Обесценение активов». Исключение – переоцениваемая инвестиционная недвижимость, в отношении нее МСФО (IAS) 36 «Обесценение активов» не применяется (подп. «f» п. 2, п. 8, 9 МСФО (IAS) 36 «Обесценение активов»).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Об обесценении объекта основных средств свидетельствуют, в частности: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признаки, что стоимость актива снизилась в течение периода значительно больше, чем ожидалось, в связи с течением времени или при обычном использовании;</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возможны неблагоприятные последствия из-за значительных изменений, в том числе в ближайшем будущем, технических, экономических, рыночных, правовых условий деятельности или на рынке, для которого предназначен актив;</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балансовая стоимость чистых активов организации превышает ее рыночную капитализацию;</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существуют признаки устаревания или физической порчи актива;</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произошли или ожидаются в ближайшем будущем значительные изменения в отношении интенсивности и способа использования актива, в том числе простой, планы по прекращению или реструктуризации деятельности, к которой относится актив, планы по выбытию актива до ранее запланированной даты и т. п.;</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показатели внутренней отчетности указывают на то, что экономическая эффективность актива хуже или будет хуже, чем ожидалось;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суммарные данные текущего периода и бюджета на будущие периоды в отношении актива демонстрируют операционные убытки или чистые оттоки денежных средств.</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1320658500"/>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graphicFrame>
        <p:nvGraphicFramePr>
          <p:cNvPr id="3" name="Таблица 2">
            <a:extLst>
              <a:ext uri="{FF2B5EF4-FFF2-40B4-BE49-F238E27FC236}">
                <a16:creationId xmlns:a16="http://schemas.microsoft.com/office/drawing/2014/main" id="{2CCC65C7-73DD-D2EA-0F0D-E5D99BBC91B5}"/>
              </a:ext>
            </a:extLst>
          </p:cNvPr>
          <p:cNvGraphicFramePr>
            <a:graphicFrameLocks noGrp="1"/>
          </p:cNvGraphicFramePr>
          <p:nvPr/>
        </p:nvGraphicFramePr>
        <p:xfrm>
          <a:off x="350873" y="920750"/>
          <a:ext cx="11472533" cy="5221159"/>
        </p:xfrm>
        <a:graphic>
          <a:graphicData uri="http://schemas.openxmlformats.org/drawingml/2006/table">
            <a:tbl>
              <a:tblPr/>
              <a:tblGrid>
                <a:gridCol w="1140212">
                  <a:extLst>
                    <a:ext uri="{9D8B030D-6E8A-4147-A177-3AD203B41FA5}">
                      <a16:colId xmlns:a16="http://schemas.microsoft.com/office/drawing/2014/main" val="307511479"/>
                    </a:ext>
                  </a:extLst>
                </a:gridCol>
                <a:gridCol w="8005481">
                  <a:extLst>
                    <a:ext uri="{9D8B030D-6E8A-4147-A177-3AD203B41FA5}">
                      <a16:colId xmlns:a16="http://schemas.microsoft.com/office/drawing/2014/main" val="4227753716"/>
                    </a:ext>
                  </a:extLst>
                </a:gridCol>
                <a:gridCol w="2326840">
                  <a:extLst>
                    <a:ext uri="{9D8B030D-6E8A-4147-A177-3AD203B41FA5}">
                      <a16:colId xmlns:a16="http://schemas.microsoft.com/office/drawing/2014/main" val="725741595"/>
                    </a:ext>
                  </a:extLst>
                </a:gridCol>
              </a:tblGrid>
              <a:tr h="125713">
                <a:tc>
                  <a:txBody>
                    <a:bodyPr/>
                    <a:lstStyle/>
                    <a:p>
                      <a:pPr algn="ctr" fontAlgn="t"/>
                      <a:r>
                        <a:rPr lang="ru-RU" sz="1600" b="1">
                          <a:effectLst/>
                        </a:rPr>
                        <a:t>Источники информации</a:t>
                      </a:r>
                      <a:endParaRPr lang="ru-RU" sz="160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600" b="1">
                          <a:effectLst/>
                        </a:rPr>
                        <a:t>Признак обесценения</a:t>
                      </a:r>
                      <a:endParaRPr lang="ru-RU" sz="160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algn="ctr" fontAlgn="t"/>
                      <a:r>
                        <a:rPr lang="ru-RU" sz="1600" b="1" dirty="0">
                          <a:effectLst/>
                        </a:rPr>
                        <a:t>Ссылка на нормативный акт</a:t>
                      </a:r>
                      <a:endParaRPr lang="ru-RU"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4152867380"/>
                  </a:ext>
                </a:extLst>
              </a:tr>
              <a:tr h="0">
                <a:tc rowSpan="4">
                  <a:txBody>
                    <a:bodyPr/>
                    <a:lstStyle/>
                    <a:p>
                      <a:pPr fontAlgn="t"/>
                      <a:r>
                        <a:rPr lang="ru-RU" sz="1600" b="1" dirty="0">
                          <a:effectLst/>
                        </a:rPr>
                        <a:t>Внешние</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a:effectLst/>
                        </a:rPr>
                        <a:t>Стоимость основного средства снизилась в течение периода значительно больше, чем ожидалось</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"а" п. 12 МСФО (IAS) 36</a:t>
                      </a:r>
                      <a:endParaRPr lang="ru-RU"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tcPr>
                </a:tc>
                <a:extLst>
                  <a:ext uri="{0D108BD9-81ED-4DB2-BD59-A6C34878D82A}">
                    <a16:rowId xmlns:a16="http://schemas.microsoft.com/office/drawing/2014/main" val="3989382185"/>
                  </a:ext>
                </a:extLst>
              </a:tr>
              <a:tr h="461344">
                <a:tc vMerge="1">
                  <a:txBody>
                    <a:bodyPr/>
                    <a:lstStyle/>
                    <a:p>
                      <a:endParaRPr lang="ru-RU"/>
                    </a:p>
                  </a:txBody>
                  <a:tcPr/>
                </a:tc>
                <a:tc>
                  <a:txBody>
                    <a:bodyPr/>
                    <a:lstStyle/>
                    <a:p>
                      <a:pPr fontAlgn="t"/>
                      <a:r>
                        <a:rPr lang="ru-RU" sz="1600" dirty="0">
                          <a:effectLst/>
                        </a:rPr>
                        <a:t>Произошли в течение периода или произойдут в ближайшем будущем значительные изменения, имеющие неблагоприятные последствия для организации в технических, рыночных, экономических или правовых условиях деятельности</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a:t>
                      </a:r>
                      <a:r>
                        <a:rPr lang="en-US" sz="1600" u="none" strike="noStrike" dirty="0">
                          <a:solidFill>
                            <a:srgbClr val="16489B"/>
                          </a:solidFill>
                          <a:effectLst/>
                        </a:rPr>
                        <a:t>b" </a:t>
                      </a:r>
                      <a:r>
                        <a:rPr lang="ru-RU" sz="1600" u="none" strike="noStrike" dirty="0">
                          <a:solidFill>
                            <a:srgbClr val="16489B"/>
                          </a:solidFill>
                          <a:effectLst/>
                        </a:rPr>
                        <a:t>п. 12 МСФО (</a:t>
                      </a:r>
                      <a:r>
                        <a:rPr lang="en-US" sz="1600" u="none" strike="noStrike" dirty="0">
                          <a:solidFill>
                            <a:srgbClr val="16489B"/>
                          </a:solidFill>
                          <a:effectLst/>
                        </a:rPr>
                        <a:t>IAS) 36</a:t>
                      </a:r>
                      <a:endParaRPr lang="en-US"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1691697974"/>
                  </a:ext>
                </a:extLst>
              </a:tr>
              <a:tr h="478732">
                <a:tc vMerge="1">
                  <a:txBody>
                    <a:bodyPr/>
                    <a:lstStyle/>
                    <a:p>
                      <a:endParaRPr lang="ru-RU"/>
                    </a:p>
                  </a:txBody>
                  <a:tcPr/>
                </a:tc>
                <a:tc>
                  <a:txBody>
                    <a:bodyPr/>
                    <a:lstStyle/>
                    <a:p>
                      <a:pPr fontAlgn="t"/>
                      <a:r>
                        <a:rPr lang="ru-RU" sz="1600" dirty="0">
                          <a:effectLst/>
                        </a:rPr>
                        <a:t>Рыночные процентные ставки или иные рыночные нормы доходности инвестиций повысились в течение периода, и это может оказать существенное влияние на ставку дисконтирования, используемую при расчете ценности использования, и приведет к существенному снижению возмещаемой суммы основного средства</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"с" п. 12 МСФО (IAS) 36</a:t>
                      </a:r>
                      <a:endParaRPr lang="ru-RU"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3011766659"/>
                  </a:ext>
                </a:extLst>
              </a:tr>
              <a:tr h="281324">
                <a:tc vMerge="1">
                  <a:txBody>
                    <a:bodyPr/>
                    <a:lstStyle/>
                    <a:p>
                      <a:endParaRPr lang="ru-RU"/>
                    </a:p>
                  </a:txBody>
                  <a:tcPr/>
                </a:tc>
                <a:tc>
                  <a:txBody>
                    <a:bodyPr/>
                    <a:lstStyle/>
                    <a:p>
                      <a:pPr fontAlgn="t"/>
                      <a:r>
                        <a:rPr lang="ru-RU" sz="1600">
                          <a:effectLst/>
                        </a:rPr>
                        <a:t>Балансовая стоимость чистых активов организации превышает ее рыночную капитализацию</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"d" п. 12 МСФО (IAS) 36</a:t>
                      </a:r>
                      <a:endParaRPr lang="ru-RU"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737201691"/>
                  </a:ext>
                </a:extLst>
              </a:tr>
              <a:tr h="281324">
                <a:tc rowSpan="3">
                  <a:txBody>
                    <a:bodyPr/>
                    <a:lstStyle/>
                    <a:p>
                      <a:pPr fontAlgn="t"/>
                      <a:r>
                        <a:rPr lang="ru-RU" sz="1600" b="1" dirty="0">
                          <a:effectLst/>
                        </a:rPr>
                        <a:t>Внутренние</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a:effectLst/>
                        </a:rPr>
                        <a:t>Существуют признаки устаревания или физической порчи основного средства</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pt-BR" sz="1600" u="none" strike="noStrike" dirty="0">
                          <a:solidFill>
                            <a:srgbClr val="16489B"/>
                          </a:solidFill>
                          <a:effectLst/>
                        </a:rPr>
                        <a:t>пп. "e" п. 12 МСФО (IAS) 36</a:t>
                      </a:r>
                      <a:endParaRPr lang="pt-BR"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3373652337"/>
                  </a:ext>
                </a:extLst>
              </a:tr>
              <a:tr h="256059">
                <a:tc vMerge="1">
                  <a:txBody>
                    <a:bodyPr/>
                    <a:lstStyle/>
                    <a:p>
                      <a:endParaRPr lang="ru-RU"/>
                    </a:p>
                  </a:txBody>
                  <a:tcPr/>
                </a:tc>
                <a:tc>
                  <a:txBody>
                    <a:bodyPr/>
                    <a:lstStyle/>
                    <a:p>
                      <a:pPr fontAlgn="t"/>
                      <a:r>
                        <a:rPr lang="ru-RU" sz="1600" dirty="0">
                          <a:effectLst/>
                        </a:rPr>
                        <a:t>В течение периода произошли или ожидается, что произойдут значительные неблагоприятные изменения в эксплуатации основных средств - простой, планы по прекращению или реструктуризации деятельности, к которой относится основное средство, планы по выбытию объекта до ранее запланированной даты</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a:t>
                      </a:r>
                      <a:r>
                        <a:rPr lang="en-US" sz="1600" u="none" strike="noStrike" dirty="0">
                          <a:solidFill>
                            <a:srgbClr val="16489B"/>
                          </a:solidFill>
                          <a:effectLst/>
                        </a:rPr>
                        <a:t>f" </a:t>
                      </a:r>
                      <a:r>
                        <a:rPr lang="ru-RU" sz="1600" u="none" strike="noStrike" dirty="0">
                          <a:solidFill>
                            <a:srgbClr val="16489B"/>
                          </a:solidFill>
                          <a:effectLst/>
                        </a:rPr>
                        <a:t>п. 12 МСФО (</a:t>
                      </a:r>
                      <a:r>
                        <a:rPr lang="en-US" sz="1600" u="none" strike="noStrike" dirty="0">
                          <a:solidFill>
                            <a:srgbClr val="16489B"/>
                          </a:solidFill>
                          <a:effectLst/>
                        </a:rPr>
                        <a:t>IAS) 36</a:t>
                      </a:r>
                      <a:endParaRPr lang="en-US"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3185921170"/>
                  </a:ext>
                </a:extLst>
              </a:tr>
              <a:tr h="436935">
                <a:tc vMerge="1">
                  <a:txBody>
                    <a:bodyPr/>
                    <a:lstStyle/>
                    <a:p>
                      <a:endParaRPr lang="ru-RU"/>
                    </a:p>
                  </a:txBody>
                  <a:tcPr/>
                </a:tc>
                <a:tc>
                  <a:txBody>
                    <a:bodyPr/>
                    <a:lstStyle/>
                    <a:p>
                      <a:pPr fontAlgn="t"/>
                      <a:r>
                        <a:rPr lang="ru-RU" sz="1600">
                          <a:effectLst/>
                        </a:rPr>
                        <a:t>Показатели внутренней отчетности указывают на то, что экономическая эффективность основного средства хуже или будет хуже, чем ожидалось</a:t>
                      </a: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tc>
                  <a:txBody>
                    <a:bodyPr/>
                    <a:lstStyle/>
                    <a:p>
                      <a:pPr fontAlgn="t"/>
                      <a:r>
                        <a:rPr lang="ru-RU" sz="1600" u="none" strike="noStrike" dirty="0" err="1">
                          <a:solidFill>
                            <a:srgbClr val="16489B"/>
                          </a:solidFill>
                          <a:effectLst/>
                        </a:rPr>
                        <a:t>пп</a:t>
                      </a:r>
                      <a:r>
                        <a:rPr lang="ru-RU" sz="1600" u="none" strike="noStrike" dirty="0">
                          <a:solidFill>
                            <a:srgbClr val="16489B"/>
                          </a:solidFill>
                          <a:effectLst/>
                        </a:rPr>
                        <a:t>. "</a:t>
                      </a:r>
                      <a:r>
                        <a:rPr lang="en-US" sz="1600" u="none" strike="noStrike" dirty="0">
                          <a:solidFill>
                            <a:srgbClr val="16489B"/>
                          </a:solidFill>
                          <a:effectLst/>
                        </a:rPr>
                        <a:t>g" </a:t>
                      </a:r>
                      <a:r>
                        <a:rPr lang="ru-RU" sz="1600" u="none" strike="noStrike" dirty="0">
                          <a:solidFill>
                            <a:srgbClr val="16489B"/>
                          </a:solidFill>
                          <a:effectLst/>
                        </a:rPr>
                        <a:t>п. 12 МСФО (</a:t>
                      </a:r>
                      <a:r>
                        <a:rPr lang="en-US" sz="1600" u="none" strike="noStrike" dirty="0">
                          <a:solidFill>
                            <a:srgbClr val="16489B"/>
                          </a:solidFill>
                          <a:effectLst/>
                        </a:rPr>
                        <a:t>IAS) 36</a:t>
                      </a:r>
                      <a:endParaRPr lang="en-US" sz="1600" dirty="0">
                        <a:effectLst/>
                      </a:endParaRPr>
                    </a:p>
                  </a:txBody>
                  <a:tcPr marL="5403" marR="5403" marT="3602" marB="5403">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solidFill>
                      <a:schemeClr val="bg1"/>
                    </a:solidFill>
                  </a:tcPr>
                </a:tc>
                <a:extLst>
                  <a:ext uri="{0D108BD9-81ED-4DB2-BD59-A6C34878D82A}">
                    <a16:rowId xmlns:a16="http://schemas.microsoft.com/office/drawing/2014/main" val="1501179141"/>
                  </a:ext>
                </a:extLst>
              </a:tr>
            </a:tbl>
          </a:graphicData>
        </a:graphic>
      </p:graphicFrame>
    </p:spTree>
    <p:extLst>
      <p:ext uri="{BB962C8B-B14F-4D97-AF65-F5344CB8AC3E}">
        <p14:creationId xmlns:p14="http://schemas.microsoft.com/office/powerpoint/2010/main" val="103910527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72031" y="860079"/>
            <a:ext cx="11647939" cy="4976812"/>
          </a:xfrm>
          <a:prstGeom prst="rect">
            <a:avLst/>
          </a:prstGeom>
          <a:solidFill>
            <a:schemeClr val="bg1"/>
          </a:solidFill>
          <a:ln>
            <a:solidFill>
              <a:schemeClr val="tx1"/>
            </a:solidFill>
          </a:ln>
        </p:spPr>
        <p:txBody>
          <a:bodyPr wrap="square">
            <a:spAutoFit/>
          </a:bodyPr>
          <a:lstStyle/>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Когда проверять на обесценение. </a:t>
            </a: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Проверять основные средства на обесценение нужно на каждую отчетную дату (п. 9 МСФО (IAS) 36 «Обесценение активов»). То есть минимум раз в год перед составлением отчетности за год. Например, при проведении годовой инвентаризации.</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организация составляет промежуточную отчетность, то она может сама решить, стоит ли проверять основные средства на обесценение в середине года. Возможно, такая проверка будет целесообразна только при наличии очевидных признаков обесценения.</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Как рассчитать сумму обесценения. Актив обесценивается, если его балансовая стоимость превосходит возмещаемую сумму (п. 8 МСФО (IAS) 36 «Обесценение активов»). Согласно пункту 18 МСФО (IAS) 36 «Обесценение активов», возмещаемая сумма – это наибольшая из двух величин:</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справедливая стоимость основного средства за вычетом затрат на выбытие, к примеру затрат на возможную продажу;</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ценность его использования.</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компания определила хотя бы одну из этих величин и она больше балансовой стоимости, то обесценения нет (п. 19 МСФО (IAS) 36 «Обесценение активов»). Если же балансовая стоимость основного средства выше возмещаемой стоимости, то убыток от обесценения рассчитайте по формуле:</a:t>
            </a:r>
          </a:p>
          <a:p>
            <a:pPr marL="0" marR="0" lvl="0" indent="342891" algn="ctr" defTabSz="914400" rtl="0" eaLnBrk="1" fontAlgn="auto" latinLnBrk="0" hangingPunct="1">
              <a:lnSpc>
                <a:spcPct val="100000"/>
              </a:lnSpc>
              <a:spcBef>
                <a:spcPts val="0"/>
              </a:spcBef>
              <a:spcAft>
                <a:spcPts val="0"/>
              </a:spcAft>
              <a:buClrTx/>
              <a:buSzTx/>
              <a:buFontTx/>
              <a:buNone/>
              <a:tabLst/>
              <a:defRPr/>
            </a:pPr>
            <a:r>
              <a:rPr kumimoji="0" lang="ru-RU" sz="1867"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Убыток от обесценения	=	Балансовая стоимость	–	Возмещаемая сумма</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67"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20654112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72031" y="860079"/>
            <a:ext cx="11647939" cy="3252878"/>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1" i="1" u="none" strike="noStrike" kern="1200" cap="none" spc="0" normalizeH="0" baseline="0" noProof="0" dirty="0">
                <a:ln>
                  <a:noFill/>
                </a:ln>
                <a:solidFill>
                  <a:prstClr val="black"/>
                </a:solidFill>
                <a:effectLst/>
                <a:uLnTx/>
                <a:uFillTx/>
                <a:latin typeface="Calibri"/>
                <a:ea typeface="+mn-ea"/>
                <a:cs typeface="+mn-cs"/>
              </a:rPr>
              <a:t>Каким должен быть документооборот при выполнении проверки основных средств и капитальных вложений на обесценение и определении ликвидационной стоимости? Какие специалисты должны быть привлечены? Обязательно ли привлекать оценщиков?</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67"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a:ea typeface="+mn-ea"/>
                <a:cs typeface="+mn-cs"/>
              </a:rPr>
              <a:t>Ответ. Документооборот должен включать первичные учетные документы, подтверждающие определение возмещаемой / ликвидационной стоимости (например, бухгалтерская справка с приложением расчетных (прогнозных) моделей, обоснование ставок дисконтирования, стоимости металлолома и пр.).</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a:ea typeface="+mn-ea"/>
                <a:cs typeface="+mn-cs"/>
              </a:rPr>
              <a:t>Организация может не привлекать оценщиков для оценки возмещаемой / ликвидационной стоимости, если у нее есть собственные специалисты, обладающие соответствующими навыками и опытом. В любом случае все расчеты должны быть задокументированы и оценка должна быть обоснованной, что подразумевает применение общепризнанных методов оценки.</a:t>
            </a: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3152750666"/>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182089" y="456042"/>
            <a:ext cx="11920536" cy="5632311"/>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prstClr val="black"/>
                </a:solidFill>
                <a:effectLst/>
                <a:uLnTx/>
                <a:uFillTx/>
                <a:latin typeface="Calibri"/>
                <a:ea typeface="+mn-ea"/>
                <a:cs typeface="+mn-cs"/>
              </a:rPr>
              <a:t>Чем подтверждается проверка внешних источников информации по выявлению признаков обесценения, если объект основных средств уникален?</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1" u="none" strike="noStrike" kern="1200" cap="none" spc="0" normalizeH="0" baseline="0" noProof="0" dirty="0">
                <a:ln>
                  <a:noFill/>
                </a:ln>
                <a:solidFill>
                  <a:prstClr val="black"/>
                </a:solidFill>
                <a:effectLst/>
                <a:uLnTx/>
                <a:uFillTx/>
                <a:latin typeface="Calibri"/>
                <a:ea typeface="+mn-ea"/>
                <a:cs typeface="+mn-cs"/>
              </a:rPr>
              <a:t>Ответ. </a:t>
            </a:r>
            <a:r>
              <a:rPr kumimoji="0" lang="ru-RU" sz="1800" b="0" i="0" u="none" strike="noStrike" kern="1200" cap="none" spc="0" normalizeH="0" baseline="0" noProof="0" dirty="0">
                <a:ln>
                  <a:noFill/>
                </a:ln>
                <a:solidFill>
                  <a:prstClr val="black"/>
                </a:solidFill>
                <a:effectLst/>
                <a:uLnTx/>
                <a:uFillTx/>
                <a:latin typeface="Calibri"/>
                <a:ea typeface="+mn-ea"/>
                <a:cs typeface="+mn-cs"/>
              </a:rPr>
              <a:t>К внешним источникам информации, которые свидетельствуют о наличии признаков обесценения, согласно пункту 12 МСФО (IAS 36) относятся:</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1) наличие наблюдаемых признаков того, что стоимость актива снизилась в течение периода значительно больше, чем ожидалось в связи с течением времени или при обычном использовании;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2) в течение периода произошли или произойдут в ближайшем будущем значительные изменения, имеющие неблагоприятные последствия для организации;</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3) рыночные процентные ставки или иные рыночные нормы доходности инвестиций повысились в течение периода;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4) балансовая стоимость чистых активов организации превышает ее рыночную капитализацию. Указанный перечень не является исчерпывающим, и организация может выявить иные признаки возможного обесценения актива.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Из приведенного перечня уникальным для отдельного актива признаком является только первый источник, который связывает возможное обесценение с наличием наблюдаемых признаков обесценения, характерных для отдельного актива. Если актив уникален и таких признаков обесценения не наблюдается, значит, этого источника обесценения нет.</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Остальные источники информации из приведенного перечня, а также самостоятельно выявленные иные признаки возможного обесценения обычно определяются для всей организации или отдельных ее подразделений и не являются специфичными для отдельного актива, поэтому они должны проверяться независимо от уникальности актива.</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Первичный учетный документ, подтверждающий отсутствие признаков обесценения, должен содержать выводы и их обоснование, как минимум, по всем источникам информации, приведенным в пункте 12 МСФО (IAS) 36.</a:t>
            </a: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0" y="0"/>
            <a:ext cx="11920538"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2039558335"/>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72031" y="860079"/>
            <a:ext cx="11647939" cy="5262979"/>
          </a:xfrm>
          <a:prstGeom prst="rect">
            <a:avLst/>
          </a:prstGeom>
          <a:solidFill>
            <a:schemeClr val="bg1"/>
          </a:solidFill>
          <a:ln>
            <a:solidFill>
              <a:schemeClr val="tx1"/>
            </a:solidFill>
          </a:ln>
        </p:spPr>
        <p:txBody>
          <a:bodyPr wrap="square">
            <a:spAutoFit/>
          </a:bodyPr>
          <a:lstStyle/>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На каком счете отражать обесценение. </a:t>
            </a: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В бухучете суммы обесценения основных средств отражаются отдельно от фактических затрат и не изменяют их. Например, на субсчете «Обесценение основных средств», открытом к счету 02 «Амортизация основных средств».</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Корреспондирующий счет зависит от причин обесценения и варианта учета основных средств: по первоначальной или переоцененной стоимости.</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Проводки, если ОС учитываются по первоначальной стоимости. ФСБУ 6/2020 не содержит четких инструкций, как отражать убыток от обесценения, если основные средства учитываются по первоначальной стоимости. Как вариант, если обесценение произошло в результате действий компании, то обесценение отражается как расходы на обычные виды деятельности – в корреспонденции со счетом 90.2. Например, оборудование морально устарело из-за того, что руководство вовремя его не модернизировало. Тогда проводка будет следующей:</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3939413179"/>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p:cNvSpPr/>
          <p:nvPr/>
        </p:nvSpPr>
        <p:spPr>
          <a:xfrm>
            <a:off x="272031" y="860079"/>
            <a:ext cx="11647939" cy="6000489"/>
          </a:xfrm>
          <a:prstGeom prst="rect">
            <a:avLst/>
          </a:prstGeom>
          <a:solidFill>
            <a:schemeClr val="bg1"/>
          </a:solidFill>
          <a:ln>
            <a:solidFill>
              <a:schemeClr val="tx1"/>
            </a:solidFill>
          </a:ln>
        </p:spPr>
        <p:txBody>
          <a:bodyPr wrap="square">
            <a:spAutoFit/>
          </a:bodyPr>
          <a:lstStyle/>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Дебет 90-2 Кредит 02 субсчет «Обесценение основных средств»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отражен убыток от обесценения основного средства по причинам, связанным с обычной хозяйственной деятельностью.</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Если причиной обесценения стали внешние обстоятельства, например локдаун из-за коронавируса, то убыток от обесценения отражайте в корреспонденции со счетом 91.2. Проводка будет следующей:</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Дебет 91-2 Кредит 02 субсчет «Обесценение основных средств»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отражен убыток от обесценения основного средства по причинам, которые не связаны с обычной хозяйственной деятельностью.</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Проводки, если ОС учитываются по переоцененной стоимости. В этом случае сумма обесценения в первую очередь погашается за счет накопленной дооценки. Проводка будет следующей:</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Дебет 83 субсчет «Обесценение» Кредит 02 субсчет «Обесценение основных средств»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признан убыток от обесценения в части, которая не превышает накопленную дооценку основного средства.</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Дебет 91-2 (90-2) Кредит 02 субсчет «Обесценение основных средств» </a:t>
            </a:r>
          </a:p>
          <a:p>
            <a:pPr marL="0" marR="0" lvl="0" indent="342891"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rPr>
              <a:t>– отражен убыток от обесценения основного средства в сумме, которая превышает накопленную дооценку.</a:t>
            </a:r>
            <a:endParaRPr kumimoji="0" lang="ru-RU" sz="2133"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Заголовок 3">
            <a:extLst>
              <a:ext uri="{FF2B5EF4-FFF2-40B4-BE49-F238E27FC236}">
                <a16:creationId xmlns:a16="http://schemas.microsoft.com/office/drawing/2014/main" id="{557F8A63-7109-42DD-87DA-2B89C6CA3345}"/>
              </a:ext>
            </a:extLst>
          </p:cNvPr>
          <p:cNvSpPr>
            <a:spLocks noGrp="1"/>
          </p:cNvSpPr>
          <p:nvPr>
            <p:ph type="title" idx="4294967295"/>
          </p:nvPr>
        </p:nvSpPr>
        <p:spPr>
          <a:xfrm>
            <a:off x="271463" y="260350"/>
            <a:ext cx="11920537" cy="660400"/>
          </a:xfrm>
        </p:spPr>
        <p:txBody>
          <a:bodyPr>
            <a:normAutofit fontScale="90000"/>
          </a:bodyPr>
          <a:lstStyle/>
          <a:p>
            <a:r>
              <a:rPr lang="ru-RU" dirty="0"/>
              <a:t>Обесценение</a:t>
            </a:r>
          </a:p>
        </p:txBody>
      </p:sp>
    </p:spTree>
    <p:extLst>
      <p:ext uri="{BB962C8B-B14F-4D97-AF65-F5344CB8AC3E}">
        <p14:creationId xmlns:p14="http://schemas.microsoft.com/office/powerpoint/2010/main" val="132925213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50759285-351F-BA1D-C157-13ED4EEE3D84}"/>
              </a:ext>
            </a:extLst>
          </p:cNvPr>
          <p:cNvGraphicFramePr>
            <a:graphicFrameLocks noGrp="1"/>
          </p:cNvGraphicFramePr>
          <p:nvPr/>
        </p:nvGraphicFramePr>
        <p:xfrm>
          <a:off x="995424" y="2257063"/>
          <a:ext cx="9803757" cy="2983198"/>
        </p:xfrm>
        <a:graphic>
          <a:graphicData uri="http://schemas.openxmlformats.org/drawingml/2006/table">
            <a:tbl>
              <a:tblPr firstRow="1" firstCol="1" bandRow="1"/>
              <a:tblGrid>
                <a:gridCol w="2511723">
                  <a:extLst>
                    <a:ext uri="{9D8B030D-6E8A-4147-A177-3AD203B41FA5}">
                      <a16:colId xmlns:a16="http://schemas.microsoft.com/office/drawing/2014/main" val="299267129"/>
                    </a:ext>
                  </a:extLst>
                </a:gridCol>
                <a:gridCol w="4421494">
                  <a:extLst>
                    <a:ext uri="{9D8B030D-6E8A-4147-A177-3AD203B41FA5}">
                      <a16:colId xmlns:a16="http://schemas.microsoft.com/office/drawing/2014/main" val="950313639"/>
                    </a:ext>
                  </a:extLst>
                </a:gridCol>
                <a:gridCol w="2870540">
                  <a:extLst>
                    <a:ext uri="{9D8B030D-6E8A-4147-A177-3AD203B41FA5}">
                      <a16:colId xmlns:a16="http://schemas.microsoft.com/office/drawing/2014/main" val="1100378488"/>
                    </a:ext>
                  </a:extLst>
                </a:gridCol>
              </a:tblGrid>
              <a:tr h="581526">
                <a:tc rowSpan="2">
                  <a:txBody>
                    <a:bodyPr/>
                    <a:lstStyle/>
                    <a:p>
                      <a:r>
                        <a:rPr lang="ru-RU" sz="2000" b="1">
                          <a:effectLst/>
                          <a:latin typeface="Times New Roman" panose="02020603050405020304" pitchFamily="18" charset="0"/>
                          <a:ea typeface="Times New Roman" panose="02020603050405020304" pitchFamily="18" charset="0"/>
                        </a:rPr>
                        <a:t>По какой стоимости учитывается основное средство</a:t>
                      </a:r>
                      <a:endParaRPr lang="ru-RU" sz="2000">
                        <a:effectLst/>
                        <a:latin typeface="Times New Roman" panose="02020603050405020304" pitchFamily="18" charset="0"/>
                        <a:ea typeface="Times New Roman" panose="02020603050405020304" pitchFamily="18" charset="0"/>
                      </a:endParaRP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ru-RU" sz="2000" b="1">
                          <a:effectLst/>
                          <a:latin typeface="Times New Roman" panose="02020603050405020304" pitchFamily="18" charset="0"/>
                          <a:ea typeface="Times New Roman" panose="02020603050405020304" pitchFamily="18" charset="0"/>
                        </a:rPr>
                        <a:t>Как отражается в Отчете о финансовых результатах</a:t>
                      </a:r>
                      <a:endParaRPr lang="ru-RU" sz="2000">
                        <a:effectLst/>
                        <a:latin typeface="Times New Roman" panose="02020603050405020304" pitchFamily="18" charset="0"/>
                        <a:ea typeface="Times New Roman" panose="02020603050405020304" pitchFamily="18" charset="0"/>
                      </a:endParaRP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103380741"/>
                  </a:ext>
                </a:extLst>
              </a:tr>
              <a:tr h="581526">
                <a:tc vMerge="1">
                  <a:txBody>
                    <a:bodyPr/>
                    <a:lstStyle/>
                    <a:p>
                      <a:endParaRPr lang="ru-RU"/>
                    </a:p>
                  </a:txBody>
                  <a:tcPr/>
                </a:tc>
                <a:tc>
                  <a:txBody>
                    <a:bodyPr/>
                    <a:lstStyle/>
                    <a:p>
                      <a:r>
                        <a:rPr lang="ru-RU" sz="2000" b="1">
                          <a:effectLst/>
                          <a:latin typeface="Times New Roman" panose="02020603050405020304" pitchFamily="18" charset="0"/>
                          <a:ea typeface="Times New Roman" panose="02020603050405020304" pitchFamily="18" charset="0"/>
                        </a:rPr>
                        <a:t>Убыток от обесценения</a:t>
                      </a:r>
                      <a:endParaRPr lang="ru-RU" sz="2000">
                        <a:effectLst/>
                        <a:latin typeface="Times New Roman" panose="02020603050405020304" pitchFamily="18" charset="0"/>
                        <a:ea typeface="Times New Roman" panose="02020603050405020304" pitchFamily="18" charset="0"/>
                      </a:endParaRP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2000" b="1">
                          <a:effectLst/>
                          <a:latin typeface="Times New Roman" panose="02020603050405020304" pitchFamily="18" charset="0"/>
                          <a:ea typeface="Times New Roman" panose="02020603050405020304" pitchFamily="18" charset="0"/>
                        </a:rPr>
                        <a:t>Восстановление убытка от обесценения</a:t>
                      </a:r>
                      <a:endParaRPr lang="ru-RU" sz="2000">
                        <a:effectLst/>
                        <a:latin typeface="Times New Roman" panose="02020603050405020304" pitchFamily="18" charset="0"/>
                        <a:ea typeface="Times New Roman" panose="02020603050405020304" pitchFamily="18" charset="0"/>
                      </a:endParaRP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4101512"/>
                  </a:ext>
                </a:extLst>
              </a:tr>
              <a:tr h="581526">
                <a:tc>
                  <a:txBody>
                    <a:bodyPr/>
                    <a:lstStyle/>
                    <a:p>
                      <a:r>
                        <a:rPr lang="ru-RU" sz="2000">
                          <a:effectLst/>
                          <a:latin typeface="Times New Roman" panose="02020603050405020304" pitchFamily="18" charset="0"/>
                          <a:ea typeface="Times New Roman" panose="02020603050405020304" pitchFamily="18" charset="0"/>
                        </a:rPr>
                        <a:t>По первоначальной стоимости</a:t>
                      </a: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2000">
                          <a:effectLst/>
                          <a:latin typeface="Times New Roman" panose="02020603050405020304" pitchFamily="18" charset="0"/>
                          <a:ea typeface="Times New Roman" panose="02020603050405020304" pitchFamily="18" charset="0"/>
                        </a:rPr>
                        <a:t>по строке 2350 «Прочие расходы»</a:t>
                      </a: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ru-RU" sz="2000">
                          <a:effectLst/>
                          <a:latin typeface="Times New Roman" panose="02020603050405020304" pitchFamily="18" charset="0"/>
                          <a:ea typeface="Times New Roman" panose="02020603050405020304" pitchFamily="18" charset="0"/>
                        </a:rPr>
                        <a:t>по строке 2340 «Прочие доходы»</a:t>
                      </a: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0697782"/>
                  </a:ext>
                </a:extLst>
              </a:tr>
              <a:tr h="963898">
                <a:tc>
                  <a:txBody>
                    <a:bodyPr/>
                    <a:lstStyle/>
                    <a:p>
                      <a:r>
                        <a:rPr lang="ru-RU" sz="2000">
                          <a:effectLst/>
                          <a:latin typeface="Times New Roman" panose="02020603050405020304" pitchFamily="18" charset="0"/>
                          <a:ea typeface="Times New Roman" panose="02020603050405020304" pitchFamily="18" charset="0"/>
                        </a:rPr>
                        <a:t>По переоцененной</a:t>
                      </a: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ru-RU" sz="2000" dirty="0">
                          <a:effectLst/>
                          <a:latin typeface="Times New Roman" panose="02020603050405020304" pitchFamily="18" charset="0"/>
                          <a:ea typeface="Times New Roman" panose="02020603050405020304" pitchFamily="18" charset="0"/>
                        </a:rPr>
                        <a:t>по строке 2510 «Результат от переоценки внеоборотных активов, не включаемый в чистую прибыль (убыток) периода» </a:t>
                      </a:r>
                    </a:p>
                  </a:txBody>
                  <a:tcPr marL="95250" marR="95250" marT="47625" marB="476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856855650"/>
                  </a:ext>
                </a:extLst>
              </a:tr>
            </a:tbl>
          </a:graphicData>
        </a:graphic>
      </p:graphicFrame>
      <p:sp>
        <p:nvSpPr>
          <p:cNvPr id="3" name="Rectangle 1">
            <a:extLst>
              <a:ext uri="{FF2B5EF4-FFF2-40B4-BE49-F238E27FC236}">
                <a16:creationId xmlns:a16="http://schemas.microsoft.com/office/drawing/2014/main" id="{A319472A-1BA5-10AC-6169-6293BB109388}"/>
              </a:ext>
            </a:extLst>
          </p:cNvPr>
          <p:cNvSpPr>
            <a:spLocks noChangeArrowheads="1"/>
          </p:cNvSpPr>
          <p:nvPr/>
        </p:nvSpPr>
        <p:spPr bwMode="auto">
          <a:xfrm flipV="1">
            <a:off x="832608" y="3354386"/>
            <a:ext cx="11366673" cy="6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9652732"/>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Выбытие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2031" y="1124745"/>
            <a:ext cx="11680620" cy="3374642"/>
          </a:xfrm>
          <a:prstGeom prst="rect">
            <a:avLst/>
          </a:prstGeom>
          <a:solidFill>
            <a:schemeClr val="bg1"/>
          </a:solidFill>
          <a:ln>
            <a:solidFill>
              <a:schemeClr val="tx1"/>
            </a:solidFill>
          </a:ln>
        </p:spPr>
        <p:txBody>
          <a:bodyPr wrap="square">
            <a:spAutoFit/>
          </a:bodyPr>
          <a:lstStyle/>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Объект, который выбывает или не способен приносить экономические выгоды, списывается с БУ. Это может быть обусловлено (п. 40 ФСБУ 6):</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прекращением использования в связи с физическим или моральным износом, перспективы продажи или возобновление использования отсутствуют;</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продажей, меной, передачей в уставный капитал, в финансовую аренду, в НКО;</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выбытием в связи с утратой, стихийным бедствием, пожаром, аварией и др. ЧС;</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истечением нормативно допустимых сроков в результате использование становится невозможным;</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прекращение деятельности, в которой использовался объект, и невозможностью его использования.</a:t>
            </a:r>
          </a:p>
        </p:txBody>
      </p:sp>
      <p:pic>
        <p:nvPicPr>
          <p:cNvPr id="3" name="Рисунок 2">
            <a:extLst>
              <a:ext uri="{FF2B5EF4-FFF2-40B4-BE49-F238E27FC236}">
                <a16:creationId xmlns:a16="http://schemas.microsoft.com/office/drawing/2014/main" id="{3E6D4BE5-F6A0-3B44-344F-F0A1759C5A66}"/>
              </a:ext>
            </a:extLst>
          </p:cNvPr>
          <p:cNvPicPr>
            <a:picLocks noChangeAspect="1"/>
          </p:cNvPicPr>
          <p:nvPr/>
        </p:nvPicPr>
        <p:blipFill>
          <a:blip r:embed="rId2"/>
          <a:stretch>
            <a:fillRect/>
          </a:stretch>
        </p:blipFill>
        <p:spPr>
          <a:xfrm>
            <a:off x="411628" y="4499387"/>
            <a:ext cx="11401425" cy="2181225"/>
          </a:xfrm>
          <a:prstGeom prst="rect">
            <a:avLst/>
          </a:prstGeom>
        </p:spPr>
      </p:pic>
    </p:spTree>
    <p:extLst>
      <p:ext uri="{BB962C8B-B14F-4D97-AF65-F5344CB8AC3E}">
        <p14:creationId xmlns:p14="http://schemas.microsoft.com/office/powerpoint/2010/main" val="377702453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Списание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2031" y="1124745"/>
            <a:ext cx="11680620" cy="4359335"/>
          </a:xfrm>
          <a:prstGeom prst="rect">
            <a:avLst/>
          </a:prstGeom>
          <a:solidFill>
            <a:schemeClr val="bg1"/>
          </a:solidFill>
          <a:ln>
            <a:solidFill>
              <a:schemeClr val="tx1"/>
            </a:solidFill>
          </a:ln>
        </p:spPr>
        <p:txBody>
          <a:bodyPr wrap="square">
            <a:spAutoFit/>
          </a:bodyPr>
          <a:lstStyle/>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Балансовую (остаточную) стоимость объекта ОС списывают с учета по следующим причинам (п. 40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1)	ОС физически выбывает из организации. Так происходит, например, когда объект:</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•передан другому лицу (при продаже, мене, внесении в уставный капитал и т.п.);</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•похищен;</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•уничтожен пожаром, аварией или в результате другой чрезвычайной ситуации;</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	ОС не способно приносить организации экономические выгоды в будущем. Например, объект перестает использоваться:</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•вследствие морального или физического износа;</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•из-за истечения нормативно допустимых сроков или других предельных параметров его эксплуатации.</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Неиспользуемых ОС, эксплуатация которых прекращена окончательно, на балансе организации быть не должно.</a:t>
            </a:r>
          </a:p>
        </p:txBody>
      </p:sp>
    </p:spTree>
    <p:extLst>
      <p:ext uri="{BB962C8B-B14F-4D97-AF65-F5344CB8AC3E}">
        <p14:creationId xmlns:p14="http://schemas.microsoft.com/office/powerpoint/2010/main" val="223025938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Списание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2031" y="497284"/>
            <a:ext cx="11680620" cy="6328720"/>
          </a:xfrm>
          <a:prstGeom prst="rect">
            <a:avLst/>
          </a:prstGeom>
          <a:solidFill>
            <a:schemeClr val="bg1"/>
          </a:solidFill>
          <a:ln>
            <a:solidFill>
              <a:schemeClr val="tx1"/>
            </a:solidFill>
          </a:ln>
        </p:spPr>
        <p:txBody>
          <a:bodyPr wrap="square">
            <a:spAutoFit/>
          </a:bodyPr>
          <a:lstStyle/>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Основное средство списывайте с бухучета, если объект выбыл или стал не способен приносить экономические выгоды в будущем. В пункте 40 ФСБУ 6/2020 перечислены некоторые из оснований. В частности, объект:</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прекратили использовать из-за физического или морального износа и нет перспектив продажи или возобновления использования (подп. «а» п. 40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продали, обменяли, вложили в уставный капитал, отдали в лизинг, передали в некоммерческую организацию (подп. «б» п. 45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физически выбыл в связи с утратой, стихийным бедствием, пожаром, аварией и другими чрезвычайными ситуациями (подп. «в» п. 45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нельзя эксплуатировать из-за истечения нормативно допустимых сроков или других предельных параметров эксплуатации этого объекта (подп. «г» п. 40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использовали в деятельности, которая прекращена, и нет возможности использовать его в продолжающейся деятельности (подп. «д» п. 40 ФСБУ 6/2020).</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Таким образом, возможны ситуации, когда списание предшествует физическому выбытию объекта, в том числе его демонтажу, ликвидации, продаже, передаче (п. 41 ФСБУ 6/2020, п. 5 решения Рекомендации НРБУ «БМЦ» № Р-27/2012-КпР «Ликвидация основных средств с длительным демонтажом»). Объект нельзя отражать в составе основных средств, если он перестал отвечать критериям признания как таковым. При этом не имеет значения, что объект еще существует физически.</a:t>
            </a:r>
          </a:p>
        </p:txBody>
      </p:sp>
    </p:spTree>
    <p:extLst>
      <p:ext uri="{BB962C8B-B14F-4D97-AF65-F5344CB8AC3E}">
        <p14:creationId xmlns:p14="http://schemas.microsoft.com/office/powerpoint/2010/main" val="4224678104"/>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Списание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623393" y="1124745"/>
            <a:ext cx="11041227" cy="2718180"/>
          </a:xfrm>
          <a:prstGeom prst="rect">
            <a:avLst/>
          </a:prstGeom>
          <a:solidFill>
            <a:schemeClr val="accent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Нужно ли списывать с бухгалтерского учета полностью </a:t>
            </a:r>
            <a:r>
              <a:rPr kumimoji="0" lang="ru-RU" sz="2133" b="0" i="0" u="sng" strike="noStrike" kern="1200" cap="none" spc="0" normalizeH="0" baseline="0" noProof="0" dirty="0" err="1">
                <a:ln>
                  <a:noFill/>
                </a:ln>
                <a:solidFill>
                  <a:prstClr val="black"/>
                </a:solidFill>
                <a:effectLst/>
                <a:uLnTx/>
                <a:uFillTx/>
                <a:latin typeface="Calibri" panose="020F0502020204030204" pitchFamily="34" charset="0"/>
                <a:ea typeface="+mn-ea"/>
                <a:cs typeface="+mn-cs"/>
              </a:rPr>
              <a:t>самортизированные</a:t>
            </a:r>
            <a:r>
              <a:rPr kumimoji="0" lang="ru-RU" sz="2133" b="0" i="0" u="sng" strike="noStrike" kern="1200" cap="none" spc="0" normalizeH="0" baseline="0" noProof="0" dirty="0">
                <a:ln>
                  <a:noFill/>
                </a:ln>
                <a:solidFill>
                  <a:prstClr val="black"/>
                </a:solidFill>
                <a:effectLst/>
                <a:uLnTx/>
                <a:uFillTx/>
                <a:latin typeface="Calibri" panose="020F0502020204030204" pitchFamily="34" charset="0"/>
                <a:ea typeface="+mn-ea"/>
                <a:cs typeface="+mn-cs"/>
              </a:rPr>
              <a:t> ОС</a:t>
            </a:r>
            <a:endPar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Полностью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самортизированный</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объект ОС списывайте с бухгалтерского учета по тем же причинам, что и другие объекты ОС. То, что стоимость объекта полностью погашена посредством начисления амортизации, не является основанием для его списания.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Однако если объект с полностью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самортизированной</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стоимостью продолжает использоваться, то это может свидетельствовать о неверном определении элементов амортизации. Вероятно, вы своевременно не пересмотрели срок полезного использования объекта ОС.	</a:t>
            </a:r>
          </a:p>
        </p:txBody>
      </p:sp>
    </p:spTree>
    <p:extLst>
      <p:ext uri="{BB962C8B-B14F-4D97-AF65-F5344CB8AC3E}">
        <p14:creationId xmlns:p14="http://schemas.microsoft.com/office/powerpoint/2010/main" val="3520118494"/>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Списание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623393" y="1124744"/>
            <a:ext cx="11041227" cy="2389950"/>
          </a:xfrm>
          <a:prstGeom prst="rect">
            <a:avLst/>
          </a:prstGeom>
          <a:solidFill>
            <a:schemeClr val="accent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Списание неиспользуемых, пришедших в негодность, морально и физически изношенных или выбывающих ОС в бухгалтерском учете отражайте одинаково.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Независимо от причины списания сделайте следующее:</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начислите амортизацию по списываемому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сформируйте балансовую стоимость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спишите балансовую стоимость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спишите накопленную дооценку по объекту ОС.</a:t>
            </a:r>
          </a:p>
        </p:txBody>
      </p:sp>
      <p:graphicFrame>
        <p:nvGraphicFramePr>
          <p:cNvPr id="3" name="Таблица 2">
            <a:extLst>
              <a:ext uri="{FF2B5EF4-FFF2-40B4-BE49-F238E27FC236}">
                <a16:creationId xmlns:a16="http://schemas.microsoft.com/office/drawing/2014/main" id="{ACF0FC2B-4DBD-43C2-A1DC-479F58D5A98A}"/>
              </a:ext>
            </a:extLst>
          </p:cNvPr>
          <p:cNvGraphicFramePr>
            <a:graphicFrameLocks noGrp="1"/>
          </p:cNvGraphicFramePr>
          <p:nvPr/>
        </p:nvGraphicFramePr>
        <p:xfrm>
          <a:off x="519381" y="3545921"/>
          <a:ext cx="11425268" cy="3030555"/>
        </p:xfrm>
        <a:graphic>
          <a:graphicData uri="http://schemas.openxmlformats.org/drawingml/2006/table">
            <a:tbl>
              <a:tblPr/>
              <a:tblGrid>
                <a:gridCol w="6347372">
                  <a:extLst>
                    <a:ext uri="{9D8B030D-6E8A-4147-A177-3AD203B41FA5}">
                      <a16:colId xmlns:a16="http://schemas.microsoft.com/office/drawing/2014/main" val="541921690"/>
                    </a:ext>
                  </a:extLst>
                </a:gridCol>
                <a:gridCol w="1798423">
                  <a:extLst>
                    <a:ext uri="{9D8B030D-6E8A-4147-A177-3AD203B41FA5}">
                      <a16:colId xmlns:a16="http://schemas.microsoft.com/office/drawing/2014/main" val="1697407225"/>
                    </a:ext>
                  </a:extLst>
                </a:gridCol>
                <a:gridCol w="3279473">
                  <a:extLst>
                    <a:ext uri="{9D8B030D-6E8A-4147-A177-3AD203B41FA5}">
                      <a16:colId xmlns:a16="http://schemas.microsoft.com/office/drawing/2014/main" val="1986542840"/>
                    </a:ext>
                  </a:extLst>
                </a:gridCol>
              </a:tblGrid>
              <a:tr h="442573">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602854571"/>
                  </a:ext>
                </a:extLst>
              </a:tr>
              <a:tr h="1051327">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Списана первоначальная (переоцененная) стоимость объекта ОС</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01-выбытие</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(03-выбытие)</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01-первоначальная стоимость</a:t>
                      </a:r>
                    </a:p>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(03-первоначальная стоимость)</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708363723"/>
                  </a:ext>
                </a:extLst>
              </a:tr>
              <a:tr h="746951">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Списана накопленная амортизация по объекту ОС</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02-амортизация</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01-выбытие</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(03-выбытие)</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529410019"/>
                  </a:ext>
                </a:extLst>
              </a:tr>
              <a:tr h="746951">
                <a:tc>
                  <a:txBody>
                    <a:bodyPr/>
                    <a:lstStyle/>
                    <a:p>
                      <a:pPr>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Списано обесценение по объекту ОС</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02-обесценение</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01-выбытие</a:t>
                      </a:r>
                    </a:p>
                    <a:p>
                      <a:pPr algn="ctr">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(03-выбытие)</a:t>
                      </a:r>
                    </a:p>
                  </a:txBody>
                  <a:tcPr marL="46092" marR="46092" marT="75829" marB="7582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523121642"/>
                  </a:ext>
                </a:extLst>
              </a:tr>
            </a:tbl>
          </a:graphicData>
        </a:graphic>
      </p:graphicFrame>
    </p:spTree>
    <p:extLst>
      <p:ext uri="{BB962C8B-B14F-4D97-AF65-F5344CB8AC3E}">
        <p14:creationId xmlns:p14="http://schemas.microsoft.com/office/powerpoint/2010/main" val="78430616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0" y="274638"/>
            <a:ext cx="10972800" cy="561975"/>
          </a:xfrm>
          <a:solidFill>
            <a:schemeClr val="bg1"/>
          </a:solidFill>
          <a:ln>
            <a:solidFill>
              <a:schemeClr val="tx1"/>
            </a:solidFill>
            <a:miter lim="800000"/>
            <a:headEnd/>
            <a:tailEnd/>
          </a:ln>
        </p:spPr>
        <p:txBody>
          <a:bodyPr/>
          <a:lstStyle/>
          <a:p>
            <a:r>
              <a:rPr lang="ru-RU" altLang="ru-RU" sz="2133" b="1" i="1">
                <a:latin typeface="Times New Roman" pitchFamily="18" charset="0"/>
              </a:rPr>
              <a:t>Безвозмездная передача</a:t>
            </a:r>
          </a:p>
        </p:txBody>
      </p:sp>
      <p:sp>
        <p:nvSpPr>
          <p:cNvPr id="30723" name="Rectangle 3"/>
          <p:cNvSpPr>
            <a:spLocks noGrp="1" noChangeArrowheads="1"/>
          </p:cNvSpPr>
          <p:nvPr>
            <p:ph idx="4294967295"/>
          </p:nvPr>
        </p:nvSpPr>
        <p:spPr>
          <a:xfrm>
            <a:off x="0" y="765175"/>
            <a:ext cx="11247438" cy="5832475"/>
          </a:xfrm>
          <a:solidFill>
            <a:schemeClr val="bg1"/>
          </a:solidFill>
          <a:ln>
            <a:solidFill>
              <a:schemeClr val="tx1"/>
            </a:solidFill>
            <a:miter lim="800000"/>
            <a:headEnd/>
            <a:tailEnd/>
          </a:ln>
        </p:spPr>
        <p:txBody>
          <a:bodyPr>
            <a:normAutofit lnSpcReduction="10000"/>
          </a:bodyPr>
          <a:lstStyle/>
          <a:p>
            <a:pPr>
              <a:lnSpc>
                <a:spcPct val="80000"/>
              </a:lnSpc>
            </a:pPr>
            <a:r>
              <a:rPr lang="ru-RU" altLang="ru-RU" sz="2133" b="1" dirty="0">
                <a:latin typeface="Times New Roman" pitchFamily="18" charset="0"/>
              </a:rPr>
              <a:t>Дебет 01/"Выбытие основных средств" - Кредит 01/"Собственные основные средства"</a:t>
            </a:r>
            <a:r>
              <a:rPr lang="ru-RU" altLang="ru-RU" sz="2133" dirty="0">
                <a:latin typeface="Times New Roman" pitchFamily="18" charset="0"/>
              </a:rPr>
              <a:t> - отражено списание первоначальной стоимости выбывающих основных средств;</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02 - Кредит 01/"Выбытие основных средств"</a:t>
            </a:r>
            <a:r>
              <a:rPr lang="ru-RU" altLang="ru-RU" sz="2133" dirty="0">
                <a:latin typeface="Times New Roman" pitchFamily="18" charset="0"/>
              </a:rPr>
              <a:t> - отражено списание амортизации, накопленной к моменту выбытия;</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91/2 - Кредит 01/"Выбытие основных средств</a:t>
            </a:r>
            <a:r>
              <a:rPr lang="ru-RU" altLang="ru-RU" sz="2133" dirty="0">
                <a:latin typeface="Times New Roman" pitchFamily="18" charset="0"/>
              </a:rPr>
              <a:t>" - отражено списание остаточной стоимости выбывающего основного средства.</a:t>
            </a:r>
          </a:p>
          <a:p>
            <a:pPr>
              <a:lnSpc>
                <a:spcPct val="80000"/>
              </a:lnSpc>
              <a:buFontTx/>
              <a:buNone/>
            </a:pPr>
            <a:r>
              <a:rPr lang="ru-RU" altLang="ru-RU" sz="2133" dirty="0">
                <a:latin typeface="Times New Roman" pitchFamily="18" charset="0"/>
              </a:rPr>
              <a:t>Если у передающей стороны появляются дополнительные затраты, связанные с безвозмездной передачей основных средств, то их также отражают в составе прочих расходов:</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91/2 - Кредит 10, 60, 70, 69...</a:t>
            </a:r>
            <a:r>
              <a:rPr lang="ru-RU" altLang="ru-RU" sz="2133" dirty="0">
                <a:latin typeface="Times New Roman" pitchFamily="18" charset="0"/>
              </a:rPr>
              <a:t> - отражаются дополнительные расходы, связанные с безвозмездной передачей.</a:t>
            </a:r>
          </a:p>
          <a:p>
            <a:pPr>
              <a:lnSpc>
                <a:spcPct val="80000"/>
              </a:lnSpc>
              <a:buFontTx/>
              <a:buNone/>
            </a:pPr>
            <a:r>
              <a:rPr lang="ru-RU" altLang="ru-RU" sz="2133" dirty="0">
                <a:latin typeface="Times New Roman" pitchFamily="18" charset="0"/>
              </a:rPr>
              <a:t>Согласно п. 1 ст. 39 НК РФ безвозмездная передача товаров (работ, услуг) признается реализацией и поэтому является объектом обложения НДС (</a:t>
            </a:r>
            <a:r>
              <a:rPr lang="ru-RU" altLang="ru-RU" sz="2133" dirty="0" err="1">
                <a:latin typeface="Times New Roman" pitchFamily="18" charset="0"/>
              </a:rPr>
              <a:t>пп</a:t>
            </a:r>
            <a:r>
              <a:rPr lang="ru-RU" altLang="ru-RU" sz="2133" dirty="0">
                <a:latin typeface="Times New Roman" pitchFamily="18" charset="0"/>
              </a:rPr>
              <a:t>. 1 п. 1 ст. 146 НК РФ). Налоговой базой является стоимость указанных товаров (работ, услуг), определяемая в порядке, предусмотренном в ст. 40 НК РФ, с учетом акцизов и без включения налога (п. 2 ст. 154 НК РФ);</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91/3 "НДС" - Кредит 68/"Расчеты по НДС</a:t>
            </a:r>
            <a:r>
              <a:rPr lang="ru-RU" altLang="ru-RU" sz="2133" dirty="0">
                <a:latin typeface="Times New Roman" pitchFamily="18" charset="0"/>
              </a:rPr>
              <a:t>" - отражено начисление НДС в бюджет с рыночной стоимости основного средства, переданного безвозмездно.</a:t>
            </a:r>
          </a:p>
          <a:p>
            <a:pPr>
              <a:lnSpc>
                <a:spcPct val="80000"/>
              </a:lnSpc>
              <a:buFontTx/>
              <a:buNone/>
            </a:pPr>
            <a:r>
              <a:rPr lang="ru-RU" altLang="ru-RU" sz="2133" dirty="0">
                <a:latin typeface="Times New Roman" pitchFamily="18" charset="0"/>
              </a:rPr>
              <a:t>При этом передающая сторона составляет счет-фактуру в одном экземпляре;</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99 - Кредит 91/9</a:t>
            </a:r>
            <a:r>
              <a:rPr lang="ru-RU" altLang="ru-RU" sz="2133" dirty="0">
                <a:latin typeface="Times New Roman" pitchFamily="18" charset="0"/>
              </a:rPr>
              <a:t> - отражен убыток от безвозмездной передачи основного средства.</a:t>
            </a:r>
          </a:p>
        </p:txBody>
      </p:sp>
    </p:spTree>
    <p:extLst>
      <p:ext uri="{BB962C8B-B14F-4D97-AF65-F5344CB8AC3E}">
        <p14:creationId xmlns:p14="http://schemas.microsoft.com/office/powerpoint/2010/main" val="684654349"/>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3"/>
          <p:cNvSpPr>
            <a:spLocks noGrp="1" noChangeArrowheads="1"/>
          </p:cNvSpPr>
          <p:nvPr>
            <p:ph idx="4294967295"/>
          </p:nvPr>
        </p:nvSpPr>
        <p:spPr>
          <a:xfrm>
            <a:off x="0" y="620713"/>
            <a:ext cx="11247438" cy="6169025"/>
          </a:xfrm>
          <a:solidFill>
            <a:schemeClr val="bg1"/>
          </a:solidFill>
          <a:ln>
            <a:solidFill>
              <a:schemeClr val="tx1"/>
            </a:solidFill>
            <a:miter lim="800000"/>
            <a:headEnd/>
            <a:tailEnd/>
          </a:ln>
        </p:spPr>
        <p:txBody>
          <a:bodyPr>
            <a:normAutofit lnSpcReduction="10000"/>
          </a:bodyPr>
          <a:lstStyle/>
          <a:p>
            <a:pPr>
              <a:lnSpc>
                <a:spcPct val="80000"/>
              </a:lnSpc>
              <a:buFontTx/>
              <a:buNone/>
            </a:pPr>
            <a:r>
              <a:rPr lang="ru-RU" altLang="ru-RU" sz="1867" u="sng" dirty="0">
                <a:latin typeface="Times New Roman" pitchFamily="18" charset="0"/>
              </a:rPr>
              <a:t>Пример.</a:t>
            </a:r>
            <a:r>
              <a:rPr lang="ru-RU" altLang="ru-RU" sz="1867" dirty="0">
                <a:latin typeface="Times New Roman" pitchFamily="18" charset="0"/>
              </a:rPr>
              <a:t> В январе 2021 г. фирма передает другой фирме безвозмездно копировальную технику, первоначальная стоимость которой составила 63 800 руб.</a:t>
            </a:r>
          </a:p>
          <a:p>
            <a:pPr>
              <a:lnSpc>
                <a:spcPct val="80000"/>
              </a:lnSpc>
              <a:buFontTx/>
              <a:buNone/>
            </a:pPr>
            <a:r>
              <a:rPr lang="ru-RU" altLang="ru-RU" sz="1867" dirty="0">
                <a:latin typeface="Times New Roman" pitchFamily="18" charset="0"/>
              </a:rPr>
              <a:t>Сумма амортизации, накопленной к моменту выбытия, составила 5317 руб.</a:t>
            </a:r>
          </a:p>
          <a:p>
            <a:pPr>
              <a:lnSpc>
                <a:spcPct val="80000"/>
              </a:lnSpc>
              <a:buFontTx/>
              <a:buNone/>
            </a:pPr>
            <a:r>
              <a:rPr lang="ru-RU" altLang="ru-RU" sz="1867" dirty="0">
                <a:latin typeface="Times New Roman" pitchFamily="18" charset="0"/>
              </a:rPr>
              <a:t>Справочные данные. По документально подтвержденным данным территориального органа статистики рыночная стоимость техники - 59 000 руб., в том числе НДС - 9000 руб.</a:t>
            </a:r>
          </a:p>
          <a:p>
            <a:pPr>
              <a:lnSpc>
                <a:spcPct val="80000"/>
              </a:lnSpc>
              <a:buFontTx/>
              <a:buNone/>
            </a:pPr>
            <a:r>
              <a:rPr lang="ru-RU" altLang="ru-RU" sz="1867" dirty="0">
                <a:latin typeface="Times New Roman" pitchFamily="18" charset="0"/>
              </a:rPr>
              <a:t>Решение.</a:t>
            </a:r>
          </a:p>
          <a:p>
            <a:pPr>
              <a:lnSpc>
                <a:spcPct val="80000"/>
              </a:lnSpc>
              <a:buFontTx/>
              <a:buNone/>
            </a:pPr>
            <a:r>
              <a:rPr lang="ru-RU" altLang="ru-RU" sz="1867" dirty="0">
                <a:latin typeface="Times New Roman" pitchFamily="18" charset="0"/>
              </a:rPr>
              <a:t> </a:t>
            </a:r>
            <a:r>
              <a:rPr lang="ru-RU" altLang="ru-RU" sz="1867" b="1" dirty="0">
                <a:latin typeface="Times New Roman" pitchFamily="18" charset="0"/>
              </a:rPr>
              <a:t>Дебет 01/"Выбытие основных средств" - Кредит 01/"Собственные основные средства"</a:t>
            </a:r>
            <a:r>
              <a:rPr lang="ru-RU" altLang="ru-RU" sz="1867" dirty="0">
                <a:latin typeface="Times New Roman" pitchFamily="18" charset="0"/>
              </a:rPr>
              <a:t> - 63 800 руб. - отражено списание первоначальной стоимости выбывающей копировальной техники;</a:t>
            </a:r>
          </a:p>
          <a:p>
            <a:pPr>
              <a:lnSpc>
                <a:spcPct val="80000"/>
              </a:lnSpc>
            </a:pPr>
            <a:r>
              <a:rPr lang="ru-RU" altLang="ru-RU" sz="1867" b="1" dirty="0">
                <a:latin typeface="Times New Roman" pitchFamily="18" charset="0"/>
              </a:rPr>
              <a:t>Дебет 02 - Кредит 01/"Выбытие основных средств"</a:t>
            </a:r>
            <a:r>
              <a:rPr lang="ru-RU" altLang="ru-RU" sz="1867" dirty="0">
                <a:latin typeface="Times New Roman" pitchFamily="18" charset="0"/>
              </a:rPr>
              <a:t> - 5317 руб. - списана амортизация, накопленная к моменту выбытия;</a:t>
            </a:r>
          </a:p>
          <a:p>
            <a:pPr>
              <a:lnSpc>
                <a:spcPct val="80000"/>
              </a:lnSpc>
            </a:pPr>
            <a:r>
              <a:rPr lang="ru-RU" altLang="ru-RU" sz="1867" b="1" dirty="0">
                <a:latin typeface="Times New Roman" pitchFamily="18" charset="0"/>
              </a:rPr>
              <a:t>Дебет 91/2 - Кредит 01/"Выбытие основных средств"</a:t>
            </a:r>
            <a:r>
              <a:rPr lang="ru-RU" altLang="ru-RU" sz="1867" dirty="0">
                <a:latin typeface="Times New Roman" pitchFamily="18" charset="0"/>
              </a:rPr>
              <a:t> - 58 483 руб. - списана остаточная стоимость выбывающего основного средства;</a:t>
            </a:r>
          </a:p>
          <a:p>
            <a:pPr>
              <a:lnSpc>
                <a:spcPct val="80000"/>
              </a:lnSpc>
            </a:pPr>
            <a:r>
              <a:rPr lang="ru-RU" altLang="ru-RU" sz="1867" b="1" dirty="0">
                <a:latin typeface="Times New Roman" pitchFamily="18" charset="0"/>
              </a:rPr>
              <a:t>Дебет 91/3 - Кредит 68/"Расчеты по НДС"</a:t>
            </a:r>
            <a:r>
              <a:rPr lang="ru-RU" altLang="ru-RU" sz="1867" dirty="0">
                <a:latin typeface="Times New Roman" pitchFamily="18" charset="0"/>
              </a:rPr>
              <a:t> - 9000 руб. - начислен НДС в бюджет с рыночной стоимости копировальной техники, переданной безвозмездно;</a:t>
            </a:r>
          </a:p>
          <a:p>
            <a:pPr>
              <a:lnSpc>
                <a:spcPct val="80000"/>
              </a:lnSpc>
            </a:pPr>
            <a:r>
              <a:rPr lang="ru-RU" altLang="ru-RU" sz="1867" b="1" dirty="0">
                <a:latin typeface="Times New Roman" pitchFamily="18" charset="0"/>
              </a:rPr>
              <a:t>Дебет 99 - Кредит 91/9 - 67 483 руб.</a:t>
            </a:r>
            <a:r>
              <a:rPr lang="ru-RU" altLang="ru-RU" sz="1867" dirty="0">
                <a:latin typeface="Times New Roman" pitchFamily="18" charset="0"/>
              </a:rPr>
              <a:t> - отражен убыток от безвозмездной передачи основного средства.</a:t>
            </a:r>
          </a:p>
          <a:p>
            <a:pPr>
              <a:lnSpc>
                <a:spcPct val="80000"/>
              </a:lnSpc>
              <a:buFontTx/>
              <a:buNone/>
            </a:pPr>
            <a:r>
              <a:rPr lang="ru-RU" altLang="ru-RU" sz="1867" dirty="0">
                <a:latin typeface="Times New Roman" pitchFamily="18" charset="0"/>
              </a:rPr>
              <a:t>Поскольку расходы в виде стоимости безвозмездно переданного основного средства, а также прочие расходы, связанные с такой передачей, при налогообложении прибыли не признаются, то это приведет к появлению постоянной разницы и образованию ПНО:</a:t>
            </a:r>
          </a:p>
          <a:p>
            <a:pPr>
              <a:lnSpc>
                <a:spcPct val="80000"/>
              </a:lnSpc>
            </a:pPr>
            <a:r>
              <a:rPr lang="ru-RU" altLang="ru-RU" sz="1867" dirty="0">
                <a:latin typeface="Times New Roman" pitchFamily="18" charset="0"/>
              </a:rPr>
              <a:t>ПНО = 67 483 руб. x 20% = 13 497 руб.</a:t>
            </a:r>
          </a:p>
          <a:p>
            <a:pPr>
              <a:lnSpc>
                <a:spcPct val="80000"/>
              </a:lnSpc>
            </a:pPr>
            <a:r>
              <a:rPr lang="ru-RU" altLang="ru-RU" sz="1867" b="1" dirty="0">
                <a:latin typeface="Times New Roman" pitchFamily="18" charset="0"/>
              </a:rPr>
              <a:t>Дебет 99 - Кредит 68/"Учет расчетов по налогу на прибыль"</a:t>
            </a:r>
            <a:r>
              <a:rPr lang="ru-RU" altLang="ru-RU" sz="1867" dirty="0">
                <a:latin typeface="Times New Roman" pitchFamily="18" charset="0"/>
              </a:rPr>
              <a:t> – 13 497 руб. - начислено постоянное налоговое обязательство</a:t>
            </a:r>
            <a:r>
              <a:rPr lang="ru-RU" altLang="ru-RU" sz="1867" b="1" dirty="0">
                <a:latin typeface="Times New Roman" pitchFamily="18" charset="0"/>
              </a:rPr>
              <a:t>.</a:t>
            </a:r>
          </a:p>
        </p:txBody>
      </p:sp>
    </p:spTree>
    <p:extLst>
      <p:ext uri="{BB962C8B-B14F-4D97-AF65-F5344CB8AC3E}">
        <p14:creationId xmlns:p14="http://schemas.microsoft.com/office/powerpoint/2010/main" val="9543562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0" y="274638"/>
            <a:ext cx="10972800" cy="417512"/>
          </a:xfrm>
          <a:solidFill>
            <a:schemeClr val="bg1"/>
          </a:solidFill>
          <a:ln>
            <a:solidFill>
              <a:schemeClr val="tx1"/>
            </a:solidFill>
            <a:miter lim="800000"/>
            <a:headEnd/>
            <a:tailEnd/>
          </a:ln>
        </p:spPr>
        <p:txBody>
          <a:bodyPr>
            <a:normAutofit fontScale="90000"/>
          </a:bodyPr>
          <a:lstStyle/>
          <a:p>
            <a:r>
              <a:rPr lang="ru-RU" altLang="ru-RU" sz="2400" b="1" i="1">
                <a:latin typeface="Times New Roman" pitchFamily="18" charset="0"/>
              </a:rPr>
              <a:t>Ликвидация основных средств</a:t>
            </a:r>
            <a:r>
              <a:rPr lang="ru-RU" altLang="ru-RU" sz="5333"/>
              <a:t> </a:t>
            </a:r>
          </a:p>
        </p:txBody>
      </p:sp>
      <p:sp>
        <p:nvSpPr>
          <p:cNvPr id="32771" name="Rectangle 3"/>
          <p:cNvSpPr>
            <a:spLocks noGrp="1" noChangeArrowheads="1"/>
          </p:cNvSpPr>
          <p:nvPr>
            <p:ph idx="4294967295"/>
          </p:nvPr>
        </p:nvSpPr>
        <p:spPr>
          <a:xfrm>
            <a:off x="0" y="765175"/>
            <a:ext cx="11247438" cy="6092825"/>
          </a:xfrm>
          <a:solidFill>
            <a:schemeClr val="bg1"/>
          </a:solidFill>
          <a:ln>
            <a:solidFill>
              <a:schemeClr val="tx1"/>
            </a:solidFill>
            <a:miter lim="800000"/>
            <a:headEnd/>
            <a:tailEnd/>
          </a:ln>
        </p:spPr>
        <p:txBody>
          <a:bodyPr/>
          <a:lstStyle/>
          <a:p>
            <a:pPr>
              <a:lnSpc>
                <a:spcPct val="80000"/>
              </a:lnSpc>
            </a:pPr>
            <a:r>
              <a:rPr lang="ru-RU" altLang="ru-RU" sz="2133" b="1" dirty="0">
                <a:latin typeface="Times New Roman" pitchFamily="18" charset="0"/>
              </a:rPr>
              <a:t>Дебет 01/"Выбытие основных средств" - Кредит 01/"Собственные основные средства" </a:t>
            </a:r>
            <a:r>
              <a:rPr lang="ru-RU" altLang="ru-RU" sz="2133" dirty="0">
                <a:latin typeface="Times New Roman" pitchFamily="18" charset="0"/>
              </a:rPr>
              <a:t>- списана первоначальная стоимость ликвидируемых основных средств;</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02 - Кредит 01/"Выбытие основных средств"</a:t>
            </a:r>
            <a:r>
              <a:rPr lang="ru-RU" altLang="ru-RU" sz="2133" dirty="0">
                <a:latin typeface="Times New Roman" pitchFamily="18" charset="0"/>
              </a:rPr>
              <a:t> - списана амортизация, накопленная к моменту ликвидации;</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91/2 - Кредит 01/"Выбытие основных средств" -</a:t>
            </a:r>
            <a:r>
              <a:rPr lang="ru-RU" altLang="ru-RU" sz="2133" dirty="0">
                <a:latin typeface="Times New Roman" pitchFamily="18" charset="0"/>
              </a:rPr>
              <a:t> списана остаточная стоимость ликвидируемых основных средств;</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91/2 - Кредит 10, 23, 60, 70, 69</a:t>
            </a:r>
            <a:r>
              <a:rPr lang="ru-RU" altLang="ru-RU" sz="2133" dirty="0">
                <a:latin typeface="Times New Roman" pitchFamily="18" charset="0"/>
              </a:rPr>
              <a:t>... - отражаются дополнительные расходы, связанные с ликвидацией основного средства (демонтаж, разборка, погрузка и т.д.);</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19 - Кредит 60</a:t>
            </a:r>
            <a:r>
              <a:rPr lang="ru-RU" altLang="ru-RU" sz="2133" dirty="0">
                <a:latin typeface="Times New Roman" pitchFamily="18" charset="0"/>
              </a:rPr>
              <a:t> - отражена сумма "входного" НДС согласно счету-фактуре сторонней организации, привлеченной для ликвидации основного средства. В этом случае организация имеет право на налоговый вычет "входного" НДС, предъявленного сторонней организацией;</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68/"Расчеты по НДС" - Кредит 19</a:t>
            </a:r>
            <a:r>
              <a:rPr lang="ru-RU" altLang="ru-RU" sz="2133" dirty="0">
                <a:latin typeface="Times New Roman" pitchFamily="18" charset="0"/>
              </a:rPr>
              <a:t> - сумма "входного" НДС предъявлена к вычету.</a:t>
            </a:r>
          </a:p>
          <a:p>
            <a:pPr>
              <a:lnSpc>
                <a:spcPct val="80000"/>
              </a:lnSpc>
              <a:buFontTx/>
              <a:buNone/>
            </a:pPr>
            <a:r>
              <a:rPr lang="ru-RU" altLang="ru-RU" sz="2133" dirty="0">
                <a:latin typeface="Times New Roman" pitchFamily="18" charset="0"/>
              </a:rPr>
              <a:t>Если в результате ликвидации основного средства были получены какие-либо детали, узлы или просто металлолом, которые организация может в дальнейшем использовать, то их нужно оприходовать по рыночным ценам:</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10 - Кредит 91/1</a:t>
            </a:r>
            <a:r>
              <a:rPr lang="ru-RU" altLang="ru-RU" sz="2133" dirty="0">
                <a:latin typeface="Times New Roman" pitchFamily="18" charset="0"/>
              </a:rPr>
              <a:t> - оприходованы детали, узлы, лом после разборки объекта основных средств по рыночным ценам;</a:t>
            </a:r>
            <a:endParaRPr lang="ru-RU" altLang="ru-RU" sz="2133" b="1" dirty="0">
              <a:latin typeface="Times New Roman" pitchFamily="18" charset="0"/>
            </a:endParaRPr>
          </a:p>
          <a:p>
            <a:pPr>
              <a:lnSpc>
                <a:spcPct val="80000"/>
              </a:lnSpc>
            </a:pPr>
            <a:r>
              <a:rPr lang="ru-RU" altLang="ru-RU" sz="2133" b="1" dirty="0">
                <a:latin typeface="Times New Roman" pitchFamily="18" charset="0"/>
              </a:rPr>
              <a:t>Дебет 99 - Кредит 91/9</a:t>
            </a:r>
            <a:r>
              <a:rPr lang="ru-RU" altLang="ru-RU" sz="2133" dirty="0">
                <a:latin typeface="Times New Roman" pitchFamily="18" charset="0"/>
              </a:rPr>
              <a:t> - отражен убыток от ликвидации основного средства.</a:t>
            </a:r>
          </a:p>
        </p:txBody>
      </p:sp>
    </p:spTree>
    <p:extLst>
      <p:ext uri="{BB962C8B-B14F-4D97-AF65-F5344CB8AC3E}">
        <p14:creationId xmlns:p14="http://schemas.microsoft.com/office/powerpoint/2010/main" val="135674087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a:xfrm>
            <a:off x="1233488" y="165100"/>
            <a:ext cx="10958512" cy="960438"/>
          </a:xfrm>
          <a:solidFill>
            <a:schemeClr val="bg1"/>
          </a:solidFill>
          <a:ln>
            <a:solidFill>
              <a:schemeClr val="tx1"/>
            </a:solidFill>
            <a:miter lim="800000"/>
            <a:headEnd/>
            <a:tailEnd/>
          </a:ln>
        </p:spPr>
        <p:txBody>
          <a:bodyPr>
            <a:normAutofit fontScale="90000"/>
          </a:bodyPr>
          <a:lstStyle/>
          <a:p>
            <a:r>
              <a:rPr lang="ru-RU" altLang="ru-RU" sz="2667" dirty="0">
                <a:latin typeface="Times New Roman" pitchFamily="18" charset="0"/>
              </a:rPr>
              <a:t>Передача объектов основных средств в качестве вклада в уставный капитал другой организации</a:t>
            </a:r>
            <a:br>
              <a:rPr lang="ru-RU" altLang="ru-RU" sz="2667" dirty="0">
                <a:latin typeface="Times New Roman" pitchFamily="18" charset="0"/>
              </a:rPr>
            </a:br>
            <a:endParaRPr lang="ru-RU" altLang="ru-RU" sz="2667" dirty="0">
              <a:latin typeface="Times New Roman" pitchFamily="18" charset="0"/>
            </a:endParaRPr>
          </a:p>
        </p:txBody>
      </p:sp>
      <p:sp>
        <p:nvSpPr>
          <p:cNvPr id="33795" name="Rectangle 3"/>
          <p:cNvSpPr>
            <a:spLocks noGrp="1" noChangeArrowheads="1"/>
          </p:cNvSpPr>
          <p:nvPr>
            <p:ph idx="4294967295"/>
          </p:nvPr>
        </p:nvSpPr>
        <p:spPr>
          <a:xfrm>
            <a:off x="0" y="1331913"/>
            <a:ext cx="10972800" cy="4784725"/>
          </a:xfrm>
          <a:solidFill>
            <a:schemeClr val="bg1"/>
          </a:solidFill>
          <a:ln>
            <a:solidFill>
              <a:schemeClr val="tx1"/>
            </a:solidFill>
            <a:miter lim="800000"/>
            <a:headEnd/>
            <a:tailEnd/>
          </a:ln>
        </p:spPr>
        <p:txBody>
          <a:bodyPr/>
          <a:lstStyle/>
          <a:p>
            <a:pPr>
              <a:lnSpc>
                <a:spcPct val="80000"/>
              </a:lnSpc>
            </a:pPr>
            <a:endParaRPr lang="ru-RU" altLang="ru-RU" sz="2133" dirty="0"/>
          </a:p>
          <a:p>
            <a:pPr>
              <a:lnSpc>
                <a:spcPct val="80000"/>
              </a:lnSpc>
              <a:buFontTx/>
              <a:buNone/>
            </a:pPr>
            <a:r>
              <a:rPr lang="ru-RU" altLang="ru-RU" sz="2133" dirty="0">
                <a:latin typeface="Times New Roman" pitchFamily="18" charset="0"/>
              </a:rPr>
              <a:t>В бухгалтерском учете внесение основных средств в качестве вклада в уставный капитал другой организации отражается следующими проводками:</a:t>
            </a:r>
          </a:p>
          <a:p>
            <a:pPr>
              <a:lnSpc>
                <a:spcPct val="80000"/>
              </a:lnSpc>
            </a:pPr>
            <a:r>
              <a:rPr lang="ru-RU" altLang="ru-RU" sz="2133" dirty="0">
                <a:latin typeface="Times New Roman" pitchFamily="18" charset="0"/>
              </a:rPr>
              <a:t>Д-т счета 58 - К-т счета 76 - отражена остаточная стоимость объекта основных средств, передаваемого в счет вклада в уставный капитал;</a:t>
            </a:r>
          </a:p>
          <a:p>
            <a:pPr>
              <a:lnSpc>
                <a:spcPct val="80000"/>
              </a:lnSpc>
            </a:pPr>
            <a:r>
              <a:rPr lang="ru-RU" altLang="ru-RU" sz="2133" dirty="0">
                <a:latin typeface="Times New Roman" pitchFamily="18" charset="0"/>
              </a:rPr>
              <a:t>Д-т счета 01/Выбытие основных средств - К-т счета 01 - списана первоначальная (восстановительная) стоимость переданного объекта;</a:t>
            </a:r>
          </a:p>
          <a:p>
            <a:pPr>
              <a:lnSpc>
                <a:spcPct val="80000"/>
              </a:lnSpc>
            </a:pPr>
            <a:r>
              <a:rPr lang="ru-RU" altLang="ru-RU" sz="2133" dirty="0">
                <a:latin typeface="Times New Roman" pitchFamily="18" charset="0"/>
              </a:rPr>
              <a:t>Д-т счета 02 - К-т счета 01/Выбытие основных средств - списана сумма начисленной амортизации;</a:t>
            </a:r>
          </a:p>
          <a:p>
            <a:pPr>
              <a:lnSpc>
                <a:spcPct val="80000"/>
              </a:lnSpc>
            </a:pPr>
            <a:r>
              <a:rPr lang="ru-RU" altLang="ru-RU" sz="2133" dirty="0">
                <a:latin typeface="Times New Roman" pitchFamily="18" charset="0"/>
              </a:rPr>
              <a:t>Д-т счета 76 - К-т счета 01/Выбытие основных средств - отражена остаточная стоимость переданного объекта</a:t>
            </a:r>
            <a:r>
              <a:rPr lang="ru-RU" altLang="ru-RU" sz="3200" dirty="0">
                <a:latin typeface="Times New Roman" pitchFamily="18" charset="0"/>
              </a:rPr>
              <a:t>.</a:t>
            </a:r>
          </a:p>
        </p:txBody>
      </p:sp>
    </p:spTree>
    <p:extLst>
      <p:ext uri="{BB962C8B-B14F-4D97-AF65-F5344CB8AC3E}">
        <p14:creationId xmlns:p14="http://schemas.microsoft.com/office/powerpoint/2010/main" val="114392492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0" y="153988"/>
            <a:ext cx="11055350" cy="981075"/>
          </a:xfrm>
          <a:solidFill>
            <a:schemeClr val="bg1"/>
          </a:solidFill>
          <a:ln>
            <a:solidFill>
              <a:schemeClr val="tx1"/>
            </a:solidFill>
            <a:miter lim="800000"/>
            <a:headEnd/>
            <a:tailEnd/>
          </a:ln>
        </p:spPr>
        <p:txBody>
          <a:bodyPr>
            <a:normAutofit fontScale="90000"/>
          </a:bodyPr>
          <a:lstStyle/>
          <a:p>
            <a:r>
              <a:rPr lang="ru-RU" altLang="ru-RU" sz="3200" b="1" dirty="0">
                <a:latin typeface="Times New Roman" pitchFamily="18" charset="0"/>
              </a:rPr>
              <a:t>Списание основных средств в случае морального</a:t>
            </a:r>
            <a:br>
              <a:rPr lang="ru-RU" altLang="ru-RU" sz="3200" b="1" dirty="0">
                <a:latin typeface="Times New Roman" pitchFamily="18" charset="0"/>
              </a:rPr>
            </a:br>
            <a:r>
              <a:rPr lang="ru-RU" altLang="ru-RU" sz="3200" b="1" dirty="0">
                <a:latin typeface="Times New Roman" pitchFamily="18" charset="0"/>
              </a:rPr>
              <a:t>и (или) физического износа</a:t>
            </a:r>
            <a:br>
              <a:rPr lang="ru-RU" altLang="ru-RU" sz="3200" b="1" dirty="0">
                <a:latin typeface="Times New Roman" pitchFamily="18" charset="0"/>
              </a:rPr>
            </a:br>
            <a:endParaRPr lang="ru-RU" altLang="ru-RU" sz="3200" b="1" dirty="0">
              <a:latin typeface="Times New Roman" pitchFamily="18" charset="0"/>
            </a:endParaRPr>
          </a:p>
        </p:txBody>
      </p:sp>
      <p:sp>
        <p:nvSpPr>
          <p:cNvPr id="35843" name="Rectangle 3"/>
          <p:cNvSpPr>
            <a:spLocks noGrp="1" noChangeArrowheads="1"/>
          </p:cNvSpPr>
          <p:nvPr>
            <p:ph idx="4294967295"/>
          </p:nvPr>
        </p:nvSpPr>
        <p:spPr>
          <a:xfrm>
            <a:off x="0" y="1296988"/>
            <a:ext cx="11068050" cy="5160962"/>
          </a:xfrm>
          <a:solidFill>
            <a:schemeClr val="bg1"/>
          </a:solidFill>
          <a:ln>
            <a:solidFill>
              <a:schemeClr val="tx1"/>
            </a:solidFill>
            <a:miter lim="800000"/>
            <a:headEnd/>
            <a:tailEnd/>
          </a:ln>
        </p:spPr>
        <p:txBody>
          <a:bodyPr>
            <a:normAutofit lnSpcReduction="10000"/>
          </a:bodyPr>
          <a:lstStyle/>
          <a:p>
            <a:pPr>
              <a:lnSpc>
                <a:spcPct val="90000"/>
              </a:lnSpc>
              <a:buFontTx/>
              <a:buNone/>
            </a:pPr>
            <a:r>
              <a:rPr lang="ru-RU" altLang="ru-RU" sz="3200" dirty="0">
                <a:latin typeface="Times New Roman" pitchFamily="18" charset="0"/>
              </a:rPr>
              <a:t>В бухгалтерском учете при списании объекта основных средств делаются следующие проводки:</a:t>
            </a:r>
          </a:p>
          <a:p>
            <a:pPr>
              <a:lnSpc>
                <a:spcPct val="90000"/>
              </a:lnSpc>
            </a:pPr>
            <a:r>
              <a:rPr lang="ru-RU" altLang="ru-RU" sz="3200" b="1" dirty="0">
                <a:latin typeface="Times New Roman" pitchFamily="18" charset="0"/>
              </a:rPr>
              <a:t>Д-т счета 91 - К-т счета 01/Выбытие основных средств</a:t>
            </a:r>
            <a:r>
              <a:rPr lang="ru-RU" altLang="ru-RU" sz="3200" dirty="0">
                <a:latin typeface="Times New Roman" pitchFamily="18" charset="0"/>
              </a:rPr>
              <a:t> - остаточная стоимость списываемого объекта включается в состав прочих расходов;</a:t>
            </a:r>
          </a:p>
          <a:p>
            <a:pPr>
              <a:lnSpc>
                <a:spcPct val="90000"/>
              </a:lnSpc>
            </a:pPr>
            <a:r>
              <a:rPr lang="ru-RU" altLang="ru-RU" sz="3200" b="1" dirty="0">
                <a:latin typeface="Times New Roman" pitchFamily="18" charset="0"/>
              </a:rPr>
              <a:t>Д-т счета 91 - К-т счета 23 (69, 70, другие счета)</a:t>
            </a:r>
            <a:r>
              <a:rPr lang="ru-RU" altLang="ru-RU" sz="3200" dirty="0">
                <a:latin typeface="Times New Roman" pitchFamily="18" charset="0"/>
              </a:rPr>
              <a:t> - затраты, связанные со списанием объекта, отражены в составе прочих расходов;</a:t>
            </a:r>
          </a:p>
          <a:p>
            <a:pPr>
              <a:lnSpc>
                <a:spcPct val="90000"/>
              </a:lnSpc>
            </a:pPr>
            <a:r>
              <a:rPr lang="ru-RU" altLang="ru-RU" sz="3200" b="1" dirty="0">
                <a:latin typeface="Times New Roman" pitchFamily="18" charset="0"/>
              </a:rPr>
              <a:t>Д-т счета 10 - К-т счета 91</a:t>
            </a:r>
            <a:r>
              <a:rPr lang="ru-RU" altLang="ru-RU" sz="3200" dirty="0">
                <a:latin typeface="Times New Roman" pitchFamily="18" charset="0"/>
              </a:rPr>
              <a:t> - приняты к учету материальные ценности, оставшиеся от списания объекта основных средств, в оценке по рыночной стоимости.</a:t>
            </a:r>
          </a:p>
        </p:txBody>
      </p:sp>
    </p:spTree>
    <p:extLst>
      <p:ext uri="{BB962C8B-B14F-4D97-AF65-F5344CB8AC3E}">
        <p14:creationId xmlns:p14="http://schemas.microsoft.com/office/powerpoint/2010/main" val="339245627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a:bodyPr>
          <a:lstStyle/>
          <a:p>
            <a:pPr defTabSz="1219170" eaLnBrk="0" fontAlgn="base" hangingPunct="0">
              <a:lnSpc>
                <a:spcPct val="100000"/>
              </a:lnSpc>
              <a:spcBef>
                <a:spcPct val="20000"/>
              </a:spcBef>
              <a:spcAft>
                <a:spcPct val="0"/>
              </a:spcAft>
              <a:defRPr/>
            </a:pPr>
            <a:r>
              <a:rPr lang="ru-RU" sz="2400" b="1" dirty="0">
                <a:solidFill>
                  <a:prstClr val="black"/>
                </a:solidFill>
                <a:effectLst/>
                <a:latin typeface="Times New Roman" panose="02020603050405020304" pitchFamily="18" charset="0"/>
                <a:ea typeface="+mn-ea"/>
                <a:cs typeface="+mn-cs"/>
              </a:rPr>
              <a:t>Продажа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335360" y="728663"/>
            <a:ext cx="11521280" cy="6001643"/>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Доходы и расходы от реализации ОС в учете можно отразить развернуто (п. 11 ПБУ 10/99, п. 7 ПБУ 9/99): по кредиту счета 91.1 "Прочие доходы" – поступления от продажи, по дебету счета 91.2 "Прочие расходы" – балансовую стоимость, затраты на продажу, сумму начисленного НДС.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 отчете о финансовых результатах результат от продажи ОС отражается свернуто (п. 44 ФСБУ 6/2020):</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по строке 2340 "Прочие доходы", если от доход от продажи превышает расходы от выбытия;</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по строке 2350 "Прочие расходы", если расходы от выбытия превышают доход от продажи.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Обратите внимание! Если использование ОС прекращено в связи с принятием решения о его продаже и есть подтверждение того, что возобновление использования этого объекта не предполагается (принято соответствующее решение руководства, начаты действия по подготовке актива к продаже, заключено соглашение о продаже, другое), то этот объект ОС необходимо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переклассифицировать</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в долгосрочный актив к продаже (ДАП) (п. 10.1 ПБУ 16/02). Долгосрочные активы к продаже (ДАП) учитываются в составе оборотных активов обособленно от других </a:t>
            </a:r>
            <a:r>
              <a:rPr kumimoji="0" lang="ru-RU" sz="16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активов.</a:t>
            </a:r>
            <a:endPar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Основное средство, планируемое к продаже, можно не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переклассифицировать</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в ДАП:</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если организация имеет право на упрощенные способы ведения бухгалтерского учета (п. 3.1 ПБУ 16/02);</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если основное средство используется до момента продажи (п. 10.1 ПБУ 16/02);</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если между прекращением использования ОС в связи с планируемой продажей и датой продажи не требуется представлять бухгалтерскую (финансовую) отчетность (годовую или промежуточную) (по аналогии с п. 7 Рекомендации Фонда "НРБУ "БМЦ" от 30.03.2022 Р-138/2022-КпР).</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Отражение на счетах бухгалтерского учета (проводки) при условии, что ОС не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переклассифицируется</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в ДАП:</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62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91.1 – признан доход от реализации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91.2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68 – начислен НДС с реализации;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20 (25, 26, 44 и др.)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02 – начислена амортизация за месяц, в котором ОС реализовано;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02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01.09 – списана накопленная по ОС амортизация;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01.09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01.01 – списана первоначальная стоимость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Дт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91.2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Кт</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01.09 – признан расход от реализации ОС.</a:t>
            </a:r>
          </a:p>
        </p:txBody>
      </p:sp>
    </p:spTree>
    <p:extLst>
      <p:ext uri="{BB962C8B-B14F-4D97-AF65-F5344CB8AC3E}">
        <p14:creationId xmlns:p14="http://schemas.microsoft.com/office/powerpoint/2010/main" val="1418709824"/>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a:bodyPr>
          <a:lstStyle/>
          <a:p>
            <a:pPr defTabSz="1219170" eaLnBrk="0" fontAlgn="base" hangingPunct="0">
              <a:lnSpc>
                <a:spcPct val="100000"/>
              </a:lnSpc>
              <a:spcBef>
                <a:spcPct val="20000"/>
              </a:spcBef>
              <a:spcAft>
                <a:spcPct val="0"/>
              </a:spcAft>
              <a:defRPr/>
            </a:pPr>
            <a:r>
              <a:rPr lang="ru-RU" sz="2400" b="1" dirty="0">
                <a:solidFill>
                  <a:prstClr val="black"/>
                </a:solidFill>
                <a:effectLst/>
                <a:latin typeface="Times New Roman" panose="02020603050405020304" pitchFamily="18" charset="0"/>
                <a:ea typeface="+mn-ea"/>
                <a:cs typeface="+mn-cs"/>
              </a:rPr>
              <a:t>Продажа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335360" y="728663"/>
            <a:ext cx="11521280" cy="5755422"/>
          </a:xfrm>
          <a:prstGeom prst="rect">
            <a:avLst/>
          </a:prstGeom>
          <a:solidFill>
            <a:schemeClr val="bg1"/>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Пример. </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Организация ООО "Сириус" (продавец) 20.03.2023 продала собственный ленточно-шлифовальный станок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Basset</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PBH за 180 000,00 руб. (в т. ч. НДС 20 % – 30 000,00 руб.). Поскольку решение о продаже и непосредственно продажа объекта ОС приходится на один отчетный период, переклассификация объекта в ДАП не проводилась.</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Данные по основному средству "Станок ленточно-шлифовальный </a:t>
            </a:r>
            <a:r>
              <a:rPr kumimoji="0" lang="ru-RU" sz="16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Basset</a:t>
            </a: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PBH":</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введен в эксплуатацию: 29.08.2022;</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первоначальная стоимость в БУ и НУ: 240 000,00 руб.;</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срок полезного использования в БУ и НУ: 48 мес.;</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оставшийся срок полезного использования по состоянию на дату реализации 20.03.2023 – 41 месяц;</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амортизационная премия не применялась;</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на начало 2023 года корректировка СПИ в БУ не проводилась;</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ликвидационная стоимость – 0,00 руб.;</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накопленная до даты продажи амортизация в БУ и НУ: 30 000,00 руб.;</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остаточная стоимость по состоянию на дату реализации 20.03.2023 в БУ и НУ: 210 000,00 руб. (240 000,00 руб. – 30 000,00 руб.);</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расходы на амортизацию учитывались на счете 20.01 "Основное производство".</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 соответствии с учетной политикой организации:</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способ учета ОС – по первоначальной стоимости;</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способ начисления амортизации основных средств в бухгалтерском и налоговом учете – линейный, амортизация начисляется с 1-го числа месяца, следующего за месяцем принятия объекта ОС на учет;</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организация использует общую систему налогообложения (ОСН), применяет метод начисления и ПБУ 18/02 (балансовый метод).</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Для наглядности предположим, что других расходов, кроме связанных с начислением амортизации и продажей основного средства, не было, выручка от сдачи в аренду помещений за март – апрель 2023 года составила 240 000,00 руб. (в т. ч. НДС 20 % – 40 000,00 руб.), из них в марте – 120 000,00 руб. (в т. ч. 20 % – 20 000,00 руб.).</a:t>
            </a:r>
          </a:p>
        </p:txBody>
      </p:sp>
    </p:spTree>
    <p:extLst>
      <p:ext uri="{BB962C8B-B14F-4D97-AF65-F5344CB8AC3E}">
        <p14:creationId xmlns:p14="http://schemas.microsoft.com/office/powerpoint/2010/main" val="253182324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a:bodyPr>
          <a:lstStyle/>
          <a:p>
            <a:pPr defTabSz="1219170" eaLnBrk="0" fontAlgn="base" hangingPunct="0">
              <a:lnSpc>
                <a:spcPct val="100000"/>
              </a:lnSpc>
              <a:spcBef>
                <a:spcPct val="20000"/>
              </a:spcBef>
              <a:spcAft>
                <a:spcPct val="0"/>
              </a:spcAft>
              <a:defRPr/>
            </a:pPr>
            <a:r>
              <a:rPr lang="ru-RU" sz="2400" b="1" dirty="0">
                <a:solidFill>
                  <a:prstClr val="black"/>
                </a:solidFill>
                <a:effectLst/>
                <a:latin typeface="Times New Roman" panose="02020603050405020304" pitchFamily="18" charset="0"/>
                <a:ea typeface="+mn-ea"/>
                <a:cs typeface="+mn-cs"/>
              </a:rPr>
              <a:t>Продажа ос</a:t>
            </a:r>
            <a:endParaRPr lang="ru-RU" dirty="0"/>
          </a:p>
        </p:txBody>
      </p:sp>
      <p:graphicFrame>
        <p:nvGraphicFramePr>
          <p:cNvPr id="3" name="Таблица 2">
            <a:extLst>
              <a:ext uri="{FF2B5EF4-FFF2-40B4-BE49-F238E27FC236}">
                <a16:creationId xmlns:a16="http://schemas.microsoft.com/office/drawing/2014/main" id="{DF9FB665-37AC-E0C6-1BB2-67AA86A6D723}"/>
              </a:ext>
            </a:extLst>
          </p:cNvPr>
          <p:cNvGraphicFramePr>
            <a:graphicFrameLocks noGrp="1"/>
          </p:cNvGraphicFramePr>
          <p:nvPr/>
        </p:nvGraphicFramePr>
        <p:xfrm>
          <a:off x="271463" y="628839"/>
          <a:ext cx="11419793" cy="5943323"/>
        </p:xfrm>
        <a:graphic>
          <a:graphicData uri="http://schemas.openxmlformats.org/drawingml/2006/table">
            <a:tbl>
              <a:tblPr firstRow="1" firstCol="1" bandRow="1"/>
              <a:tblGrid>
                <a:gridCol w="650861">
                  <a:extLst>
                    <a:ext uri="{9D8B030D-6E8A-4147-A177-3AD203B41FA5}">
                      <a16:colId xmlns:a16="http://schemas.microsoft.com/office/drawing/2014/main" val="54768877"/>
                    </a:ext>
                  </a:extLst>
                </a:gridCol>
                <a:gridCol w="1279030">
                  <a:extLst>
                    <a:ext uri="{9D8B030D-6E8A-4147-A177-3AD203B41FA5}">
                      <a16:colId xmlns:a16="http://schemas.microsoft.com/office/drawing/2014/main" val="2383049862"/>
                    </a:ext>
                  </a:extLst>
                </a:gridCol>
                <a:gridCol w="4266441">
                  <a:extLst>
                    <a:ext uri="{9D8B030D-6E8A-4147-A177-3AD203B41FA5}">
                      <a16:colId xmlns:a16="http://schemas.microsoft.com/office/drawing/2014/main" val="4187629023"/>
                    </a:ext>
                  </a:extLst>
                </a:gridCol>
                <a:gridCol w="711238">
                  <a:extLst>
                    <a:ext uri="{9D8B030D-6E8A-4147-A177-3AD203B41FA5}">
                      <a16:colId xmlns:a16="http://schemas.microsoft.com/office/drawing/2014/main" val="4262573117"/>
                    </a:ext>
                  </a:extLst>
                </a:gridCol>
                <a:gridCol w="710237">
                  <a:extLst>
                    <a:ext uri="{9D8B030D-6E8A-4147-A177-3AD203B41FA5}">
                      <a16:colId xmlns:a16="http://schemas.microsoft.com/office/drawing/2014/main" val="3799783057"/>
                    </a:ext>
                  </a:extLst>
                </a:gridCol>
                <a:gridCol w="1280037">
                  <a:extLst>
                    <a:ext uri="{9D8B030D-6E8A-4147-A177-3AD203B41FA5}">
                      <a16:colId xmlns:a16="http://schemas.microsoft.com/office/drawing/2014/main" val="1026211946"/>
                    </a:ext>
                  </a:extLst>
                </a:gridCol>
                <a:gridCol w="1040273">
                  <a:extLst>
                    <a:ext uri="{9D8B030D-6E8A-4147-A177-3AD203B41FA5}">
                      <a16:colId xmlns:a16="http://schemas.microsoft.com/office/drawing/2014/main" val="2633556391"/>
                    </a:ext>
                  </a:extLst>
                </a:gridCol>
                <a:gridCol w="1481676">
                  <a:extLst>
                    <a:ext uri="{9D8B030D-6E8A-4147-A177-3AD203B41FA5}">
                      <a16:colId xmlns:a16="http://schemas.microsoft.com/office/drawing/2014/main" val="1157481489"/>
                    </a:ext>
                  </a:extLst>
                </a:gridCol>
              </a:tblGrid>
              <a:tr h="226040">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2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extLst>
                  <a:ext uri="{0D108BD9-81ED-4DB2-BD59-A6C34878D82A}">
                    <a16:rowId xmlns:a16="http://schemas.microsoft.com/office/drawing/2014/main" val="2475354696"/>
                  </a:ext>
                </a:extLst>
              </a:tr>
              <a:tr h="57947">
                <a:tc>
                  <a:txBody>
                    <a:bodyPr/>
                    <a:lstStyle/>
                    <a:p>
                      <a:pPr>
                        <a:lnSpc>
                          <a:spcPct val="107000"/>
                        </a:lnSpc>
                        <a:spcAft>
                          <a:spcPts val="800"/>
                        </a:spcAft>
                      </a:pPr>
                      <a:r>
                        <a:rPr lang="ru-RU" sz="1200" b="1" kern="100">
                          <a:effectLst/>
                          <a:latin typeface="Calibri" panose="020F0502020204030204" pitchFamily="34" charset="0"/>
                          <a:ea typeface="Calibri" panose="020F0502020204030204" pitchFamily="34" charset="0"/>
                          <a:cs typeface="Times New Roman" panose="02020603050405020304" pitchFamily="18" charset="0"/>
                        </a:rPr>
                        <a:t>1</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gridSpan="7">
                  <a:txBody>
                    <a:bodyPr/>
                    <a:lstStyle/>
                    <a:p>
                      <a:pPr>
                        <a:lnSpc>
                          <a:spcPct val="107000"/>
                        </a:lnSpc>
                        <a:spcAft>
                          <a:spcPts val="800"/>
                        </a:spcAft>
                      </a:pPr>
                      <a:r>
                        <a:rPr lang="ru-RU" sz="1200" b="1" kern="100">
                          <a:effectLst/>
                          <a:latin typeface="Calibri" panose="020F0502020204030204" pitchFamily="34" charset="0"/>
                          <a:ea typeface="Calibri" panose="020F0502020204030204" pitchFamily="34" charset="0"/>
                          <a:cs typeface="Times New Roman" panose="02020603050405020304" pitchFamily="18" charset="0"/>
                        </a:rPr>
                        <a:t>Реализация основного средства</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T>
                      <a:noFill/>
                    </a:lnT>
                  </a:tcPr>
                </a:tc>
                <a:tc hMerge="1">
                  <a:txBody>
                    <a:bodyPr/>
                    <a:lstStyle/>
                    <a:p>
                      <a:endParaRPr lang="ru-RU"/>
                    </a:p>
                  </a:txBody>
                  <a:tcPr>
                    <a:lnL w="12700" cmpd="sng">
                      <a:noFill/>
                      <a:prstDash val="solid"/>
                    </a:lnL>
                    <a:lnT w="12700" cmpd="sng">
                      <a:noFill/>
                      <a:prstDash val="solid"/>
                    </a:lnT>
                  </a:tcPr>
                </a:tc>
                <a:extLst>
                  <a:ext uri="{0D108BD9-81ED-4DB2-BD59-A6C34878D82A}">
                    <a16:rowId xmlns:a16="http://schemas.microsoft.com/office/drawing/2014/main" val="1875134031"/>
                  </a:ext>
                </a:extLst>
              </a:tr>
              <a:tr h="266573">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1.1</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Учтена выручка от реализации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62.01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91.01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180 000,00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180 000,00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150 000,00</a:t>
                      </a:r>
                    </a:p>
                  </a:txBody>
                  <a:tcPr marL="9059" marR="9059" marT="6039" marB="9059">
                    <a:lnL>
                      <a:noFill/>
                    </a:lnL>
                    <a:lnR>
                      <a:noFill/>
                    </a:lnR>
                    <a:lnT>
                      <a:noFill/>
                    </a:lnT>
                    <a:lnB>
                      <a:noFill/>
                    </a:lnB>
                  </a:tcPr>
                </a:tc>
                <a:tc rowSpan="7">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Передача ОС</a:t>
                      </a:r>
                    </a:p>
                  </a:txBody>
                  <a:tcPr marL="9059" marR="9059" marT="6039" marB="9059">
                    <a:lnL>
                      <a:noFill/>
                    </a:lnL>
                    <a:lnR>
                      <a:noFill/>
                    </a:lnR>
                    <a:lnB>
                      <a:noFill/>
                    </a:lnB>
                  </a:tcPr>
                </a:tc>
                <a:tc rowSpan="7">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 Акт о приеме-передаче объекта основных средств (кроме зданий, сооружений) (ОС-1)</a:t>
                      </a:r>
                    </a:p>
                  </a:txBody>
                  <a:tcPr marL="9059" marR="9059" marT="6039" marB="9059">
                    <a:lnL>
                      <a:noFill/>
                    </a:lnL>
                    <a:lnR>
                      <a:noFill/>
                    </a:lnR>
                    <a:lnB>
                      <a:noFill/>
                    </a:lnB>
                  </a:tcPr>
                </a:tc>
                <a:extLst>
                  <a:ext uri="{0D108BD9-81ED-4DB2-BD59-A6C34878D82A}">
                    <a16:rowId xmlns:a16="http://schemas.microsoft.com/office/drawing/2014/main" val="1942033624"/>
                  </a:ext>
                </a:extLst>
              </a:tr>
              <a:tr h="195361">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1.2</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за последний месяц учета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02.01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5 000,00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5 000,00</a:t>
                      </a:r>
                    </a:p>
                  </a:txBody>
                  <a:tcPr marL="9059" marR="9059" marT="6039" marB="9059">
                    <a:lnL>
                      <a:noFill/>
                    </a:lnL>
                    <a:lnR>
                      <a:noFill/>
                    </a:lnR>
                    <a:lnT>
                      <a:noFill/>
                    </a:lnT>
                    <a:lnB>
                      <a:noFill/>
                    </a:lnB>
                  </a:tcPr>
                </a:tc>
                <a:tc vMerge="1">
                  <a:txBody>
                    <a:bodyPr/>
                    <a:lstStyle/>
                    <a:p>
                      <a:endParaRPr lang="ru-RU"/>
                    </a:p>
                  </a:txBody>
                  <a:tcPr>
                    <a:lnT>
                      <a:noFill/>
                    </a:lnT>
                  </a:tcPr>
                </a:tc>
                <a:tc vMerge="1">
                  <a:txBody>
                    <a:bodyPr/>
                    <a:lstStyle/>
                    <a:p>
                      <a:endParaRPr lang="ru-RU"/>
                    </a:p>
                  </a:txBody>
                  <a:tcPr/>
                </a:tc>
                <a:extLst>
                  <a:ext uri="{0D108BD9-81ED-4DB2-BD59-A6C34878D82A}">
                    <a16:rowId xmlns:a16="http://schemas.microsoft.com/office/drawing/2014/main" val="1556717104"/>
                  </a:ext>
                </a:extLst>
              </a:tr>
              <a:tr h="195361">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начисленная за весь период эксплуатации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02.01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dirty="0">
                          <a:effectLst/>
                          <a:latin typeface="Calibri" panose="020F0502020204030204" pitchFamily="34" charset="0"/>
                          <a:ea typeface="Calibri" panose="020F0502020204030204" pitchFamily="34" charset="0"/>
                          <a:cs typeface="Times New Roman" panose="02020603050405020304" pitchFamily="18" charset="0"/>
                        </a:rPr>
                      </a:br>
                      <a:r>
                        <a:rPr lang="ru-RU" sz="1200" kern="100" dirty="0">
                          <a:effectLst/>
                          <a:latin typeface="Calibri" panose="020F0502020204030204" pitchFamily="34" charset="0"/>
                          <a:ea typeface="Calibri" panose="020F0502020204030204" pitchFamily="34" charset="0"/>
                          <a:cs typeface="Times New Roman" panose="02020603050405020304" pitchFamily="18" charset="0"/>
                        </a:rPr>
                        <a:t>35 000,00</a:t>
                      </a:r>
                      <a:br>
                        <a:rPr lang="ru-RU" sz="1200" kern="100" dirty="0">
                          <a:effectLst/>
                          <a:latin typeface="Calibri" panose="020F0502020204030204" pitchFamily="34" charset="0"/>
                          <a:ea typeface="Calibri" panose="020F0502020204030204" pitchFamily="34" charset="0"/>
                          <a:cs typeface="Times New Roman" panose="02020603050405020304" pitchFamily="18" charset="0"/>
                        </a:rPr>
                      </a:br>
                      <a:r>
                        <a:rPr lang="ru-RU" sz="1200" kern="100" dirty="0">
                          <a:effectLst/>
                          <a:latin typeface="Calibri" panose="020F0502020204030204" pitchFamily="34" charset="0"/>
                          <a:ea typeface="Calibri" panose="020F0502020204030204" pitchFamily="34" charset="0"/>
                          <a:cs typeface="Times New Roman" panose="02020603050405020304" pitchFamily="18" charset="0"/>
                        </a:rPr>
                        <a:t>35 000,00</a:t>
                      </a:r>
                    </a:p>
                  </a:txBody>
                  <a:tcPr marL="9059" marR="9059" marT="6039" marB="9059">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536763550"/>
                  </a:ext>
                </a:extLst>
              </a:tr>
              <a:tr h="195361">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1.4</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01.01</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240 000,00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240 000,00</a:t>
                      </a:r>
                    </a:p>
                  </a:txBody>
                  <a:tcPr marL="9059" marR="9059" marT="6039" marB="9059">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946433951"/>
                  </a:ext>
                </a:extLst>
              </a:tr>
              <a:tr h="195361">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1.5</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Учтена в расходах остаточная стоимость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205 000,00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205 000,00</a:t>
                      </a:r>
                    </a:p>
                  </a:txBody>
                  <a:tcPr marL="9059" marR="9059" marT="6039" marB="9059">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9893693"/>
                  </a:ext>
                </a:extLst>
              </a:tr>
              <a:tr h="159756">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1.6</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Исчислен НДС с реализации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68.02</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30 000,00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0,00</a:t>
                      </a:r>
                    </a:p>
                  </a:txBody>
                  <a:tcPr marL="9059" marR="9059" marT="6039" marB="9059">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993504207"/>
                  </a:ext>
                </a:extLst>
              </a:tr>
              <a:tr h="373392">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1.7</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Убыток от реализации ОС перенесен в НУ на будущие периоды</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i="1" kern="100">
                          <a:effectLst/>
                          <a:latin typeface="Calibri" panose="020F0502020204030204" pitchFamily="34" charset="0"/>
                          <a:ea typeface="Calibri" panose="020F0502020204030204" pitchFamily="34" charset="0"/>
                          <a:cs typeface="Times New Roman" panose="02020603050405020304" pitchFamily="18" charset="0"/>
                        </a:rPr>
                        <a:t>Выручка от реализации ОС в НУ 150 000,00 руб. </a:t>
                      </a: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r>
                        <a:rPr lang="ru-RU" sz="1200" i="1" kern="100">
                          <a:effectLst/>
                          <a:latin typeface="Calibri" panose="020F0502020204030204" pitchFamily="34" charset="0"/>
                          <a:ea typeface="Calibri" panose="020F0502020204030204" pitchFamily="34" charset="0"/>
                          <a:cs typeface="Times New Roman" panose="02020603050405020304" pitchFamily="18" charset="0"/>
                        </a:rPr>
                        <a:t> Остаточная стоимость ОС в НУ 205 000,00 руб. = 55 000,00 руб.</a:t>
                      </a:r>
                      <a:br>
                        <a:rPr lang="ru-RU" sz="1200" i="1" kern="100">
                          <a:effectLst/>
                          <a:latin typeface="Calibri" panose="020F0502020204030204" pitchFamily="34" charset="0"/>
                          <a:ea typeface="Calibri" panose="020F0502020204030204" pitchFamily="34" charset="0"/>
                          <a:cs typeface="Times New Roman" panose="02020603050405020304" pitchFamily="18" charset="0"/>
                        </a:rPr>
                      </a:br>
                      <a:r>
                        <a:rPr lang="ru-RU" sz="1200" i="1" kern="100">
                          <a:effectLst/>
                          <a:latin typeface="Calibri" panose="020F0502020204030204" pitchFamily="34" charset="0"/>
                          <a:ea typeface="Calibri" panose="020F0502020204030204" pitchFamily="34" charset="0"/>
                          <a:cs typeface="Times New Roman" panose="02020603050405020304" pitchFamily="18" charset="0"/>
                        </a:rPr>
                        <a:t>Оставшийся срок амортизации ОС </a:t>
                      </a: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r>
                        <a:rPr lang="ru-RU" sz="1200" i="1" kern="100">
                          <a:effectLst/>
                          <a:latin typeface="Calibri" panose="020F0502020204030204" pitchFamily="34" charset="0"/>
                          <a:ea typeface="Calibri" panose="020F0502020204030204" pitchFamily="34" charset="0"/>
                          <a:cs typeface="Times New Roman" panose="02020603050405020304" pitchFamily="18" charset="0"/>
                        </a:rPr>
                        <a:t> 41 мес.</a:t>
                      </a:r>
                      <a:endParaRPr lang="ru-RU"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97.12</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91.09</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0,00</a:t>
                      </a:r>
                      <a:br>
                        <a:rPr lang="ru-RU" sz="1200" kern="100">
                          <a:effectLst/>
                          <a:latin typeface="Calibri" panose="020F0502020204030204" pitchFamily="34" charset="0"/>
                          <a:ea typeface="Calibri" panose="020F0502020204030204" pitchFamily="34" charset="0"/>
                          <a:cs typeface="Times New Roman" panose="02020603050405020304" pitchFamily="18" charset="0"/>
                        </a:rPr>
                      </a:br>
                      <a:r>
                        <a:rPr lang="ru-RU" sz="1200" kern="100">
                          <a:effectLst/>
                          <a:latin typeface="Calibri" panose="020F0502020204030204" pitchFamily="34" charset="0"/>
                          <a:ea typeface="Calibri" panose="020F0502020204030204" pitchFamily="34" charset="0"/>
                          <a:cs typeface="Times New Roman" panose="02020603050405020304" pitchFamily="18" charset="0"/>
                        </a:rPr>
                        <a:t>55 000,00</a:t>
                      </a:r>
                    </a:p>
                  </a:txBody>
                  <a:tcPr marL="9059" marR="9059" marT="6039" marB="9059">
                    <a:lnL>
                      <a:noFill/>
                    </a:lnL>
                    <a:lnR>
                      <a:noFill/>
                    </a:lnR>
                    <a:lnT>
                      <a:noFill/>
                    </a:lnT>
                    <a:lnB>
                      <a:noFill/>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2960457067"/>
                  </a:ext>
                </a:extLst>
              </a:tr>
              <a:tr h="322347">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1.8</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20.03.2023</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Выставлен счет-фактура на реализацию</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a:t>
                      </a:r>
                    </a:p>
                  </a:txBody>
                  <a:tcPr marL="9059" marR="9059" marT="6039" marB="9059">
                    <a:lnL>
                      <a:noFill/>
                    </a:lnL>
                    <a:lnR>
                      <a:noFill/>
                    </a:lnR>
                    <a:lnT>
                      <a:noFill/>
                    </a:lnT>
                    <a:lnB>
                      <a:noFill/>
                    </a:lnB>
                  </a:tcPr>
                </a:tc>
                <a:tc>
                  <a:txBody>
                    <a:bodyPr/>
                    <a:lstStyle/>
                    <a:p>
                      <a:pPr>
                        <a:lnSpc>
                          <a:spcPct val="107000"/>
                        </a:lnSpc>
                        <a:spcAft>
                          <a:spcPts val="800"/>
                        </a:spcAft>
                      </a:pPr>
                      <a:r>
                        <a:rPr lang="ru-RU" sz="1200" kern="100">
                          <a:effectLst/>
                          <a:latin typeface="Calibri" panose="020F0502020204030204" pitchFamily="34" charset="0"/>
                          <a:ea typeface="Calibri" panose="020F0502020204030204" pitchFamily="34" charset="0"/>
                          <a:cs typeface="Times New Roman" panose="02020603050405020304" pitchFamily="18" charset="0"/>
                        </a:rPr>
                        <a:t>180 000,00</a:t>
                      </a:r>
                    </a:p>
                  </a:txBody>
                  <a:tcPr marL="9059" marR="9059" marT="6039" marB="9059">
                    <a:lnL>
                      <a:noFill/>
                    </a:lnL>
                    <a:lnR>
                      <a:noFill/>
                    </a:lnR>
                    <a:lnT>
                      <a:noFill/>
                    </a:lnT>
                    <a:lnB>
                      <a:noFill/>
                    </a:lnB>
                  </a:tcPr>
                </a:tc>
                <a:tc>
                  <a:txBody>
                    <a:bodyPr/>
                    <a:lstStyle/>
                    <a:p>
                      <a:pPr>
                        <a:lnSpc>
                          <a:spcPct val="107000"/>
                        </a:lnSpc>
                        <a:spcAft>
                          <a:spcPts val="800"/>
                        </a:spcAft>
                      </a:pPr>
                      <a:r>
                        <a:rPr lang="ru-RU" sz="1200" kern="100" dirty="0">
                          <a:effectLst/>
                          <a:latin typeface="Calibri" panose="020F0502020204030204" pitchFamily="34" charset="0"/>
                          <a:ea typeface="Calibri" panose="020F0502020204030204" pitchFamily="34" charset="0"/>
                          <a:cs typeface="Times New Roman" panose="02020603050405020304" pitchFamily="18" charset="0"/>
                        </a:rPr>
                        <a:t>Счет-фактура выданный</a:t>
                      </a:r>
                    </a:p>
                    <a:p>
                      <a:pPr>
                        <a:lnSpc>
                          <a:spcPct val="107000"/>
                        </a:lnSpc>
                        <a:spcAft>
                          <a:spcPts val="800"/>
                        </a:spcAft>
                      </a:pPr>
                      <a:r>
                        <a:rPr lang="ru-RU" sz="1200" kern="100" dirty="0">
                          <a:effectLst/>
                          <a:latin typeface="Calibri" panose="020F0502020204030204" pitchFamily="34" charset="0"/>
                          <a:ea typeface="Calibri" panose="020F0502020204030204" pitchFamily="34" charset="0"/>
                          <a:cs typeface="Times New Roman" panose="02020603050405020304" pitchFamily="18" charset="0"/>
                        </a:rPr>
                        <a:t>Передача ОС</a:t>
                      </a:r>
                    </a:p>
                  </a:txBody>
                  <a:tcPr marL="9059" marR="9059" marT="6039" marB="9059">
                    <a:lnL>
                      <a:noFill/>
                    </a:lnL>
                    <a:lnR>
                      <a:noFill/>
                    </a:lnR>
                    <a:lnT>
                      <a:noFill/>
                    </a:lnT>
                    <a:lnB>
                      <a:noFill/>
                    </a:lnB>
                  </a:tcPr>
                </a:tc>
                <a:tc>
                  <a:txBody>
                    <a:bodyPr/>
                    <a:lstStyle/>
                    <a:p>
                      <a:pPr>
                        <a:lnSpc>
                          <a:spcPct val="107000"/>
                        </a:lnSpc>
                        <a:spcAft>
                          <a:spcPts val="800"/>
                        </a:spcAft>
                      </a:pPr>
                      <a:r>
                        <a:rPr lang="ru-RU" sz="1200" kern="100" dirty="0">
                          <a:effectLst/>
                          <a:latin typeface="Calibri" panose="020F0502020204030204" pitchFamily="34" charset="0"/>
                          <a:ea typeface="Calibri" panose="020F0502020204030204" pitchFamily="34" charset="0"/>
                          <a:cs typeface="Times New Roman" panose="02020603050405020304" pitchFamily="18" charset="0"/>
                        </a:rPr>
                        <a:t> Счет-фактура</a:t>
                      </a:r>
                    </a:p>
                  </a:txBody>
                  <a:tcPr marL="9059" marR="9059" marT="6039" marB="9059">
                    <a:lnL>
                      <a:noFill/>
                    </a:lnL>
                    <a:lnR>
                      <a:noFill/>
                    </a:lnR>
                    <a:lnT>
                      <a:noFill/>
                    </a:lnT>
                    <a:lnB>
                      <a:noFill/>
                    </a:lnB>
                  </a:tcPr>
                </a:tc>
                <a:extLst>
                  <a:ext uri="{0D108BD9-81ED-4DB2-BD59-A6C34878D82A}">
                    <a16:rowId xmlns:a16="http://schemas.microsoft.com/office/drawing/2014/main" val="859284609"/>
                  </a:ext>
                </a:extLst>
              </a:tr>
            </a:tbl>
          </a:graphicData>
        </a:graphic>
      </p:graphicFrame>
    </p:spTree>
    <p:extLst>
      <p:ext uri="{BB962C8B-B14F-4D97-AF65-F5344CB8AC3E}">
        <p14:creationId xmlns:p14="http://schemas.microsoft.com/office/powerpoint/2010/main" val="3092517148"/>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a:bodyPr>
          <a:lstStyle/>
          <a:p>
            <a:pPr defTabSz="1219170" eaLnBrk="0" fontAlgn="base" hangingPunct="0">
              <a:lnSpc>
                <a:spcPct val="100000"/>
              </a:lnSpc>
              <a:spcBef>
                <a:spcPct val="20000"/>
              </a:spcBef>
              <a:spcAft>
                <a:spcPct val="0"/>
              </a:spcAft>
              <a:defRPr/>
            </a:pPr>
            <a:r>
              <a:rPr lang="ru-RU" sz="2400" b="1" dirty="0">
                <a:solidFill>
                  <a:prstClr val="black"/>
                </a:solidFill>
                <a:effectLst/>
                <a:latin typeface="Times New Roman" panose="02020603050405020304" pitchFamily="18" charset="0"/>
                <a:ea typeface="+mn-ea"/>
                <a:cs typeface="+mn-cs"/>
              </a:rPr>
              <a:t>Продажа ос</a:t>
            </a:r>
            <a:endParaRPr lang="ru-RU" dirty="0"/>
          </a:p>
        </p:txBody>
      </p:sp>
      <p:graphicFrame>
        <p:nvGraphicFramePr>
          <p:cNvPr id="3" name="Таблица 2">
            <a:extLst>
              <a:ext uri="{FF2B5EF4-FFF2-40B4-BE49-F238E27FC236}">
                <a16:creationId xmlns:a16="http://schemas.microsoft.com/office/drawing/2014/main" id="{DF9FB665-37AC-E0C6-1BB2-67AA86A6D723}"/>
              </a:ext>
            </a:extLst>
          </p:cNvPr>
          <p:cNvGraphicFramePr>
            <a:graphicFrameLocks noGrp="1"/>
          </p:cNvGraphicFramePr>
          <p:nvPr/>
        </p:nvGraphicFramePr>
        <p:xfrm>
          <a:off x="271463" y="628839"/>
          <a:ext cx="11419794" cy="4788857"/>
        </p:xfrm>
        <a:graphic>
          <a:graphicData uri="http://schemas.openxmlformats.org/drawingml/2006/table">
            <a:tbl>
              <a:tblPr firstRow="1" firstCol="1" bandRow="1"/>
              <a:tblGrid>
                <a:gridCol w="650862">
                  <a:extLst>
                    <a:ext uri="{9D8B030D-6E8A-4147-A177-3AD203B41FA5}">
                      <a16:colId xmlns:a16="http://schemas.microsoft.com/office/drawing/2014/main" val="54768877"/>
                    </a:ext>
                  </a:extLst>
                </a:gridCol>
                <a:gridCol w="1279030">
                  <a:extLst>
                    <a:ext uri="{9D8B030D-6E8A-4147-A177-3AD203B41FA5}">
                      <a16:colId xmlns:a16="http://schemas.microsoft.com/office/drawing/2014/main" val="2383049862"/>
                    </a:ext>
                  </a:extLst>
                </a:gridCol>
                <a:gridCol w="4266441">
                  <a:extLst>
                    <a:ext uri="{9D8B030D-6E8A-4147-A177-3AD203B41FA5}">
                      <a16:colId xmlns:a16="http://schemas.microsoft.com/office/drawing/2014/main" val="4187629023"/>
                    </a:ext>
                  </a:extLst>
                </a:gridCol>
                <a:gridCol w="711238">
                  <a:extLst>
                    <a:ext uri="{9D8B030D-6E8A-4147-A177-3AD203B41FA5}">
                      <a16:colId xmlns:a16="http://schemas.microsoft.com/office/drawing/2014/main" val="4262573117"/>
                    </a:ext>
                  </a:extLst>
                </a:gridCol>
                <a:gridCol w="710237">
                  <a:extLst>
                    <a:ext uri="{9D8B030D-6E8A-4147-A177-3AD203B41FA5}">
                      <a16:colId xmlns:a16="http://schemas.microsoft.com/office/drawing/2014/main" val="3799783057"/>
                    </a:ext>
                  </a:extLst>
                </a:gridCol>
                <a:gridCol w="1280037">
                  <a:extLst>
                    <a:ext uri="{9D8B030D-6E8A-4147-A177-3AD203B41FA5}">
                      <a16:colId xmlns:a16="http://schemas.microsoft.com/office/drawing/2014/main" val="1026211946"/>
                    </a:ext>
                  </a:extLst>
                </a:gridCol>
                <a:gridCol w="1040273">
                  <a:extLst>
                    <a:ext uri="{9D8B030D-6E8A-4147-A177-3AD203B41FA5}">
                      <a16:colId xmlns:a16="http://schemas.microsoft.com/office/drawing/2014/main" val="2633556391"/>
                    </a:ext>
                  </a:extLst>
                </a:gridCol>
                <a:gridCol w="1481676">
                  <a:extLst>
                    <a:ext uri="{9D8B030D-6E8A-4147-A177-3AD203B41FA5}">
                      <a16:colId xmlns:a16="http://schemas.microsoft.com/office/drawing/2014/main" val="1157481489"/>
                    </a:ext>
                  </a:extLst>
                </a:gridCol>
              </a:tblGrid>
              <a:tr h="226040">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extLst>
                  <a:ext uri="{0D108BD9-81ED-4DB2-BD59-A6C34878D82A}">
                    <a16:rowId xmlns:a16="http://schemas.microsoft.com/office/drawing/2014/main" val="2475354696"/>
                  </a:ext>
                </a:extLst>
              </a:tr>
              <a:tr h="0">
                <a:tc>
                  <a:txBody>
                    <a:bodyPr/>
                    <a:lstStyle/>
                    <a:p>
                      <a:pPr>
                        <a:lnSpc>
                          <a:spcPct val="107000"/>
                        </a:lnSpc>
                        <a:spcAft>
                          <a:spcPts val="800"/>
                        </a:spcAft>
                      </a:pPr>
                      <a:r>
                        <a:rPr lang="ru-RU" sz="1400" b="1" kern="100">
                          <a:effectLst/>
                          <a:latin typeface="Calibri" panose="020F0502020204030204" pitchFamily="34" charset="0"/>
                          <a:ea typeface="Calibri" panose="020F0502020204030204" pitchFamily="34" charset="0"/>
                          <a:cs typeface="Times New Roman" panose="02020603050405020304" pitchFamily="18" charset="0"/>
                        </a:rPr>
                        <a:t>2</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gridSpan="7">
                  <a:txBody>
                    <a:bodyPr/>
                    <a:lstStyle/>
                    <a:p>
                      <a:pPr>
                        <a:lnSpc>
                          <a:spcPct val="107000"/>
                        </a:lnSpc>
                        <a:spcAft>
                          <a:spcPts val="800"/>
                        </a:spcAft>
                      </a:pPr>
                      <a:r>
                        <a:rPr lang="ru-RU" sz="1400" b="1" kern="100" dirty="0">
                          <a:effectLst/>
                          <a:latin typeface="Calibri" panose="020F0502020204030204" pitchFamily="34" charset="0"/>
                          <a:ea typeface="Calibri" panose="020F0502020204030204" pitchFamily="34" charset="0"/>
                          <a:cs typeface="Times New Roman" panose="02020603050405020304" pitchFamily="18" charset="0"/>
                        </a:rPr>
                        <a:t>Закрытие месяца (финансовый результат и расчет отложенных налогов) (март 2023 года)</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98492754"/>
                  </a:ext>
                </a:extLst>
              </a:tr>
              <a:tr h="820832">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2.1</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31.03.2023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Определен финансовый результат от прочей деятельности</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i="1" kern="100">
                          <a:effectLst/>
                          <a:latin typeface="Calibri" panose="020F0502020204030204" pitchFamily="34" charset="0"/>
                          <a:ea typeface="Calibri" panose="020F0502020204030204" pitchFamily="34" charset="0"/>
                          <a:cs typeface="Times New Roman" panose="02020603050405020304" pitchFamily="18" charset="0"/>
                        </a:rPr>
                        <a:t>в бухгалтерском учете получена прибыль в сумме 45 000,00 руб. (доход от сдачи в аренду помещений в размере 100 000,00 руб. "минус" убыток от реализации ОС в размере 55 000,00 руб.);</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400" i="1" kern="100">
                          <a:effectLst/>
                          <a:latin typeface="Calibri" panose="020F0502020204030204" pitchFamily="34" charset="0"/>
                          <a:ea typeface="Calibri" panose="020F0502020204030204" pitchFamily="34" charset="0"/>
                          <a:cs typeface="Times New Roman" panose="02020603050405020304" pitchFamily="18" charset="0"/>
                        </a:rPr>
                        <a:t>в налоговом учете получена прибыль в сумме 100 000,00 руб. (доход от сдачи в аренду помещений в размере 100 000,00 руб.; убыток от реализации ОС будет признаваться в течение оставшегося срока полезного использования ОС со следующего месяца).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91.09</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99.01.1</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45 000,00</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100 000,00</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"Закрытие счетов 90, 91" в составе обработки "Закрытие месяца"</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 Справка-расчет налога на прибыль</a:t>
                      </a:r>
                    </a:p>
                  </a:txBody>
                  <a:tcPr marL="9059" marR="9059" marT="6039" marB="9059">
                    <a:lnL>
                      <a:noFill/>
                    </a:lnL>
                    <a:lnR>
                      <a:noFill/>
                    </a:lnR>
                    <a:lnT>
                      <a:noFill/>
                    </a:lnT>
                    <a:lnB>
                      <a:noFill/>
                    </a:lnB>
                  </a:tcPr>
                </a:tc>
                <a:extLst>
                  <a:ext uri="{0D108BD9-81ED-4DB2-BD59-A6C34878D82A}">
                    <a16:rowId xmlns:a16="http://schemas.microsoft.com/office/drawing/2014/main" val="1052571401"/>
                  </a:ext>
                </a:extLst>
              </a:tr>
              <a:tr h="515817">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2.2</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31.03.2023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Признан ОНА по убытку от реализации ОС</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i="1" kern="100">
                          <a:effectLst/>
                          <a:latin typeface="Calibri" panose="020F0502020204030204" pitchFamily="34" charset="0"/>
                          <a:ea typeface="Calibri" panose="020F0502020204030204" pitchFamily="34" charset="0"/>
                          <a:cs typeface="Times New Roman" panose="02020603050405020304" pitchFamily="18" charset="0"/>
                        </a:rPr>
                        <a:t>Убыток от реализации ОС 55 000,00 руб. * ставка налога на прибыль 20 % = 11 000,00 руб.</a:t>
                      </a:r>
                      <a:br>
                        <a:rPr lang="ru-RU" sz="1400" i="1" kern="100">
                          <a:effectLst/>
                          <a:latin typeface="Calibri" panose="020F0502020204030204" pitchFamily="34" charset="0"/>
                          <a:ea typeface="Calibri" panose="020F0502020204030204" pitchFamily="34" charset="0"/>
                          <a:cs typeface="Times New Roman" panose="02020603050405020304" pitchFamily="18" charset="0"/>
                        </a:rPr>
                      </a:br>
                      <a:r>
                        <a:rPr lang="ru-RU" sz="1400" i="1" kern="100">
                          <a:effectLst/>
                          <a:latin typeface="Calibri" panose="020F0502020204030204" pitchFamily="34" charset="0"/>
                          <a:ea typeface="Calibri" panose="020F0502020204030204" pitchFamily="34" charset="0"/>
                          <a:cs typeface="Times New Roman" panose="02020603050405020304" pitchFamily="18" charset="0"/>
                        </a:rPr>
                        <a:t>ОНА будет погашаться ежемесячно равными долями с апреля 2023 г. по август 2026 г. (в течение 41 месяца).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09</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99.02.О</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11 000,00</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"Расчет отложенного налога по ПБУ 18" </a:t>
                      </a:r>
                    </a:p>
                  </a:txBody>
                  <a:tcPr marL="9059" marR="9059" marT="6039" marB="9059">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"Отложенный налог на прибыль"</a:t>
                      </a:r>
                    </a:p>
                  </a:txBody>
                  <a:tcPr marL="9059" marR="9059" marT="6039" marB="9059">
                    <a:lnL>
                      <a:noFill/>
                    </a:lnL>
                    <a:lnR>
                      <a:noFill/>
                    </a:lnR>
                    <a:lnT>
                      <a:noFill/>
                    </a:lnT>
                    <a:lnB>
                      <a:noFill/>
                    </a:lnB>
                  </a:tcPr>
                </a:tc>
                <a:extLst>
                  <a:ext uri="{0D108BD9-81ED-4DB2-BD59-A6C34878D82A}">
                    <a16:rowId xmlns:a16="http://schemas.microsoft.com/office/drawing/2014/main" val="1474016110"/>
                  </a:ext>
                </a:extLst>
              </a:tr>
            </a:tbl>
          </a:graphicData>
        </a:graphic>
      </p:graphicFrame>
    </p:spTree>
    <p:extLst>
      <p:ext uri="{BB962C8B-B14F-4D97-AF65-F5344CB8AC3E}">
        <p14:creationId xmlns:p14="http://schemas.microsoft.com/office/powerpoint/2010/main" val="2142429204"/>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a:bodyPr>
          <a:lstStyle/>
          <a:p>
            <a:pPr defTabSz="1219170" eaLnBrk="0" fontAlgn="base" hangingPunct="0">
              <a:lnSpc>
                <a:spcPct val="100000"/>
              </a:lnSpc>
              <a:spcBef>
                <a:spcPct val="20000"/>
              </a:spcBef>
              <a:spcAft>
                <a:spcPct val="0"/>
              </a:spcAft>
              <a:defRPr/>
            </a:pPr>
            <a:r>
              <a:rPr lang="ru-RU" sz="2400" b="1" dirty="0">
                <a:solidFill>
                  <a:prstClr val="black"/>
                </a:solidFill>
                <a:effectLst/>
                <a:latin typeface="Times New Roman" panose="02020603050405020304" pitchFamily="18" charset="0"/>
                <a:ea typeface="+mn-ea"/>
                <a:cs typeface="+mn-cs"/>
              </a:rPr>
              <a:t>Продажа ос</a:t>
            </a:r>
            <a:endParaRPr lang="ru-RU" dirty="0"/>
          </a:p>
        </p:txBody>
      </p:sp>
      <p:graphicFrame>
        <p:nvGraphicFramePr>
          <p:cNvPr id="3" name="Таблица 2">
            <a:extLst>
              <a:ext uri="{FF2B5EF4-FFF2-40B4-BE49-F238E27FC236}">
                <a16:creationId xmlns:a16="http://schemas.microsoft.com/office/drawing/2014/main" id="{DF9FB665-37AC-E0C6-1BB2-67AA86A6D723}"/>
              </a:ext>
            </a:extLst>
          </p:cNvPr>
          <p:cNvGraphicFramePr>
            <a:graphicFrameLocks noGrp="1"/>
          </p:cNvGraphicFramePr>
          <p:nvPr/>
        </p:nvGraphicFramePr>
        <p:xfrm>
          <a:off x="271463" y="628839"/>
          <a:ext cx="11419794" cy="5940273"/>
        </p:xfrm>
        <a:graphic>
          <a:graphicData uri="http://schemas.openxmlformats.org/drawingml/2006/table">
            <a:tbl>
              <a:tblPr firstRow="1" firstCol="1" bandRow="1"/>
              <a:tblGrid>
                <a:gridCol w="650862">
                  <a:extLst>
                    <a:ext uri="{9D8B030D-6E8A-4147-A177-3AD203B41FA5}">
                      <a16:colId xmlns:a16="http://schemas.microsoft.com/office/drawing/2014/main" val="54768877"/>
                    </a:ext>
                  </a:extLst>
                </a:gridCol>
                <a:gridCol w="1279030">
                  <a:extLst>
                    <a:ext uri="{9D8B030D-6E8A-4147-A177-3AD203B41FA5}">
                      <a16:colId xmlns:a16="http://schemas.microsoft.com/office/drawing/2014/main" val="2383049862"/>
                    </a:ext>
                  </a:extLst>
                </a:gridCol>
                <a:gridCol w="4266441">
                  <a:extLst>
                    <a:ext uri="{9D8B030D-6E8A-4147-A177-3AD203B41FA5}">
                      <a16:colId xmlns:a16="http://schemas.microsoft.com/office/drawing/2014/main" val="4187629023"/>
                    </a:ext>
                  </a:extLst>
                </a:gridCol>
                <a:gridCol w="711238">
                  <a:extLst>
                    <a:ext uri="{9D8B030D-6E8A-4147-A177-3AD203B41FA5}">
                      <a16:colId xmlns:a16="http://schemas.microsoft.com/office/drawing/2014/main" val="4262573117"/>
                    </a:ext>
                  </a:extLst>
                </a:gridCol>
                <a:gridCol w="710237">
                  <a:extLst>
                    <a:ext uri="{9D8B030D-6E8A-4147-A177-3AD203B41FA5}">
                      <a16:colId xmlns:a16="http://schemas.microsoft.com/office/drawing/2014/main" val="3799783057"/>
                    </a:ext>
                  </a:extLst>
                </a:gridCol>
                <a:gridCol w="1280037">
                  <a:extLst>
                    <a:ext uri="{9D8B030D-6E8A-4147-A177-3AD203B41FA5}">
                      <a16:colId xmlns:a16="http://schemas.microsoft.com/office/drawing/2014/main" val="1026211946"/>
                    </a:ext>
                  </a:extLst>
                </a:gridCol>
                <a:gridCol w="1040273">
                  <a:extLst>
                    <a:ext uri="{9D8B030D-6E8A-4147-A177-3AD203B41FA5}">
                      <a16:colId xmlns:a16="http://schemas.microsoft.com/office/drawing/2014/main" val="2633556391"/>
                    </a:ext>
                  </a:extLst>
                </a:gridCol>
                <a:gridCol w="1481676">
                  <a:extLst>
                    <a:ext uri="{9D8B030D-6E8A-4147-A177-3AD203B41FA5}">
                      <a16:colId xmlns:a16="http://schemas.microsoft.com/office/drawing/2014/main" val="1157481489"/>
                    </a:ext>
                  </a:extLst>
                </a:gridCol>
              </a:tblGrid>
              <a:tr h="226040">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nchor="ctr">
                    <a:lnL>
                      <a:noFill/>
                    </a:lnL>
                    <a:lnR>
                      <a:noFill/>
                    </a:lnR>
                    <a:lnT>
                      <a:noFill/>
                    </a:lnT>
                    <a:lnB>
                      <a:noFill/>
                    </a:lnB>
                    <a:solidFill>
                      <a:srgbClr val="F2F2F2"/>
                    </a:solidFill>
                  </a:tcPr>
                </a:tc>
                <a:extLst>
                  <a:ext uri="{0D108BD9-81ED-4DB2-BD59-A6C34878D82A}">
                    <a16:rowId xmlns:a16="http://schemas.microsoft.com/office/drawing/2014/main" val="2475354696"/>
                  </a:ext>
                </a:extLst>
              </a:tr>
              <a:tr h="88543">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a:t>
                      </a:r>
                    </a:p>
                  </a:txBody>
                  <a:tcPr marL="9059" marR="9059" marT="6039" marB="9059">
                    <a:lnL>
                      <a:noFill/>
                    </a:lnL>
                    <a:lnR>
                      <a:noFill/>
                    </a:lnR>
                    <a:lnT>
                      <a:noFill/>
                    </a:lnT>
                    <a:lnB>
                      <a:noFill/>
                    </a:lnB>
                  </a:tcPr>
                </a:tc>
                <a:tc gridSpan="7">
                  <a:txBody>
                    <a:bodyPr/>
                    <a:lstStyle/>
                    <a:p>
                      <a:pPr>
                        <a:lnSpc>
                          <a:spcPct val="107000"/>
                        </a:lnSpc>
                        <a:spcAft>
                          <a:spcPts val="800"/>
                        </a:spcAft>
                      </a:pPr>
                      <a:r>
                        <a:rPr lang="ru-RU" sz="1400" b="1" kern="100" dirty="0">
                          <a:effectLst/>
                          <a:latin typeface="Calibri" panose="020F0502020204030204" pitchFamily="34" charset="0"/>
                          <a:ea typeface="Calibri" panose="020F0502020204030204" pitchFamily="34" charset="0"/>
                          <a:cs typeface="Times New Roman" panose="02020603050405020304" pitchFamily="18" charset="0"/>
                        </a:rPr>
                        <a:t>Закрытие месяца (списание РБП, финансовый результат и расчет отложенных налогов) (апрель 2023 года)</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918464277"/>
                  </a:ext>
                </a:extLst>
              </a:tr>
              <a:tr h="551423">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3.1</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30.04.2023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Признана в НУ часть убытка от реализации ОС</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i="1" kern="100" dirty="0">
                          <a:effectLst/>
                          <a:latin typeface="Calibri" panose="020F0502020204030204" pitchFamily="34" charset="0"/>
                          <a:ea typeface="Calibri" panose="020F0502020204030204" pitchFamily="34" charset="0"/>
                          <a:cs typeface="Times New Roman" panose="02020603050405020304" pitchFamily="18" charset="0"/>
                        </a:rPr>
                        <a:t>Убыток от реализации ОС в БУ был признан в месяце реализации (март 2023), в НУ признается ежемесячно равными долями в течение оставшегося срока полезного использования реализованного ОС (55 000 руб. / 41 мес. = 1 341,46 руб.).</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91.02</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97.12</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0,00</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1 341,46</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"Списание расходов будущих периодов" </a:t>
                      </a:r>
                    </a:p>
                  </a:txBody>
                  <a:tcPr marL="9059" marR="9059" marT="6039" marB="9059">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"Списание расходов будущих периодов"</a:t>
                      </a:r>
                    </a:p>
                  </a:txBody>
                  <a:tcPr marL="9059" marR="9059" marT="6039" marB="9059">
                    <a:lnL>
                      <a:noFill/>
                    </a:lnL>
                    <a:lnR>
                      <a:noFill/>
                    </a:lnR>
                    <a:lnT>
                      <a:noFill/>
                    </a:lnT>
                    <a:lnB>
                      <a:noFill/>
                    </a:lnB>
                  </a:tcPr>
                </a:tc>
                <a:extLst>
                  <a:ext uri="{0D108BD9-81ED-4DB2-BD59-A6C34878D82A}">
                    <a16:rowId xmlns:a16="http://schemas.microsoft.com/office/drawing/2014/main" val="2277273486"/>
                  </a:ext>
                </a:extLst>
              </a:tr>
              <a:tr h="642801">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3.2</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30.04.2023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Определен финансовый результат от прочей деятельности</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i="1" kern="100">
                          <a:effectLst/>
                          <a:latin typeface="Calibri" panose="020F0502020204030204" pitchFamily="34" charset="0"/>
                          <a:ea typeface="Calibri" panose="020F0502020204030204" pitchFamily="34" charset="0"/>
                          <a:cs typeface="Times New Roman" panose="02020603050405020304" pitchFamily="18" charset="0"/>
                        </a:rPr>
                        <a:t>в бухгалтерском учете получена прибыль в сумме 100 000,00 руб. (доход от сдачи в аренду помещений, расходов нет);</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400" i="1" kern="100">
                          <a:effectLst/>
                          <a:latin typeface="Calibri" panose="020F0502020204030204" pitchFamily="34" charset="0"/>
                          <a:ea typeface="Calibri" panose="020F0502020204030204" pitchFamily="34" charset="0"/>
                          <a:cs typeface="Times New Roman" panose="02020603050405020304" pitchFamily="18" charset="0"/>
                        </a:rPr>
                        <a:t>в налоговом учете получена прибыль в сумме 98 658,54 руб. (доход от сдачи в аренду помещений 100 000,00 руб. "минус" часть убытка от реализации ОС, признанного в текущем месяце 1 341,46 руб.).</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91.09</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99.01.1</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9059" marR="9059" marT="6039" marB="9059">
                    <a:lnL>
                      <a:noFill/>
                    </a:lnL>
                    <a:lnR>
                      <a:noFill/>
                    </a:lnR>
                    <a:lnT>
                      <a:noFill/>
                    </a:lnT>
                    <a:lnB>
                      <a:noFill/>
                    </a:lnB>
                  </a:tcPr>
                </a:tc>
                <a:tc>
                  <a:txBody>
                    <a:bodyPr/>
                    <a:lstStyle/>
                    <a:p>
                      <a:pPr>
                        <a:lnSpc>
                          <a:spcPct val="107000"/>
                        </a:lnSpc>
                        <a:spcAft>
                          <a:spcPts val="800"/>
                        </a:spcAft>
                      </a:pP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100 000,00</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98 658,54</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"Закрытие счетов 90, 91" </a:t>
                      </a:r>
                    </a:p>
                  </a:txBody>
                  <a:tcPr marL="9059" marR="9059" marT="6039" marB="9059">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налога на прибыль</a:t>
                      </a:r>
                    </a:p>
                  </a:txBody>
                  <a:tcPr marL="9059" marR="9059" marT="6039" marB="9059">
                    <a:lnL>
                      <a:noFill/>
                    </a:lnL>
                    <a:lnR>
                      <a:noFill/>
                    </a:lnR>
                    <a:lnT>
                      <a:noFill/>
                    </a:lnT>
                    <a:lnB>
                      <a:noFill/>
                    </a:lnB>
                  </a:tcPr>
                </a:tc>
                <a:extLst>
                  <a:ext uri="{0D108BD9-81ED-4DB2-BD59-A6C34878D82A}">
                    <a16:rowId xmlns:a16="http://schemas.microsoft.com/office/drawing/2014/main" val="2667493946"/>
                  </a:ext>
                </a:extLst>
              </a:tr>
              <a:tr h="515817">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30.04.2023</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Уменьшен ОНА (погашена часть ОНА) по убытку от реализации ОС в части, признанной в текущем периоде</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i="1" kern="100">
                          <a:effectLst/>
                          <a:latin typeface="Calibri" panose="020F0502020204030204" pitchFamily="34" charset="0"/>
                          <a:ea typeface="Calibri" panose="020F0502020204030204" pitchFamily="34" charset="0"/>
                          <a:cs typeface="Times New Roman" panose="02020603050405020304" pitchFamily="18" charset="0"/>
                        </a:rPr>
                        <a:t>Часть суммы убытка, признанная в текущем месяце 1 341,46 * ставка налога на прибыль 20 % = 268,29 руб.</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09</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99.02.О</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-268,29</a:t>
                      </a:r>
                    </a:p>
                  </a:txBody>
                  <a:tcPr marL="9059" marR="9059" marT="6039" marB="9059">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"Расчет отложенного налога по ПБУ 18" </a:t>
                      </a:r>
                    </a:p>
                  </a:txBody>
                  <a:tcPr marL="9059" marR="9059" marT="6039" marB="9059">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 Справка-расчет "Отложенный налог на прибыль"</a:t>
                      </a:r>
                    </a:p>
                  </a:txBody>
                  <a:tcPr marL="9059" marR="9059" marT="6039" marB="9059">
                    <a:lnL>
                      <a:noFill/>
                    </a:lnL>
                    <a:lnR>
                      <a:noFill/>
                    </a:lnR>
                    <a:lnT>
                      <a:noFill/>
                    </a:lnT>
                    <a:lnB>
                      <a:noFill/>
                    </a:lnB>
                  </a:tcPr>
                </a:tc>
                <a:extLst>
                  <a:ext uri="{0D108BD9-81ED-4DB2-BD59-A6C34878D82A}">
                    <a16:rowId xmlns:a16="http://schemas.microsoft.com/office/drawing/2014/main" val="1377221168"/>
                  </a:ext>
                </a:extLst>
              </a:tr>
              <a:tr h="88543">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 </a:t>
                      </a:r>
                    </a:p>
                  </a:txBody>
                  <a:tcPr marL="9059" marR="9059" marT="6039" marB="9059">
                    <a:lnL>
                      <a:noFill/>
                    </a:lnL>
                    <a:lnR>
                      <a:noFill/>
                    </a:lnR>
                    <a:lnT>
                      <a:noFill/>
                    </a:lnT>
                    <a:lnB>
                      <a:noFill/>
                    </a:lnB>
                  </a:tcPr>
                </a:tc>
                <a:tc gridSpan="7">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Аналогично ОНА по убытку от реализации ОС уменьшается в мае 2022 г. – августе 2026 г. до полного погашения</a:t>
                      </a:r>
                    </a:p>
                  </a:txBody>
                  <a:tcPr marL="9059" marR="9059" marT="6039" marB="9059">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810468472"/>
                  </a:ext>
                </a:extLst>
              </a:tr>
            </a:tbl>
          </a:graphicData>
        </a:graphic>
      </p:graphicFrame>
    </p:spTree>
    <p:extLst>
      <p:ext uri="{BB962C8B-B14F-4D97-AF65-F5344CB8AC3E}">
        <p14:creationId xmlns:p14="http://schemas.microsoft.com/office/powerpoint/2010/main" val="3377837909"/>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Ликвидация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335360" y="1453130"/>
            <a:ext cx="11521280" cy="337464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Затраты на ликвидацию (демонтаж, утилизацию) ОС, которые связаны с извлечением ценностей из ликвидируемых ОС, включите в стоимость этих ценностей. При этом сформированная стоимость извлеченных ценностей не должна превышать:</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учетной стоимости аналогичных запасов - если извлеченные ценности вы принимаете к учету в качестве запасов;</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чистой стоимости продажи извлеченных ценностей - если вы принимаете их к учету в качестве ДАП (п. 4 Рекомендации Р-63/2015-КпР "Материальные ценности от ликвидации основных средств");</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справедливой стоимости извлеченных ценностей - если вы принимаете их к учету в качестве капитальных вложений.</a:t>
            </a:r>
          </a:p>
        </p:txBody>
      </p:sp>
    </p:spTree>
    <p:extLst>
      <p:ext uri="{BB962C8B-B14F-4D97-AF65-F5344CB8AC3E}">
        <p14:creationId xmlns:p14="http://schemas.microsoft.com/office/powerpoint/2010/main" val="104488492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Ликвидация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335360" y="1174350"/>
            <a:ext cx="11521280" cy="5015797"/>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Пример отражения в бухгалтерском учете ликвидации ОС</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Организация приняла решение о ликвидации металлообрабатывающего станка и вывела его из эксплуатации. На дату вывода ОС из эксплуатации: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•первоначальная стоимость станка - 1 200 000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•сумма накопленной амортизации (с учетом амортизации за последний период использования ОС) - 1 100 000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•балансовая стоимость станка (равна его ликвидационной стоимости) - 100 000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•по объекту ОС накопленной дооценки нет, обесценение по нему не признавалось.</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Фактические затраты на ликвидацию станка силами организации составили 20 000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При ликвидации станка получены материальные ценности, пригодные к продаже не в рамках обычной деятельности.</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Материальные ценности, подлежащие извлечению при ликвидации станка, оценены по чистой стоимости продажи в 106 000 руб. Долгосрочные активы к продаже учитываются организацией на счете 10, субсчет 10-6.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Бухгалтер организации сделал такие записи:</a:t>
            </a:r>
          </a:p>
        </p:txBody>
      </p:sp>
    </p:spTree>
    <p:extLst>
      <p:ext uri="{BB962C8B-B14F-4D97-AF65-F5344CB8AC3E}">
        <p14:creationId xmlns:p14="http://schemas.microsoft.com/office/powerpoint/2010/main" val="4062289757"/>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Ликвидация  ОС</a:t>
            </a:r>
            <a:endParaRPr lang="ru-RU" dirty="0"/>
          </a:p>
        </p:txBody>
      </p:sp>
      <p:graphicFrame>
        <p:nvGraphicFramePr>
          <p:cNvPr id="3" name="Таблица 2">
            <a:extLst>
              <a:ext uri="{FF2B5EF4-FFF2-40B4-BE49-F238E27FC236}">
                <a16:creationId xmlns:a16="http://schemas.microsoft.com/office/drawing/2014/main" id="{814A6ADD-F3F9-4D7F-A0A4-61C4EB894B0F}"/>
              </a:ext>
            </a:extLst>
          </p:cNvPr>
          <p:cNvGraphicFramePr>
            <a:graphicFrameLocks noGrp="1"/>
          </p:cNvGraphicFramePr>
          <p:nvPr/>
        </p:nvGraphicFramePr>
        <p:xfrm>
          <a:off x="911425" y="1124744"/>
          <a:ext cx="9121012" cy="4450015"/>
        </p:xfrm>
        <a:graphic>
          <a:graphicData uri="http://schemas.openxmlformats.org/drawingml/2006/table">
            <a:tbl>
              <a:tblPr/>
              <a:tblGrid>
                <a:gridCol w="3420881">
                  <a:extLst>
                    <a:ext uri="{9D8B030D-6E8A-4147-A177-3AD203B41FA5}">
                      <a16:colId xmlns:a16="http://schemas.microsoft.com/office/drawing/2014/main" val="1031043074"/>
                    </a:ext>
                  </a:extLst>
                </a:gridCol>
                <a:gridCol w="1709939">
                  <a:extLst>
                    <a:ext uri="{9D8B030D-6E8A-4147-A177-3AD203B41FA5}">
                      <a16:colId xmlns:a16="http://schemas.microsoft.com/office/drawing/2014/main" val="3731474103"/>
                    </a:ext>
                  </a:extLst>
                </a:gridCol>
                <a:gridCol w="1709939">
                  <a:extLst>
                    <a:ext uri="{9D8B030D-6E8A-4147-A177-3AD203B41FA5}">
                      <a16:colId xmlns:a16="http://schemas.microsoft.com/office/drawing/2014/main" val="2942723784"/>
                    </a:ext>
                  </a:extLst>
                </a:gridCol>
                <a:gridCol w="2280253">
                  <a:extLst>
                    <a:ext uri="{9D8B030D-6E8A-4147-A177-3AD203B41FA5}">
                      <a16:colId xmlns:a16="http://schemas.microsoft.com/office/drawing/2014/main" val="1560005504"/>
                    </a:ext>
                  </a:extLst>
                </a:gridCol>
              </a:tblGrid>
              <a:tr h="349907">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Содержание операции</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Дебет</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Кредит</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Сумма</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9476473"/>
                  </a:ext>
                </a:extLst>
              </a:tr>
              <a:tr h="695545">
                <a:tc>
                  <a:txBody>
                    <a:bodyPr/>
                    <a:lstStyle/>
                    <a:p>
                      <a:pP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Списана первоначальная стоимость станка</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01-выбытие</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01-первоначальная стоимость</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1 200 000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1605057"/>
                  </a:ext>
                </a:extLst>
              </a:tr>
              <a:tr h="519072">
                <a:tc>
                  <a:txBody>
                    <a:bodyPr/>
                    <a:lstStyle/>
                    <a:p>
                      <a:pP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Списана накопленная амортизация</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02</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01-выбытие</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1 100 000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9845009"/>
                  </a:ext>
                </a:extLst>
              </a:tr>
              <a:tr h="695545">
                <a:tc>
                  <a:txBody>
                    <a:bodyPr/>
                    <a:lstStyle/>
                    <a:p>
                      <a:pP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Приняты к учету ценности, подлежащие извлечению в ходе ликвидации станка</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10-6</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01-выбытие</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100 000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8183234"/>
                  </a:ext>
                </a:extLst>
              </a:tr>
              <a:tr h="1094973">
                <a:tc>
                  <a:txBody>
                    <a:bodyPr/>
                    <a:lstStyle/>
                    <a:p>
                      <a:pP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Стоимость ДАП увеличена до чистой стоимости их продажи за счет затрат на ликвидацию станка</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p>
                      <a:pPr>
                        <a:lnSpc>
                          <a:spcPts val="1100"/>
                        </a:lnSpc>
                        <a:spcBef>
                          <a:spcPts val="1100"/>
                        </a:spcBef>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(106 000 - 100 000)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10-6</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dirty="0">
                          <a:effectLst/>
                          <a:latin typeface="Calibri" panose="020F0502020204030204" pitchFamily="34" charset="0"/>
                          <a:ea typeface="Calibri" panose="020F0502020204030204" pitchFamily="34" charset="0"/>
                          <a:cs typeface="Calibri" panose="020F0502020204030204" pitchFamily="34" charset="0"/>
                        </a:rPr>
                        <a:t>70</a:t>
                      </a:r>
                      <a:endParaRPr lang="ru-RU" sz="13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Bef>
                          <a:spcPts val="1100"/>
                        </a:spcBef>
                        <a:spcAft>
                          <a:spcPts val="5"/>
                        </a:spcAft>
                      </a:pPr>
                      <a:r>
                        <a:rPr lang="ru-RU" sz="1300" dirty="0">
                          <a:effectLst/>
                          <a:latin typeface="Calibri" panose="020F0502020204030204" pitchFamily="34" charset="0"/>
                          <a:ea typeface="Calibri" panose="020F0502020204030204" pitchFamily="34" charset="0"/>
                          <a:cs typeface="Calibri" panose="020F0502020204030204" pitchFamily="34" charset="0"/>
                        </a:rPr>
                        <a:t>(69 и др.)</a:t>
                      </a:r>
                      <a:endParaRPr lang="ru-RU"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6 000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2583374"/>
                  </a:ext>
                </a:extLst>
              </a:tr>
              <a:tr h="1094973">
                <a:tc>
                  <a:txBody>
                    <a:bodyPr/>
                    <a:lstStyle/>
                    <a:p>
                      <a:pP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Затраты на ликвидацию станка в оставшейся части признаны в прочих расходах</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p>
                      <a:pPr>
                        <a:lnSpc>
                          <a:spcPts val="1100"/>
                        </a:lnSpc>
                        <a:spcBef>
                          <a:spcPts val="1100"/>
                        </a:spcBef>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(20 000 - 6000)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91-2</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70</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Bef>
                          <a:spcPts val="1100"/>
                        </a:spcBef>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(69</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p>
                      <a:pPr algn="ctr">
                        <a:lnSpc>
                          <a:spcPts val="1100"/>
                        </a:lnSpc>
                        <a:spcBef>
                          <a:spcPts val="1100"/>
                        </a:spcBef>
                        <a:spcAft>
                          <a:spcPts val="5"/>
                        </a:spcAft>
                      </a:pPr>
                      <a:r>
                        <a:rPr lang="ru-RU" sz="1300">
                          <a:effectLst/>
                          <a:latin typeface="Calibri" panose="020F0502020204030204" pitchFamily="34" charset="0"/>
                          <a:ea typeface="Calibri" panose="020F0502020204030204" pitchFamily="34" charset="0"/>
                          <a:cs typeface="Calibri" panose="020F0502020204030204" pitchFamily="34" charset="0"/>
                        </a:rPr>
                        <a:t>и др.)</a:t>
                      </a:r>
                      <a:endParaRPr lang="ru-RU" sz="130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ts val="1100"/>
                        </a:lnSpc>
                        <a:spcAft>
                          <a:spcPts val="5"/>
                        </a:spcAft>
                      </a:pPr>
                      <a:r>
                        <a:rPr lang="ru-RU" sz="1300" dirty="0">
                          <a:effectLst/>
                          <a:latin typeface="Calibri" panose="020F0502020204030204" pitchFamily="34" charset="0"/>
                          <a:ea typeface="Calibri" panose="020F0502020204030204" pitchFamily="34" charset="0"/>
                          <a:cs typeface="Calibri" panose="020F0502020204030204" pitchFamily="34" charset="0"/>
                        </a:rPr>
                        <a:t>14 000</a:t>
                      </a:r>
                      <a:endParaRPr lang="ru-RU"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49733" marR="49733" marT="81820" marB="8182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028545"/>
                  </a:ext>
                </a:extLst>
              </a:tr>
            </a:tbl>
          </a:graphicData>
        </a:graphic>
      </p:graphicFrame>
    </p:spTree>
    <p:extLst>
      <p:ext uri="{BB962C8B-B14F-4D97-AF65-F5344CB8AC3E}">
        <p14:creationId xmlns:p14="http://schemas.microsoft.com/office/powerpoint/2010/main" val="336997423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a:t>
            </a:r>
            <a:br>
              <a:rPr lang="ru-RU" sz="2400" b="1" dirty="0">
                <a:solidFill>
                  <a:prstClr val="black"/>
                </a:solidFill>
                <a:effectLst/>
                <a:latin typeface="Times New Roman" panose="02020603050405020304" pitchFamily="18" charset="0"/>
                <a:ea typeface="+mn-ea"/>
                <a:cs typeface="+mn-cs"/>
              </a:rPr>
            </a:br>
            <a:endParaRPr lang="ru-RU" dirty="0"/>
          </a:p>
        </p:txBody>
      </p:sp>
      <p:graphicFrame>
        <p:nvGraphicFramePr>
          <p:cNvPr id="3" name="Таблица 2">
            <a:extLst>
              <a:ext uri="{FF2B5EF4-FFF2-40B4-BE49-F238E27FC236}">
                <a16:creationId xmlns:a16="http://schemas.microsoft.com/office/drawing/2014/main" id="{9E7F1AB3-2011-F3CC-EDD3-E7F1447B1166}"/>
              </a:ext>
            </a:extLst>
          </p:cNvPr>
          <p:cNvGraphicFramePr>
            <a:graphicFrameLocks noGrp="1"/>
          </p:cNvGraphicFramePr>
          <p:nvPr/>
        </p:nvGraphicFramePr>
        <p:xfrm>
          <a:off x="620111" y="1185217"/>
          <a:ext cx="11225049" cy="4813433"/>
        </p:xfrm>
        <a:graphic>
          <a:graphicData uri="http://schemas.openxmlformats.org/drawingml/2006/table">
            <a:tbl>
              <a:tblPr/>
              <a:tblGrid>
                <a:gridCol w="1685236">
                  <a:extLst>
                    <a:ext uri="{9D8B030D-6E8A-4147-A177-3AD203B41FA5}">
                      <a16:colId xmlns:a16="http://schemas.microsoft.com/office/drawing/2014/main" val="1714066761"/>
                    </a:ext>
                  </a:extLst>
                </a:gridCol>
                <a:gridCol w="1685236">
                  <a:extLst>
                    <a:ext uri="{9D8B030D-6E8A-4147-A177-3AD203B41FA5}">
                      <a16:colId xmlns:a16="http://schemas.microsoft.com/office/drawing/2014/main" val="1530602300"/>
                    </a:ext>
                  </a:extLst>
                </a:gridCol>
                <a:gridCol w="7854577">
                  <a:extLst>
                    <a:ext uri="{9D8B030D-6E8A-4147-A177-3AD203B41FA5}">
                      <a16:colId xmlns:a16="http://schemas.microsoft.com/office/drawing/2014/main" val="3033276451"/>
                    </a:ext>
                  </a:extLst>
                </a:gridCol>
              </a:tblGrid>
              <a:tr h="372266">
                <a:tc>
                  <a:txBody>
                    <a:bodyPr/>
                    <a:lstStyle/>
                    <a:p>
                      <a:pPr algn="ctr" fontAlgn="t"/>
                      <a:r>
                        <a:rPr lang="ru-RU" sz="1600" b="1">
                          <a:effectLst/>
                        </a:rPr>
                        <a:t>Дебет счета</a:t>
                      </a:r>
                      <a:endParaRPr lang="ru-RU" sz="1600">
                        <a:effectLst/>
                      </a:endParaRP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b="1">
                          <a:effectLst/>
                        </a:rPr>
                        <a:t>Кредит счета</a:t>
                      </a:r>
                      <a:endParaRPr lang="ru-RU" sz="1600">
                        <a:effectLst/>
                      </a:endParaRP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b="1">
                          <a:effectLst/>
                        </a:rPr>
                        <a:t>Содержание хозяйственной операции</a:t>
                      </a:r>
                      <a:endParaRPr lang="ru-RU" sz="1600">
                        <a:effectLst/>
                      </a:endParaRP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4017702243"/>
                  </a:ext>
                </a:extLst>
              </a:tr>
              <a:tr h="372266">
                <a:tc>
                  <a:txBody>
                    <a:bodyPr/>
                    <a:lstStyle/>
                    <a:p>
                      <a:pPr algn="ctr" fontAlgn="t"/>
                      <a:r>
                        <a:rPr lang="ru-RU" sz="1600">
                          <a:effectLst/>
                        </a:rPr>
                        <a:t>20 (25, 26, 44 и др.)</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02</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Начислена амортизация за месяц, в котором ОС частично ликвидируется</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2165077135"/>
                  </a:ext>
                </a:extLst>
              </a:tr>
              <a:tr h="372266">
                <a:tc>
                  <a:txBody>
                    <a:bodyPr/>
                    <a:lstStyle/>
                    <a:p>
                      <a:pPr algn="ctr" fontAlgn="t"/>
                      <a:r>
                        <a:rPr lang="ru-RU" sz="1600">
                          <a:effectLst/>
                        </a:rPr>
                        <a:t>02</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01.9</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Списана накопленная амортизация по ОС в сумме, относящейся к ликвидируемой части объекта</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3004455500"/>
                  </a:ext>
                </a:extLst>
              </a:tr>
              <a:tr h="372266">
                <a:tc>
                  <a:txBody>
                    <a:bodyPr/>
                    <a:lstStyle/>
                    <a:p>
                      <a:pPr algn="ctr" fontAlgn="t"/>
                      <a:r>
                        <a:rPr lang="ru-RU" sz="1600">
                          <a:effectLst/>
                        </a:rPr>
                        <a:t>01.9</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01.1</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Списана первоначальная стоимость ОС в сумме, относящейся к ликвидируемой части объекта</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2290157405"/>
                  </a:ext>
                </a:extLst>
              </a:tr>
              <a:tr h="372266">
                <a:tc>
                  <a:txBody>
                    <a:bodyPr/>
                    <a:lstStyle/>
                    <a:p>
                      <a:pPr algn="ctr" fontAlgn="t"/>
                      <a:r>
                        <a:rPr lang="ru-RU" sz="1600" dirty="0">
                          <a:effectLst/>
                        </a:rPr>
                        <a:t>10, 41, 07, 08</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01.9</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Оприходованы ценности от частичной ликвидации ОС</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3138112596"/>
                  </a:ext>
                </a:extLst>
              </a:tr>
              <a:tr h="539090">
                <a:tc>
                  <a:txBody>
                    <a:bodyPr/>
                    <a:lstStyle/>
                    <a:p>
                      <a:pPr algn="ctr" fontAlgn="t"/>
                      <a:r>
                        <a:rPr lang="ru-RU" sz="1600">
                          <a:effectLst/>
                        </a:rPr>
                        <a:t>10, 41, 07, 08</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70, 69, 02, 60 и др.</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Учтены затраты на частичную ликвидацию ОС, подлежащие включению в стоимость извлеченных ценностей</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791407094"/>
                  </a:ext>
                </a:extLst>
              </a:tr>
              <a:tr h="705915">
                <a:tc>
                  <a:txBody>
                    <a:bodyPr/>
                    <a:lstStyle/>
                    <a:p>
                      <a:pPr algn="ctr" fontAlgn="t"/>
                      <a:r>
                        <a:rPr lang="ru-RU" sz="1600">
                          <a:effectLst/>
                        </a:rPr>
                        <a:t>96</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70, 69, 02, 60 и др.</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Учтены затраты на частичную ликвидацию ОС, не включенные в стоимость извлеченных ценностей, в сумме, не превышающей ликвидационное оценочное обязательство</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530326985"/>
                  </a:ext>
                </a:extLst>
              </a:tr>
              <a:tr h="705915">
                <a:tc>
                  <a:txBody>
                    <a:bodyPr/>
                    <a:lstStyle/>
                    <a:p>
                      <a:pPr algn="ctr" fontAlgn="t"/>
                      <a:r>
                        <a:rPr lang="ru-RU" sz="1600">
                          <a:effectLst/>
                        </a:rPr>
                        <a:t>91.2</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70, 69, 02, 60 и др.</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a:effectLst/>
                        </a:rPr>
                        <a:t>Учтены затраты на частичную ликвидацию ОС, не включенные в стоимость извлеченных ценностей, в сумме, превышающей ликвидационное оценочное обязательство</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437466439"/>
                  </a:ext>
                </a:extLst>
              </a:tr>
              <a:tr h="539090">
                <a:tc>
                  <a:txBody>
                    <a:bodyPr/>
                    <a:lstStyle/>
                    <a:p>
                      <a:pPr algn="ctr" fontAlgn="t"/>
                      <a:r>
                        <a:rPr lang="ru-RU" sz="1600">
                          <a:effectLst/>
                        </a:rPr>
                        <a:t>91.2</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algn="ctr" fontAlgn="t"/>
                      <a:r>
                        <a:rPr lang="ru-RU" sz="1600">
                          <a:effectLst/>
                        </a:rPr>
                        <a:t>01.9</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tc>
                  <a:txBody>
                    <a:bodyPr/>
                    <a:lstStyle/>
                    <a:p>
                      <a:pPr fontAlgn="t"/>
                      <a:r>
                        <a:rPr lang="ru-RU" sz="1600" dirty="0">
                          <a:effectLst/>
                        </a:rPr>
                        <a:t>Отражен расход от частичной ликвидации ОС в сумме, превышающей стоимость извлеченных ценностей</a:t>
                      </a:r>
                    </a:p>
                  </a:txBody>
                  <a:tcPr marL="23170" marR="23170" marT="15447" marB="23170">
                    <a:lnL w="6350" cap="flat" cmpd="sng" algn="ctr">
                      <a:solidFill>
                        <a:srgbClr val="B2B2B2"/>
                      </a:solidFill>
                      <a:prstDash val="solid"/>
                      <a:round/>
                      <a:headEnd type="none" w="med" len="med"/>
                      <a:tailEnd type="none" w="med" len="med"/>
                    </a:lnL>
                    <a:lnR w="6350" cap="flat" cmpd="sng" algn="ctr">
                      <a:solidFill>
                        <a:srgbClr val="B2B2B2"/>
                      </a:solidFill>
                      <a:prstDash val="solid"/>
                      <a:round/>
                      <a:headEnd type="none" w="med" len="med"/>
                      <a:tailEnd type="none" w="med" len="med"/>
                    </a:lnR>
                    <a:lnT w="6350" cap="flat" cmpd="sng" algn="ctr">
                      <a:solidFill>
                        <a:srgbClr val="B2B2B2"/>
                      </a:solidFill>
                      <a:prstDash val="solid"/>
                      <a:round/>
                      <a:headEnd type="none" w="med" len="med"/>
                      <a:tailEnd type="none" w="med" len="med"/>
                    </a:lnT>
                    <a:lnB w="6350" cap="flat" cmpd="sng" algn="ctr">
                      <a:solidFill>
                        <a:srgbClr val="B2B2B2"/>
                      </a:solidFill>
                      <a:prstDash val="solid"/>
                      <a:round/>
                      <a:headEnd type="none" w="med" len="med"/>
                      <a:tailEnd type="none" w="med" len="med"/>
                    </a:lnB>
                    <a:noFill/>
                  </a:tcPr>
                </a:tc>
                <a:extLst>
                  <a:ext uri="{0D108BD9-81ED-4DB2-BD59-A6C34878D82A}">
                    <a16:rowId xmlns:a16="http://schemas.microsoft.com/office/drawing/2014/main" val="2635030734"/>
                  </a:ext>
                </a:extLst>
              </a:tr>
            </a:tbl>
          </a:graphicData>
        </a:graphic>
      </p:graphicFrame>
      <p:sp>
        <p:nvSpPr>
          <p:cNvPr id="4" name="Rectangle 1">
            <a:extLst>
              <a:ext uri="{FF2B5EF4-FFF2-40B4-BE49-F238E27FC236}">
                <a16:creationId xmlns:a16="http://schemas.microsoft.com/office/drawing/2014/main" id="{2190ADE6-2B2D-27BB-099B-C5DA05C76322}"/>
              </a:ext>
            </a:extLst>
          </p:cNvPr>
          <p:cNvSpPr>
            <a:spLocks noChangeArrowheads="1"/>
          </p:cNvSpPr>
          <p:nvPr/>
        </p:nvSpPr>
        <p:spPr bwMode="auto">
          <a:xfrm>
            <a:off x="3879850" y="181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ru-RU" altLang="ru-RU"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br>
            <a:endParaRPr kumimoji="0" lang="ru-RU" altLang="ru-RU"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34143013"/>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7A85195-71AE-1BBE-744B-2A23A03C486B}"/>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9B33C0-AC14-C105-857F-6548DB7B9E3E}"/>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  ОС</a:t>
            </a:r>
            <a:endParaRPr lang="ru-RU" dirty="0"/>
          </a:p>
        </p:txBody>
      </p:sp>
      <p:sp>
        <p:nvSpPr>
          <p:cNvPr id="6" name="TextBox 5">
            <a:extLst>
              <a:ext uri="{FF2B5EF4-FFF2-40B4-BE49-F238E27FC236}">
                <a16:creationId xmlns:a16="http://schemas.microsoft.com/office/drawing/2014/main" id="{BDE22BE4-28B4-1F82-C651-C49C07F974FF}"/>
              </a:ext>
            </a:extLst>
          </p:cNvPr>
          <p:cNvSpPr txBox="1"/>
          <p:nvPr/>
        </p:nvSpPr>
        <p:spPr>
          <a:xfrm>
            <a:off x="272031" y="728300"/>
            <a:ext cx="11680620" cy="5551456"/>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Организация приняла решение ликвидировать часть принадлежащего ей железнодорожного пути необщего пользования.</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Параметры пути такие:</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•длина пути - 3 000 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•первоначальная стоимость - 3 000 000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•сумма амортизации, накопленной на дату прекращения использования ликвидируемой части, - 1 500 000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•срок полезного использования, установленный при вводе в эксплуатацию, - 30 лет;</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•накопленной по объекту дооценки нет, обесценение по объекту не признавалось.</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Оценочное обязательство на демонтаж пути и восстановление окружающей среды признано в сумме 600 000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Длина пути после частичной ликвидации - 2 000 м. Стоимость работ по разборке пути, выполненных подрядчиком, составила 240 000 руб. (в том числе НДС 40 000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 результате разборки части пути организация ожидает получить материальные ценности - рельсы, шпалы и щебень, которые планируется продать (не в рамках обычной деятельности организации). Материальные ценности оценены по чистой стоимости продажи, которая составила 100 000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Согласно учетной политике долгосрочные активы к продаже учитываются организацией на счете 10, субсчет 10-6.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Бухгалтер организации сделал следующие записи:</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1524999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  ОС</a:t>
            </a:r>
            <a:endParaRPr lang="ru-RU" dirty="0"/>
          </a:p>
        </p:txBody>
      </p:sp>
      <p:graphicFrame>
        <p:nvGraphicFramePr>
          <p:cNvPr id="4" name="Таблица 3">
            <a:extLst>
              <a:ext uri="{FF2B5EF4-FFF2-40B4-BE49-F238E27FC236}">
                <a16:creationId xmlns:a16="http://schemas.microsoft.com/office/drawing/2014/main" id="{75020680-2743-475E-AED6-2D22C1E5E567}"/>
              </a:ext>
            </a:extLst>
          </p:cNvPr>
          <p:cNvGraphicFramePr>
            <a:graphicFrameLocks noGrp="1"/>
          </p:cNvGraphicFramePr>
          <p:nvPr/>
        </p:nvGraphicFramePr>
        <p:xfrm>
          <a:off x="719403" y="836713"/>
          <a:ext cx="10657184" cy="5240233"/>
        </p:xfrm>
        <a:graphic>
          <a:graphicData uri="http://schemas.openxmlformats.org/drawingml/2006/table">
            <a:tbl>
              <a:tblPr firstRow="1" firstCol="1" bandRow="1"/>
              <a:tblGrid>
                <a:gridCol w="4320480">
                  <a:extLst>
                    <a:ext uri="{9D8B030D-6E8A-4147-A177-3AD203B41FA5}">
                      <a16:colId xmlns:a16="http://schemas.microsoft.com/office/drawing/2014/main" val="3912204776"/>
                    </a:ext>
                  </a:extLst>
                </a:gridCol>
                <a:gridCol w="1920213">
                  <a:extLst>
                    <a:ext uri="{9D8B030D-6E8A-4147-A177-3AD203B41FA5}">
                      <a16:colId xmlns:a16="http://schemas.microsoft.com/office/drawing/2014/main" val="1942869924"/>
                    </a:ext>
                  </a:extLst>
                </a:gridCol>
                <a:gridCol w="2112235">
                  <a:extLst>
                    <a:ext uri="{9D8B030D-6E8A-4147-A177-3AD203B41FA5}">
                      <a16:colId xmlns:a16="http://schemas.microsoft.com/office/drawing/2014/main" val="3297274449"/>
                    </a:ext>
                  </a:extLst>
                </a:gridCol>
                <a:gridCol w="2304256">
                  <a:extLst>
                    <a:ext uri="{9D8B030D-6E8A-4147-A177-3AD203B41FA5}">
                      <a16:colId xmlns:a16="http://schemas.microsoft.com/office/drawing/2014/main" val="1860851562"/>
                    </a:ext>
                  </a:extLst>
                </a:gridCol>
              </a:tblGrid>
              <a:tr h="293740">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Сумма, руб.</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086206"/>
                  </a:ext>
                </a:extLst>
              </a:tr>
              <a:tr h="774272">
                <a:tc>
                  <a:txBody>
                    <a:bodyPr/>
                    <a:lstStyle/>
                    <a:p>
                      <a:pPr>
                        <a:lnSpc>
                          <a:spcPct val="107000"/>
                        </a:lnSpc>
                      </a:pPr>
                      <a:r>
                        <a:rPr lang="ru-RU" sz="1300" dirty="0">
                          <a:effectLst/>
                          <a:latin typeface="Calibri" panose="020F0502020204030204" pitchFamily="34" charset="0"/>
                          <a:ea typeface="Times New Roman" panose="02020603050405020304" pitchFamily="18" charset="0"/>
                          <a:cs typeface="Times New Roman" panose="02020603050405020304" pitchFamily="18" charset="0"/>
                        </a:rPr>
                        <a:t>Списана первоначальная стоимость, относящаяся к ликвидируемому участку пути (3 000 000 / 3 000 x (3 000 - 2 000))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01-выбытие</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01-первоначальная стоимость</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1 000 000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0505092"/>
                  </a:ext>
                </a:extLst>
              </a:tr>
              <a:tr h="774272">
                <a:tc>
                  <a:txBody>
                    <a:bodyPr/>
                    <a:lstStyle/>
                    <a:p>
                      <a:pPr>
                        <a:lnSpc>
                          <a:spcPct val="107000"/>
                        </a:lnSpc>
                      </a:pPr>
                      <a:r>
                        <a:rPr lang="ru-RU" sz="1300" dirty="0">
                          <a:effectLst/>
                          <a:latin typeface="Calibri" panose="020F0502020204030204" pitchFamily="34" charset="0"/>
                          <a:ea typeface="Times New Roman" panose="02020603050405020304" pitchFamily="18" charset="0"/>
                          <a:cs typeface="Times New Roman" panose="02020603050405020304" pitchFamily="18" charset="0"/>
                        </a:rPr>
                        <a:t>Списана накопленная амортизация, относящаяся к ликвидированному участку пути (1 500000 / 3 000 x (3 000 - 2 000))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02</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01-выбытие</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500 000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153647"/>
                  </a:ext>
                </a:extLst>
              </a:tr>
              <a:tr h="805664">
                <a:tc>
                  <a:txBody>
                    <a:bodyPr/>
                    <a:lstStyle/>
                    <a:p>
                      <a:pP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Приняты к учету по чистой стоимости продажи материальные ценности, подлежащие извлечению при частичной ликвидации пути</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10-6</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01-выбытие</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100 000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5676260"/>
                  </a:ext>
                </a:extLst>
              </a:tr>
              <a:tr h="1199956">
                <a:tc>
                  <a:txBody>
                    <a:bodyPr/>
                    <a:lstStyle/>
                    <a:p>
                      <a:pPr>
                        <a:lnSpc>
                          <a:spcPct val="107000"/>
                        </a:lnSpc>
                      </a:pPr>
                      <a:r>
                        <a:rPr lang="ru-RU" sz="1300" dirty="0">
                          <a:effectLst/>
                          <a:latin typeface="Calibri" panose="020F0502020204030204" pitchFamily="34" charset="0"/>
                          <a:ea typeface="Times New Roman" panose="02020603050405020304" pitchFamily="18" charset="0"/>
                          <a:cs typeface="Times New Roman" panose="02020603050405020304" pitchFamily="18" charset="0"/>
                        </a:rPr>
                        <a:t>Балансовая стоимость подлежащей ликвидации части пути (за вычетом стоимости полученных материальных ценностей) списана в прочие расходы (1 000 000 - 500 000 - 100 000)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91-2</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01-выбытие</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400 000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7984875"/>
                  </a:ext>
                </a:extLst>
              </a:tr>
              <a:tr h="632375">
                <a:tc>
                  <a:txBody>
                    <a:bodyPr/>
                    <a:lstStyle/>
                    <a:p>
                      <a:pPr>
                        <a:lnSpc>
                          <a:spcPct val="107000"/>
                        </a:lnSpc>
                      </a:pPr>
                      <a:r>
                        <a:rPr lang="ru-RU" sz="1300" dirty="0">
                          <a:effectLst/>
                          <a:latin typeface="Calibri" panose="020F0502020204030204" pitchFamily="34" charset="0"/>
                          <a:ea typeface="Times New Roman" panose="02020603050405020304" pitchFamily="18" charset="0"/>
                          <a:cs typeface="Times New Roman" panose="02020603050405020304" pitchFamily="18" charset="0"/>
                        </a:rPr>
                        <a:t>Отражены затраты по ликвидации участка пути (240 000 - 40 000)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96</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60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200 000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7459876"/>
                  </a:ext>
                </a:extLst>
              </a:tr>
              <a:tr h="379977">
                <a:tc>
                  <a:txBody>
                    <a:bodyPr/>
                    <a:lstStyle/>
                    <a:p>
                      <a:pP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Отражен НДС, предъявленный подрядчиком</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19</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60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40 000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9316096"/>
                  </a:ext>
                </a:extLst>
              </a:tr>
              <a:tr h="379977">
                <a:tc>
                  <a:txBody>
                    <a:bodyPr/>
                    <a:lstStyle/>
                    <a:p>
                      <a:pP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НДС, предъявленный подрядчиком, принят к вычету</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68</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a:effectLst/>
                          <a:latin typeface="Calibri" panose="020F0502020204030204" pitchFamily="34" charset="0"/>
                          <a:ea typeface="Times New Roman" panose="02020603050405020304" pitchFamily="18" charset="0"/>
                          <a:cs typeface="Times New Roman" panose="02020603050405020304" pitchFamily="18" charset="0"/>
                        </a:rPr>
                        <a:t>19</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300" dirty="0">
                          <a:effectLst/>
                          <a:latin typeface="Calibri" panose="020F0502020204030204" pitchFamily="34" charset="0"/>
                          <a:ea typeface="Times New Roman" panose="02020603050405020304" pitchFamily="18" charset="0"/>
                          <a:cs typeface="Times New Roman" panose="02020603050405020304" pitchFamily="18" charset="0"/>
                        </a:rPr>
                        <a:t>40 000</a:t>
                      </a:r>
                    </a:p>
                  </a:txBody>
                  <a:tcPr marL="26127" marR="26127" marT="42984" marB="42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0084147"/>
                  </a:ext>
                </a:extLst>
              </a:tr>
            </a:tbl>
          </a:graphicData>
        </a:graphic>
      </p:graphicFrame>
    </p:spTree>
    <p:extLst>
      <p:ext uri="{BB962C8B-B14F-4D97-AF65-F5344CB8AC3E}">
        <p14:creationId xmlns:p14="http://schemas.microsoft.com/office/powerpoint/2010/main" val="3782033268"/>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  ОС</a:t>
            </a: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1463" y="837157"/>
            <a:ext cx="11680620" cy="5838778"/>
          </a:xfrm>
          <a:prstGeom prst="rect">
            <a:avLst/>
          </a:prstGeom>
          <a:solidFill>
            <a:schemeClr val="bg1"/>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Пример. В учете ООО "Вега" числится железобетонное ограждение открытой площадки для испытания оборудования общей протяженностью 1 200 м.</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Принято решение о передаче части площадки для иных нужд организации. На основании принятого решения произведен частичный демонтаж железобетонного ограждения (общей протяженностью 400 м) и его утилизация с привлечением подрядной организации ООО "Альтаир". Согласно акту выполненных работ от 10.05.2023 стоимость работ по демонтажу и утилизации ограждения составила 600 000,00 руб. (в том числе НДС 20 % – 100 000,00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Акт о списании объекта с учета утвержден руководителем организации 11.05.2023.</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Данные об исходном объекте по состоянию на 30.04.2023:</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первоначальная стоимость (в БУ и НУ) – 6 000 000,00 руб. (в том числе в части ограждения, подлежащего ликвидации 400 : 1 200 * 6 000 000,00 = 2 000 000,00 руб.);</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СПИ, установленный при вводе объекта в эксплуатацию (в БУ и НУ) – 120 мес.;</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остаточный СПИ – 60 мес.;</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сумма накопленной амортизации – 3 000 000 руб. (в том числе в части ограждения, подлежащего ликвидации 400 : 1 200 * 3 000 000,00 = 1 000 000,00 руб.).</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 соответствии с учетной политикой ООО "Вега":</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амортизация в БУ и НУ начисляется линейным способом с месяца, следующего за месяцем ввода объекта ОС в эксплуатацию;</a:t>
            </a:r>
          </a:p>
          <a:p>
            <a:pPr marL="342900" marR="0" lvl="0" indent="-3429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используется общая система налогообложения (ОСН), применяется метод начисления и ПБУ 18/02 (балансовый метод).</a:t>
            </a:r>
          </a:p>
        </p:txBody>
      </p:sp>
    </p:spTree>
    <p:extLst>
      <p:ext uri="{BB962C8B-B14F-4D97-AF65-F5344CB8AC3E}">
        <p14:creationId xmlns:p14="http://schemas.microsoft.com/office/powerpoint/2010/main" val="1468140759"/>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  ОС</a:t>
            </a:r>
            <a:endParaRPr lang="ru-RU" dirty="0"/>
          </a:p>
        </p:txBody>
      </p:sp>
      <p:graphicFrame>
        <p:nvGraphicFramePr>
          <p:cNvPr id="3" name="Таблица 2">
            <a:extLst>
              <a:ext uri="{FF2B5EF4-FFF2-40B4-BE49-F238E27FC236}">
                <a16:creationId xmlns:a16="http://schemas.microsoft.com/office/drawing/2014/main" id="{8F6E62C5-6D54-450D-5BAC-4B58CEE521A8}"/>
              </a:ext>
            </a:extLst>
          </p:cNvPr>
          <p:cNvGraphicFramePr>
            <a:graphicFrameLocks noGrp="1"/>
          </p:cNvGraphicFramePr>
          <p:nvPr/>
        </p:nvGraphicFramePr>
        <p:xfrm>
          <a:off x="359229" y="805543"/>
          <a:ext cx="11439154" cy="5746571"/>
        </p:xfrm>
        <a:graphic>
          <a:graphicData uri="http://schemas.openxmlformats.org/drawingml/2006/table">
            <a:tbl>
              <a:tblPr firstRow="1" firstCol="1" bandRow="1"/>
              <a:tblGrid>
                <a:gridCol w="463394">
                  <a:extLst>
                    <a:ext uri="{9D8B030D-6E8A-4147-A177-3AD203B41FA5}">
                      <a16:colId xmlns:a16="http://schemas.microsoft.com/office/drawing/2014/main" val="90797718"/>
                    </a:ext>
                  </a:extLst>
                </a:gridCol>
                <a:gridCol w="886434">
                  <a:extLst>
                    <a:ext uri="{9D8B030D-6E8A-4147-A177-3AD203B41FA5}">
                      <a16:colId xmlns:a16="http://schemas.microsoft.com/office/drawing/2014/main" val="3735557952"/>
                    </a:ext>
                  </a:extLst>
                </a:gridCol>
                <a:gridCol w="615938">
                  <a:extLst>
                    <a:ext uri="{9D8B030D-6E8A-4147-A177-3AD203B41FA5}">
                      <a16:colId xmlns:a16="http://schemas.microsoft.com/office/drawing/2014/main" val="3506947961"/>
                    </a:ext>
                  </a:extLst>
                </a:gridCol>
                <a:gridCol w="3941874">
                  <a:extLst>
                    <a:ext uri="{9D8B030D-6E8A-4147-A177-3AD203B41FA5}">
                      <a16:colId xmlns:a16="http://schemas.microsoft.com/office/drawing/2014/main" val="981992164"/>
                    </a:ext>
                  </a:extLst>
                </a:gridCol>
                <a:gridCol w="632942">
                  <a:extLst>
                    <a:ext uri="{9D8B030D-6E8A-4147-A177-3AD203B41FA5}">
                      <a16:colId xmlns:a16="http://schemas.microsoft.com/office/drawing/2014/main" val="1361812611"/>
                    </a:ext>
                  </a:extLst>
                </a:gridCol>
                <a:gridCol w="192099">
                  <a:extLst>
                    <a:ext uri="{9D8B030D-6E8A-4147-A177-3AD203B41FA5}">
                      <a16:colId xmlns:a16="http://schemas.microsoft.com/office/drawing/2014/main" val="3051810628"/>
                    </a:ext>
                  </a:extLst>
                </a:gridCol>
                <a:gridCol w="515473">
                  <a:extLst>
                    <a:ext uri="{9D8B030D-6E8A-4147-A177-3AD203B41FA5}">
                      <a16:colId xmlns:a16="http://schemas.microsoft.com/office/drawing/2014/main" val="3448330143"/>
                    </a:ext>
                  </a:extLst>
                </a:gridCol>
                <a:gridCol w="832399">
                  <a:extLst>
                    <a:ext uri="{9D8B030D-6E8A-4147-A177-3AD203B41FA5}">
                      <a16:colId xmlns:a16="http://schemas.microsoft.com/office/drawing/2014/main" val="4144386600"/>
                    </a:ext>
                  </a:extLst>
                </a:gridCol>
                <a:gridCol w="1641019">
                  <a:extLst>
                    <a:ext uri="{9D8B030D-6E8A-4147-A177-3AD203B41FA5}">
                      <a16:colId xmlns:a16="http://schemas.microsoft.com/office/drawing/2014/main" val="3132136776"/>
                    </a:ext>
                  </a:extLst>
                </a:gridCol>
                <a:gridCol w="1717582">
                  <a:extLst>
                    <a:ext uri="{9D8B030D-6E8A-4147-A177-3AD203B41FA5}">
                      <a16:colId xmlns:a16="http://schemas.microsoft.com/office/drawing/2014/main" val="817355113"/>
                    </a:ext>
                  </a:extLst>
                </a:gridCol>
              </a:tblGrid>
              <a:tr h="163398">
                <a:tc>
                  <a:txBody>
                    <a:bodyPr/>
                    <a:lstStyle/>
                    <a:p>
                      <a:pPr>
                        <a:lnSpc>
                          <a:spcPct val="107000"/>
                        </a:lnSpc>
                        <a:spcAft>
                          <a:spcPts val="800"/>
                        </a:spcAft>
                      </a:pPr>
                      <a:r>
                        <a:rPr lang="ru-RU"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gridSpan="2">
                  <a:txBody>
                    <a:bodyPr/>
                    <a:lstStyle/>
                    <a:p>
                      <a:pPr>
                        <a:lnSpc>
                          <a:spcPct val="107000"/>
                        </a:lnSpc>
                        <a:spcAft>
                          <a:spcPts val="800"/>
                        </a:spcAft>
                      </a:pPr>
                      <a:r>
                        <a:rPr lang="ru-RU"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hMerge="1">
                  <a:txBody>
                    <a:bodyPr/>
                    <a:lstStyle/>
                    <a:p>
                      <a:pPr>
                        <a:lnSpc>
                          <a:spcPct val="107000"/>
                        </a:lnSpc>
                        <a:spcAft>
                          <a:spcPts val="800"/>
                        </a:spcAft>
                      </a:pP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pPr>
                        <a:lnSpc>
                          <a:spcPct val="107000"/>
                        </a:lnSpc>
                        <a:spcAft>
                          <a:spcPts val="800"/>
                        </a:spcAft>
                      </a:pPr>
                      <a:r>
                        <a:rPr lang="ru-RU"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a:txBody>
                    <a:bodyPr/>
                    <a:lstStyle/>
                    <a:p>
                      <a:pPr>
                        <a:lnSpc>
                          <a:spcPct val="107000"/>
                        </a:lnSpc>
                        <a:spcAft>
                          <a:spcPts val="800"/>
                        </a:spcAft>
                      </a:pPr>
                      <a:r>
                        <a:rPr lang="ru-RU" sz="110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gridSpan="2">
                  <a:txBody>
                    <a:bodyPr/>
                    <a:lstStyle/>
                    <a:p>
                      <a:pPr>
                        <a:lnSpc>
                          <a:spcPct val="107000"/>
                        </a:lnSpc>
                        <a:spcAft>
                          <a:spcPts val="800"/>
                        </a:spcAft>
                      </a:pPr>
                      <a:r>
                        <a:rPr lang="ru-RU" sz="110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hMerge="1">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r>
                        <a:rPr lang="ru-RU" sz="11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2000" dirty="0"/>
                    </a:p>
                  </a:txBody>
                  <a:tcPr marL="17417" marR="17417" marT="11611" marB="17417" anchor="ctr">
                    <a:lnL>
                      <a:noFill/>
                    </a:lnL>
                    <a:lnR>
                      <a:noFill/>
                    </a:lnR>
                    <a:lnT>
                      <a:noFill/>
                    </a:lnT>
                    <a:lnB>
                      <a:noFill/>
                    </a:lnB>
                    <a:solidFill>
                      <a:schemeClr val="bg1"/>
                    </a:solidFill>
                  </a:tcPr>
                </a:tc>
                <a:tc>
                  <a:txBody>
                    <a:bodyPr/>
                    <a:lstStyle/>
                    <a:p>
                      <a:pPr>
                        <a:lnSpc>
                          <a:spcPct val="107000"/>
                        </a:lnSpc>
                        <a:spcAft>
                          <a:spcPts val="800"/>
                        </a:spcAft>
                      </a:pPr>
                      <a:r>
                        <a:rPr lang="ru-RU"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tc>
                  <a:txBody>
                    <a:bodyPr/>
                    <a:lstStyle/>
                    <a:p>
                      <a:pPr>
                        <a:lnSpc>
                          <a:spcPct val="107000"/>
                        </a:lnSpc>
                        <a:spcAft>
                          <a:spcPts val="800"/>
                        </a:spcAft>
                      </a:pPr>
                      <a:r>
                        <a:rPr lang="ru-RU" sz="11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chemeClr val="bg1"/>
                    </a:solidFill>
                  </a:tcPr>
                </a:tc>
                <a:extLst>
                  <a:ext uri="{0D108BD9-81ED-4DB2-BD59-A6C34878D82A}">
                    <a16:rowId xmlns:a16="http://schemas.microsoft.com/office/drawing/2014/main" val="1550947380"/>
                  </a:ext>
                </a:extLst>
              </a:tr>
              <a:tr h="97690">
                <a:tc>
                  <a:txBody>
                    <a:bodyPr/>
                    <a:lstStyle/>
                    <a:p>
                      <a:pPr>
                        <a:lnSpc>
                          <a:spcPct val="107000"/>
                        </a:lnSpc>
                        <a:spcAft>
                          <a:spcPts val="800"/>
                        </a:spcAft>
                      </a:pPr>
                      <a:r>
                        <a:rPr lang="ru-RU" sz="1100" b="1" kern="100">
                          <a:effectLst/>
                          <a:latin typeface="Calibri" panose="020F0502020204030204" pitchFamily="34" charset="0"/>
                          <a:ea typeface="Calibri" panose="020F0502020204030204" pitchFamily="34" charset="0"/>
                          <a:cs typeface="Times New Roman" panose="02020603050405020304" pitchFamily="18" charset="0"/>
                        </a:rPr>
                        <a:t>1</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solidFill>
                      <a:schemeClr val="bg1"/>
                    </a:solidFill>
                  </a:tcPr>
                </a:tc>
                <a:tc gridSpan="9">
                  <a:txBody>
                    <a:bodyPr/>
                    <a:lstStyle/>
                    <a:p>
                      <a:pPr>
                        <a:lnSpc>
                          <a:spcPct val="107000"/>
                        </a:lnSpc>
                        <a:spcAft>
                          <a:spcPts val="800"/>
                        </a:spcAft>
                      </a:pPr>
                      <a:r>
                        <a:rPr lang="ru-RU" sz="1100" b="1" kern="100">
                          <a:effectLst/>
                          <a:latin typeface="Calibri" panose="020F0502020204030204" pitchFamily="34" charset="0"/>
                          <a:ea typeface="Calibri" panose="020F0502020204030204" pitchFamily="34" charset="0"/>
                          <a:cs typeface="Times New Roman" panose="02020603050405020304" pitchFamily="18" charset="0"/>
                        </a:rPr>
                        <a:t>Учет расходов на проведение работ по частичной ликвидации ОС и утилизации отходов</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3009516209"/>
                  </a:ext>
                </a:extLst>
              </a:tr>
              <a:tr h="229106">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1.1</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10.05.2023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Отражены расходы на проведение работ по демонтажу и утилизации части ОС</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Отражены расходы на проведение работ по демонтажу и утилизации части ОС</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91.02</a:t>
                      </a:r>
                    </a:p>
                  </a:txBody>
                  <a:tcPr marL="17417" marR="17417" marT="11611" marB="17417">
                    <a:lnL>
                      <a:noFill/>
                    </a:lnL>
                    <a:lnR>
                      <a:noFill/>
                    </a:lnR>
                    <a:lnT>
                      <a:noFill/>
                    </a:lnT>
                    <a:lnB>
                      <a:noFill/>
                    </a:lnB>
                    <a:solidFill>
                      <a:schemeClr val="bg1"/>
                    </a:solidFill>
                  </a:tcPr>
                </a:tc>
                <a:tc gridSpan="2">
                  <a:txBody>
                    <a:bodyPr/>
                    <a:lstStyle/>
                    <a:p>
                      <a:r>
                        <a:rPr lang="ru-RU" sz="1100" kern="100">
                          <a:effectLst/>
                          <a:latin typeface="Calibri" panose="020F0502020204030204" pitchFamily="34" charset="0"/>
                          <a:ea typeface="Calibri" panose="020F0502020204030204" pitchFamily="34" charset="0"/>
                          <a:cs typeface="Times New Roman" panose="02020603050405020304" pitchFamily="18" charset="0"/>
                        </a:rPr>
                        <a:t>60.01</a:t>
                      </a:r>
                      <a:endParaRPr lang="ru-RU" sz="2000"/>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500 000,00</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500 000,00</a:t>
                      </a:r>
                    </a:p>
                  </a:txBody>
                  <a:tcPr marL="17417" marR="17417" marT="11611" marB="17417">
                    <a:lnL>
                      <a:noFill/>
                    </a:lnL>
                    <a:lnR>
                      <a:noFill/>
                    </a:lnR>
                    <a:lnT>
                      <a:noFill/>
                    </a:lnT>
                    <a:lnB>
                      <a:noFill/>
                    </a:lnB>
                    <a:solidFill>
                      <a:schemeClr val="bg1"/>
                    </a:solidFill>
                  </a:tcPr>
                </a:tc>
                <a:tc row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Поступление (акт, накладная)</a:t>
                      </a:r>
                    </a:p>
                  </a:txBody>
                  <a:tcPr marL="17417" marR="17417" marT="11611" marB="17417">
                    <a:lnL>
                      <a:noFill/>
                    </a:lnL>
                    <a:lnR>
                      <a:noFill/>
                    </a:lnR>
                    <a:lnB>
                      <a:noFill/>
                    </a:lnB>
                    <a:solidFill>
                      <a:schemeClr val="bg1"/>
                    </a:solidFill>
                  </a:tcPr>
                </a:tc>
                <a:tc row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 Акт выполненных работ</a:t>
                      </a:r>
                    </a:p>
                  </a:txBody>
                  <a:tcPr marL="17417" marR="17417" marT="11611" marB="17417">
                    <a:lnL>
                      <a:noFill/>
                    </a:lnL>
                    <a:lnR>
                      <a:noFill/>
                    </a:lnR>
                    <a:lnT>
                      <a:noFill/>
                    </a:lnT>
                    <a:lnB>
                      <a:noFill/>
                    </a:lnB>
                    <a:solidFill>
                      <a:schemeClr val="bg1"/>
                    </a:solidFill>
                  </a:tcPr>
                </a:tc>
                <a:extLst>
                  <a:ext uri="{0D108BD9-81ED-4DB2-BD59-A6C34878D82A}">
                    <a16:rowId xmlns:a16="http://schemas.microsoft.com/office/drawing/2014/main" val="764702520"/>
                  </a:ext>
                </a:extLst>
              </a:tr>
              <a:tr h="229106">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1.2</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10.05.2023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Учтен входной НДС</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Учтен входной НДС</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19.04</a:t>
                      </a:r>
                    </a:p>
                  </a:txBody>
                  <a:tcPr marL="17417" marR="17417" marT="11611" marB="17417">
                    <a:lnL>
                      <a:noFill/>
                    </a:lnL>
                    <a:lnR>
                      <a:noFill/>
                    </a:lnR>
                    <a:lnT>
                      <a:noFill/>
                    </a:lnT>
                    <a:lnB>
                      <a:noFill/>
                    </a:lnB>
                    <a:solidFill>
                      <a:schemeClr val="bg1"/>
                    </a:solidFill>
                  </a:tcPr>
                </a:tc>
                <a:tc gridSpan="2">
                  <a:txBody>
                    <a:bodyPr/>
                    <a:lstStyle/>
                    <a:p>
                      <a:r>
                        <a:rPr lang="ru-RU" sz="1100" kern="100">
                          <a:effectLst/>
                          <a:latin typeface="Calibri" panose="020F0502020204030204" pitchFamily="34" charset="0"/>
                          <a:ea typeface="Calibri" panose="020F0502020204030204" pitchFamily="34" charset="0"/>
                          <a:cs typeface="Times New Roman" panose="02020603050405020304" pitchFamily="18" charset="0"/>
                        </a:rPr>
                        <a:t>60.01</a:t>
                      </a:r>
                      <a:endParaRPr lang="ru-RU" sz="2000"/>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100 000,00</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100 000,00</a:t>
                      </a:r>
                    </a:p>
                  </a:txBody>
                  <a:tcPr marL="17417" marR="17417" marT="11611" marB="17417">
                    <a:lnL>
                      <a:noFill/>
                    </a:lnL>
                    <a:lnR>
                      <a:noFill/>
                    </a:lnR>
                    <a:lnT>
                      <a:noFill/>
                    </a:lnT>
                    <a:lnB>
                      <a:noFill/>
                    </a:lnB>
                    <a:solidFill>
                      <a:schemeClr val="bg1"/>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953911423"/>
                  </a:ext>
                </a:extLst>
              </a:tr>
              <a:tr h="397738">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1.3</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10.05.2023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Входной НДС принят к вычету</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Входной НДС принят к вычету</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68.02</a:t>
                      </a:r>
                    </a:p>
                  </a:txBody>
                  <a:tcPr marL="17417" marR="17417" marT="11611" marB="17417">
                    <a:lnL>
                      <a:noFill/>
                    </a:lnL>
                    <a:lnR>
                      <a:noFill/>
                    </a:lnR>
                    <a:lnT>
                      <a:noFill/>
                    </a:lnT>
                    <a:lnB>
                      <a:noFill/>
                    </a:lnB>
                    <a:solidFill>
                      <a:schemeClr val="bg1"/>
                    </a:solidFill>
                  </a:tcPr>
                </a:tc>
                <a:tc gridSpan="2">
                  <a:txBody>
                    <a:bodyPr/>
                    <a:lstStyle/>
                    <a:p>
                      <a:r>
                        <a:rPr lang="ru-RU" sz="1100" kern="100" dirty="0">
                          <a:effectLst/>
                          <a:latin typeface="Calibri" panose="020F0502020204030204" pitchFamily="34" charset="0"/>
                          <a:ea typeface="Calibri" panose="020F0502020204030204" pitchFamily="34" charset="0"/>
                          <a:cs typeface="Times New Roman" panose="02020603050405020304" pitchFamily="18" charset="0"/>
                        </a:rPr>
                        <a:t>19.04</a:t>
                      </a:r>
                      <a:endParaRPr lang="ru-RU" sz="2000" dirty="0"/>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100 000,00</a:t>
                      </a:r>
                    </a:p>
                  </a:txBody>
                  <a:tcPr marL="17417" marR="17417" marT="11611" marB="17417">
                    <a:lnL>
                      <a:noFill/>
                    </a:lnL>
                    <a:lnR>
                      <a:noFill/>
                    </a:lnR>
                    <a:lnT>
                      <a:noFill/>
                    </a:lnT>
                    <a:lnB>
                      <a:noFill/>
                    </a:lnB>
                  </a:tcPr>
                </a:tc>
                <a:tc>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100 000,00</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Счет-фактура полученный</a:t>
                      </a:r>
                    </a:p>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 Поступление (акт, накладная)</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 Счет-фактура</a:t>
                      </a:r>
                    </a:p>
                  </a:txBody>
                  <a:tcPr marL="17417" marR="17417" marT="11611" marB="17417">
                    <a:lnL>
                      <a:noFill/>
                    </a:lnL>
                    <a:lnR>
                      <a:noFill/>
                    </a:lnR>
                    <a:lnT>
                      <a:noFill/>
                    </a:lnT>
                    <a:lnB>
                      <a:noFill/>
                    </a:lnB>
                    <a:solidFill>
                      <a:schemeClr val="bg1"/>
                    </a:solidFill>
                  </a:tcPr>
                </a:tc>
                <a:extLst>
                  <a:ext uri="{0D108BD9-81ED-4DB2-BD59-A6C34878D82A}">
                    <a16:rowId xmlns:a16="http://schemas.microsoft.com/office/drawing/2014/main" val="512314673"/>
                  </a:ext>
                </a:extLst>
              </a:tr>
              <a:tr h="97690">
                <a:tc>
                  <a:txBody>
                    <a:bodyPr/>
                    <a:lstStyle/>
                    <a:p>
                      <a:pPr>
                        <a:lnSpc>
                          <a:spcPct val="107000"/>
                        </a:lnSpc>
                        <a:spcAft>
                          <a:spcPts val="800"/>
                        </a:spcAft>
                      </a:pPr>
                      <a:r>
                        <a:rPr lang="ru-RU" sz="1100" b="1" kern="100">
                          <a:effectLst/>
                          <a:latin typeface="Calibri" panose="020F0502020204030204" pitchFamily="34" charset="0"/>
                          <a:ea typeface="Calibri" panose="020F0502020204030204" pitchFamily="34" charset="0"/>
                          <a:cs typeface="Times New Roman" panose="02020603050405020304" pitchFamily="18" charset="0"/>
                        </a:rPr>
                        <a:t>2</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solidFill>
                      <a:schemeClr val="bg1"/>
                    </a:solidFill>
                  </a:tcPr>
                </a:tc>
                <a:tc gridSpan="9">
                  <a:txBody>
                    <a:bodyPr/>
                    <a:lstStyle/>
                    <a:p>
                      <a:pPr>
                        <a:lnSpc>
                          <a:spcPct val="107000"/>
                        </a:lnSpc>
                        <a:spcAft>
                          <a:spcPts val="800"/>
                        </a:spcAft>
                      </a:pPr>
                      <a:r>
                        <a:rPr lang="ru-RU" sz="1100" b="1" kern="100">
                          <a:effectLst/>
                          <a:latin typeface="Calibri" panose="020F0502020204030204" pitchFamily="34" charset="0"/>
                          <a:ea typeface="Calibri" panose="020F0502020204030204" pitchFamily="34" charset="0"/>
                          <a:cs typeface="Times New Roman" panose="02020603050405020304" pitchFamily="18" charset="0"/>
                        </a:rPr>
                        <a:t>Частичная ликвидация ОС</a:t>
                      </a:r>
                      <a:endParaRPr lang="ru-RU" sz="11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2041118354"/>
                  </a:ext>
                </a:extLst>
              </a:tr>
              <a:tr h="1486284">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2.1</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10.05.2023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по ОС за месяц, в котором ликвидирована часть ОС</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БУ:  3 000 000,00 руб. (балансовая стоимость ОС на 01.05.2023) / 60 мес. (оставшийся срок полезного использования) = 50 000,00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10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НУ: 6 000 000,00 руб. (первоначальная налоговая стоимость ОС) / 120 мес. (срок полезного использования) = 50 000,00 руб.</a:t>
                      </a:r>
                      <a:endParaRPr lang="ru-RU"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100" b="1" kern="100" dirty="0">
                          <a:effectLst/>
                          <a:latin typeface="Calibri" panose="020F0502020204030204" pitchFamily="34" charset="0"/>
                          <a:ea typeface="Calibri" panose="020F0502020204030204" pitchFamily="34" charset="0"/>
                          <a:cs typeface="Times New Roman" panose="02020603050405020304" pitchFamily="18" charset="0"/>
                        </a:rPr>
                        <a:t>Внимание!</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При закрытии месяца, в котором ОС было частично ликвидировано, операция по начислению амортизации выполняется повторно, сумма начисленной амортизации при этом не изменится.</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по ОС за месяц, в котором ликвидирована часть ОС</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БУ:  3 000 000,00 руб. (балансовая стоимость ОС на 01.05.2023) / 60 мес. (оставшийся срок полезного использования) = 50 000,00 руб.</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05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НУ: 6 000 000,00 руб. (первоначальная налоговая стоимость ОС) / 120 мес. (срок полезного использования) = 50 000,00 руб.</a:t>
                      </a:r>
                      <a:endParaRPr lang="ru-RU" sz="10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050" b="1" kern="100" dirty="0">
                          <a:effectLst/>
                          <a:latin typeface="Calibri" panose="020F0502020204030204" pitchFamily="34" charset="0"/>
                          <a:ea typeface="Calibri" panose="020F0502020204030204" pitchFamily="34" charset="0"/>
                          <a:cs typeface="Times New Roman" panose="02020603050405020304" pitchFamily="18" charset="0"/>
                        </a:rPr>
                        <a:t>Внимание!</a:t>
                      </a:r>
                      <a:br>
                        <a:rPr lang="ru-RU" sz="1050" kern="100" dirty="0">
                          <a:effectLst/>
                          <a:latin typeface="Calibri" panose="020F0502020204030204" pitchFamily="34" charset="0"/>
                          <a:ea typeface="Calibri" panose="020F0502020204030204" pitchFamily="34" charset="0"/>
                          <a:cs typeface="Times New Roman" panose="02020603050405020304" pitchFamily="18" charset="0"/>
                        </a:rPr>
                      </a:br>
                      <a:r>
                        <a:rPr lang="ru-RU" sz="1050" kern="100" dirty="0">
                          <a:effectLst/>
                          <a:latin typeface="Calibri" panose="020F0502020204030204" pitchFamily="34" charset="0"/>
                          <a:ea typeface="Calibri" panose="020F0502020204030204" pitchFamily="34" charset="0"/>
                          <a:cs typeface="Times New Roman" panose="02020603050405020304" pitchFamily="18" charset="0"/>
                        </a:rPr>
                        <a:t>При закрытии месяца, в котором ОС было частично ликвидировано, операция по начислению амортизации выполняется повторно, сумма начисленной амортизации при этом не изменится.</a:t>
                      </a:r>
                    </a:p>
                  </a:txBody>
                  <a:tcPr marL="17417" marR="17417" marT="11611" marB="17417">
                    <a:lnL>
                      <a:noFill/>
                    </a:lnL>
                    <a:lnR>
                      <a:noFill/>
                    </a:lnR>
                    <a:lnT>
                      <a:noFill/>
                    </a:lnT>
                    <a:lnB>
                      <a:noFill/>
                    </a:lnB>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25</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hMerge="1">
                  <a:txBody>
                    <a:bodyPr/>
                    <a:lstStyle/>
                    <a:p>
                      <a:endParaRPr lang="ru-RU"/>
                    </a:p>
                  </a:txBody>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02.01</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50 000,00</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50 000,00</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"Амортизация и износ основных средств"</a:t>
                      </a:r>
                    </a:p>
                  </a:txBody>
                  <a:tcPr marL="17417" marR="17417" marT="11611" marB="17417">
                    <a:lnL>
                      <a:noFill/>
                    </a:lnL>
                    <a:lnR>
                      <a:noFill/>
                    </a:lnR>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 Ведомость амортизации ОС</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 Справка-расчет "Амортизация"</a:t>
                      </a:r>
                    </a:p>
                  </a:txBody>
                  <a:tcPr marL="17417" marR="17417" marT="11611" marB="17417">
                    <a:lnL>
                      <a:noFill/>
                    </a:lnL>
                    <a:lnR>
                      <a:noFill/>
                    </a:lnR>
                    <a:lnT>
                      <a:noFill/>
                    </a:lnT>
                    <a:lnB>
                      <a:noFill/>
                    </a:lnB>
                    <a:solidFill>
                      <a:schemeClr val="bg1"/>
                    </a:solidFill>
                  </a:tcPr>
                </a:tc>
                <a:extLst>
                  <a:ext uri="{0D108BD9-81ED-4DB2-BD59-A6C34878D82A}">
                    <a16:rowId xmlns:a16="http://schemas.microsoft.com/office/drawing/2014/main" val="664634300"/>
                  </a:ext>
                </a:extLst>
              </a:tr>
              <a:tr h="426231">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2.2</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11.05.2023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по ликвидированной части ОС, накопленная за период использования ОС</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Списана амортизация по ликвидированной части ОС, накопленная за период использования ОС</a:t>
                      </a:r>
                    </a:p>
                  </a:txBody>
                  <a:tcPr marL="17417" marR="17417" marT="11611" marB="17417">
                    <a:lnL>
                      <a:noFill/>
                    </a:lnL>
                    <a:lnR>
                      <a:noFill/>
                    </a:lnR>
                    <a:lnT>
                      <a:noFill/>
                    </a:lnT>
                    <a:lnB>
                      <a:noFill/>
                    </a:lnB>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02.01</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hMerge="1">
                  <a:txBody>
                    <a:bodyPr/>
                    <a:lstStyle/>
                    <a:p>
                      <a:endParaRPr lang="ru-RU"/>
                    </a:p>
                  </a:txBody>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1 016 666,67</a:t>
                      </a:r>
                    </a:p>
                  </a:txBody>
                  <a:tcPr marL="17417" marR="17417" marT="11611" marB="17417">
                    <a:lnL>
                      <a:noFill/>
                    </a:lnL>
                    <a:lnR>
                      <a:noFill/>
                    </a:lnR>
                    <a:lnT>
                      <a:noFill/>
                    </a:lnT>
                    <a:lnB>
                      <a:noFill/>
                    </a:lnB>
                    <a:solidFill>
                      <a:schemeClr val="bg1"/>
                    </a:solidFill>
                  </a:tcPr>
                </a:tc>
                <a:tc rowSpan="3">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Операция</a:t>
                      </a:r>
                    </a:p>
                  </a:txBody>
                  <a:tcPr marL="17417" marR="17417" marT="11611" marB="17417">
                    <a:lnL>
                      <a:noFill/>
                    </a:lnL>
                    <a:lnR>
                      <a:noFill/>
                    </a:lnR>
                    <a:lnT>
                      <a:noFill/>
                    </a:lnT>
                    <a:lnB>
                      <a:noFill/>
                    </a:lnB>
                    <a:solidFill>
                      <a:schemeClr val="bg1"/>
                    </a:solidFill>
                  </a:tcPr>
                </a:tc>
                <a:tc rowSpan="3">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 Бухгалтерская справка</a:t>
                      </a:r>
                    </a:p>
                  </a:txBody>
                  <a:tcPr marL="17417" marR="17417" marT="11611" marB="17417">
                    <a:lnL>
                      <a:noFill/>
                    </a:lnL>
                    <a:lnR>
                      <a:noFill/>
                    </a:lnR>
                    <a:lnT>
                      <a:noFill/>
                    </a:lnT>
                    <a:lnB>
                      <a:noFill/>
                    </a:lnB>
                    <a:solidFill>
                      <a:schemeClr val="bg1"/>
                    </a:solidFill>
                  </a:tcPr>
                </a:tc>
                <a:extLst>
                  <a:ext uri="{0D108BD9-81ED-4DB2-BD59-A6C34878D82A}">
                    <a16:rowId xmlns:a16="http://schemas.microsoft.com/office/drawing/2014/main" val="1918944125"/>
                  </a:ext>
                </a:extLst>
              </a:tr>
              <a:tr h="426231">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2.3</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11.05.2023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ликвидированной части ОС</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Списана первоначальная стоимость ликвидированной части ОС</a:t>
                      </a:r>
                    </a:p>
                  </a:txBody>
                  <a:tcPr marL="17417" marR="17417" marT="11611" marB="17417">
                    <a:lnL>
                      <a:noFill/>
                    </a:lnL>
                    <a:lnR>
                      <a:noFill/>
                    </a:lnR>
                    <a:lnT>
                      <a:noFill/>
                    </a:lnT>
                    <a:lnB>
                      <a:noFill/>
                    </a:lnB>
                  </a:tcPr>
                </a:tc>
                <a:tc gridSpan="2">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01.09</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hMerge="1">
                  <a:txBody>
                    <a:bodyPr/>
                    <a:lstStyle/>
                    <a:p>
                      <a:endParaRPr lang="ru-RU"/>
                    </a:p>
                  </a:txBody>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01.01</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a:effectLst/>
                          <a:latin typeface="Calibri" panose="020F0502020204030204" pitchFamily="34" charset="0"/>
                          <a:ea typeface="Calibri" panose="020F0502020204030204" pitchFamily="34" charset="0"/>
                          <a:cs typeface="Times New Roman" panose="02020603050405020304" pitchFamily="18" charset="0"/>
                        </a:rPr>
                      </a:br>
                      <a:r>
                        <a:rPr lang="ru-RU" sz="1100" kern="10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2 000 000,00</a:t>
                      </a:r>
                    </a:p>
                  </a:txBody>
                  <a:tcPr marL="17417" marR="17417" marT="11611" marB="17417">
                    <a:lnL>
                      <a:noFill/>
                    </a:lnL>
                    <a:lnR>
                      <a:noFill/>
                    </a:lnR>
                    <a:lnT>
                      <a:noFill/>
                    </a:lnT>
                    <a:lnB>
                      <a:noFill/>
                    </a:lnB>
                    <a:solidFill>
                      <a:schemeClr val="bg1"/>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478840791"/>
                  </a:ext>
                </a:extLst>
              </a:tr>
              <a:tr h="426231">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2.4</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a:effectLst/>
                          <a:latin typeface="Calibri" panose="020F0502020204030204" pitchFamily="34" charset="0"/>
                          <a:ea typeface="Calibri" panose="020F0502020204030204" pitchFamily="34" charset="0"/>
                          <a:cs typeface="Times New Roman" panose="02020603050405020304" pitchFamily="18" charset="0"/>
                        </a:rPr>
                        <a:t>11.05.2023</a:t>
                      </a:r>
                    </a:p>
                  </a:txBody>
                  <a:tcPr marL="17417" marR="17417" marT="11611" marB="17417">
                    <a:lnL>
                      <a:noFill/>
                    </a:lnL>
                    <a:lnR>
                      <a:noFill/>
                    </a:lnR>
                    <a:lnT>
                      <a:noFill/>
                    </a:lnT>
                    <a:lnB>
                      <a:noFill/>
                    </a:lnB>
                    <a:solidFill>
                      <a:schemeClr val="bg1"/>
                    </a:solidFill>
                  </a:tcPr>
                </a:tc>
                <a:tc gridSpan="2">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Отражен расход от частичной ликвидации ОС (</a:t>
                      </a:r>
                      <a:r>
                        <a:rPr lang="ru-RU" sz="1100" kern="100" dirty="0" err="1">
                          <a:effectLst/>
                          <a:latin typeface="Calibri" panose="020F0502020204030204" pitchFamily="34" charset="0"/>
                          <a:ea typeface="Calibri" panose="020F0502020204030204" pitchFamily="34" charset="0"/>
                          <a:cs typeface="Times New Roman" panose="02020603050405020304" pitchFamily="18" charset="0"/>
                        </a:rPr>
                        <a:t>недоамортизированная</a:t>
                      </a: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 стоимость ликвидированной части)</a:t>
                      </a:r>
                    </a:p>
                  </a:txBody>
                  <a:tcPr marL="17417" marR="17417" marT="11611" marB="17417">
                    <a:lnL>
                      <a:noFill/>
                    </a:lnL>
                    <a:lnR>
                      <a:noFill/>
                    </a:lnR>
                    <a:lnT>
                      <a:noFill/>
                    </a:lnT>
                    <a:lnB>
                      <a:noFill/>
                    </a:lnB>
                    <a:solidFill>
                      <a:schemeClr val="bg1"/>
                    </a:solidFill>
                  </a:tcPr>
                </a:tc>
                <a:tc hMerge="1">
                  <a:txBody>
                    <a:bodyPr/>
                    <a:lstStyle/>
                    <a:p>
                      <a:pPr>
                        <a:lnSpc>
                          <a:spcPct val="107000"/>
                        </a:lnSpc>
                        <a:spcAft>
                          <a:spcPts val="800"/>
                        </a:spcAft>
                      </a:pPr>
                      <a:r>
                        <a:rPr lang="ru-RU" sz="1050" kern="100">
                          <a:effectLst/>
                          <a:latin typeface="Calibri" panose="020F0502020204030204" pitchFamily="34" charset="0"/>
                          <a:ea typeface="Calibri" panose="020F0502020204030204" pitchFamily="34" charset="0"/>
                          <a:cs typeface="Times New Roman" panose="02020603050405020304" pitchFamily="18" charset="0"/>
                        </a:rPr>
                        <a:t>Отражен расход от частичной ликвидации ОС (недоамортизированная стоимость ликвидированной части)</a:t>
                      </a:r>
                    </a:p>
                  </a:txBody>
                  <a:tcPr marL="17417" marR="17417" marT="11611" marB="17417">
                    <a:lnL>
                      <a:noFill/>
                    </a:lnL>
                    <a:lnR>
                      <a:noFill/>
                    </a:lnR>
                    <a:lnT>
                      <a:noFill/>
                    </a:lnT>
                    <a:lnB>
                      <a:noFill/>
                    </a:lnB>
                  </a:tcPr>
                </a:tc>
                <a:tc gridSpan="2">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91.02</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hMerge="1">
                  <a:txBody>
                    <a:bodyPr/>
                    <a:lstStyle/>
                    <a:p>
                      <a:endParaRPr lang="ru-RU"/>
                    </a:p>
                  </a:txBody>
                  <a:tcPr/>
                </a:tc>
                <a:tc>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01.09</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100" kern="100" dirty="0">
                          <a:effectLst/>
                          <a:latin typeface="Calibri" panose="020F0502020204030204" pitchFamily="34" charset="0"/>
                          <a:ea typeface="Calibri" panose="020F0502020204030204" pitchFamily="34" charset="0"/>
                          <a:cs typeface="Times New Roman" panose="02020603050405020304" pitchFamily="18" charset="0"/>
                        </a:rPr>
                      </a:b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solidFill>
                      <a:schemeClr val="bg1"/>
                    </a:solidFill>
                  </a:tcPr>
                </a:tc>
                <a:tc>
                  <a:txBody>
                    <a:bodyPr/>
                    <a:lstStyle/>
                    <a:p>
                      <a:pPr>
                        <a:lnSpc>
                          <a:spcPct val="107000"/>
                        </a:lnSpc>
                        <a:spcAft>
                          <a:spcPts val="800"/>
                        </a:spcAft>
                      </a:pPr>
                      <a:r>
                        <a:rPr lang="ru-RU" sz="1100" kern="100" dirty="0">
                          <a:effectLst/>
                          <a:latin typeface="Calibri" panose="020F0502020204030204" pitchFamily="34" charset="0"/>
                          <a:ea typeface="Calibri" panose="020F0502020204030204" pitchFamily="34" charset="0"/>
                          <a:cs typeface="Times New Roman" panose="02020603050405020304" pitchFamily="18" charset="0"/>
                        </a:rPr>
                        <a:t>983 333,33</a:t>
                      </a:r>
                    </a:p>
                  </a:txBody>
                  <a:tcPr marL="17417" marR="17417" marT="11611" marB="17417">
                    <a:lnL>
                      <a:noFill/>
                    </a:lnL>
                    <a:lnR>
                      <a:noFill/>
                    </a:lnR>
                    <a:lnT>
                      <a:noFill/>
                    </a:lnT>
                    <a:lnB>
                      <a:noFill/>
                    </a:lnB>
                    <a:solidFill>
                      <a:schemeClr val="bg1"/>
                    </a:solidFill>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1128997109"/>
                  </a:ext>
                </a:extLst>
              </a:tr>
            </a:tbl>
          </a:graphicData>
        </a:graphic>
      </p:graphicFrame>
    </p:spTree>
    <p:extLst>
      <p:ext uri="{BB962C8B-B14F-4D97-AF65-F5344CB8AC3E}">
        <p14:creationId xmlns:p14="http://schemas.microsoft.com/office/powerpoint/2010/main" val="2033817399"/>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Частичная ликвидация  ОС</a:t>
            </a:r>
            <a:endParaRPr lang="ru-RU" dirty="0"/>
          </a:p>
        </p:txBody>
      </p:sp>
      <p:graphicFrame>
        <p:nvGraphicFramePr>
          <p:cNvPr id="3" name="Таблица 2">
            <a:extLst>
              <a:ext uri="{FF2B5EF4-FFF2-40B4-BE49-F238E27FC236}">
                <a16:creationId xmlns:a16="http://schemas.microsoft.com/office/drawing/2014/main" id="{8F6E62C5-6D54-450D-5BAC-4B58CEE521A8}"/>
              </a:ext>
            </a:extLst>
          </p:cNvPr>
          <p:cNvGraphicFramePr>
            <a:graphicFrameLocks noGrp="1"/>
          </p:cNvGraphicFramePr>
          <p:nvPr/>
        </p:nvGraphicFramePr>
        <p:xfrm>
          <a:off x="359229" y="805543"/>
          <a:ext cx="11277600" cy="3373281"/>
        </p:xfrm>
        <a:graphic>
          <a:graphicData uri="http://schemas.openxmlformats.org/drawingml/2006/table">
            <a:tbl>
              <a:tblPr firstRow="1" firstCol="1" bandRow="1"/>
              <a:tblGrid>
                <a:gridCol w="463394">
                  <a:extLst>
                    <a:ext uri="{9D8B030D-6E8A-4147-A177-3AD203B41FA5}">
                      <a16:colId xmlns:a16="http://schemas.microsoft.com/office/drawing/2014/main" val="90797718"/>
                    </a:ext>
                  </a:extLst>
                </a:gridCol>
                <a:gridCol w="1340818">
                  <a:extLst>
                    <a:ext uri="{9D8B030D-6E8A-4147-A177-3AD203B41FA5}">
                      <a16:colId xmlns:a16="http://schemas.microsoft.com/office/drawing/2014/main" val="3735557952"/>
                    </a:ext>
                  </a:extLst>
                </a:gridCol>
                <a:gridCol w="3513736">
                  <a:extLst>
                    <a:ext uri="{9D8B030D-6E8A-4147-A177-3AD203B41FA5}">
                      <a16:colId xmlns:a16="http://schemas.microsoft.com/office/drawing/2014/main" val="981992164"/>
                    </a:ext>
                  </a:extLst>
                </a:gridCol>
                <a:gridCol w="428138">
                  <a:extLst>
                    <a:ext uri="{9D8B030D-6E8A-4147-A177-3AD203B41FA5}">
                      <a16:colId xmlns:a16="http://schemas.microsoft.com/office/drawing/2014/main" val="600936927"/>
                    </a:ext>
                  </a:extLst>
                </a:gridCol>
                <a:gridCol w="632942">
                  <a:extLst>
                    <a:ext uri="{9D8B030D-6E8A-4147-A177-3AD203B41FA5}">
                      <a16:colId xmlns:a16="http://schemas.microsoft.com/office/drawing/2014/main" val="1361812611"/>
                    </a:ext>
                  </a:extLst>
                </a:gridCol>
                <a:gridCol w="192099">
                  <a:extLst>
                    <a:ext uri="{9D8B030D-6E8A-4147-A177-3AD203B41FA5}">
                      <a16:colId xmlns:a16="http://schemas.microsoft.com/office/drawing/2014/main" val="3051810628"/>
                    </a:ext>
                  </a:extLst>
                </a:gridCol>
                <a:gridCol w="515473">
                  <a:extLst>
                    <a:ext uri="{9D8B030D-6E8A-4147-A177-3AD203B41FA5}">
                      <a16:colId xmlns:a16="http://schemas.microsoft.com/office/drawing/2014/main" val="3448330143"/>
                    </a:ext>
                  </a:extLst>
                </a:gridCol>
                <a:gridCol w="832399">
                  <a:extLst>
                    <a:ext uri="{9D8B030D-6E8A-4147-A177-3AD203B41FA5}">
                      <a16:colId xmlns:a16="http://schemas.microsoft.com/office/drawing/2014/main" val="4144386600"/>
                    </a:ext>
                  </a:extLst>
                </a:gridCol>
                <a:gridCol w="1641019">
                  <a:extLst>
                    <a:ext uri="{9D8B030D-6E8A-4147-A177-3AD203B41FA5}">
                      <a16:colId xmlns:a16="http://schemas.microsoft.com/office/drawing/2014/main" val="3132136776"/>
                    </a:ext>
                  </a:extLst>
                </a:gridCol>
                <a:gridCol w="1717582">
                  <a:extLst>
                    <a:ext uri="{9D8B030D-6E8A-4147-A177-3AD203B41FA5}">
                      <a16:colId xmlns:a16="http://schemas.microsoft.com/office/drawing/2014/main" val="817355113"/>
                    </a:ext>
                  </a:extLst>
                </a:gridCol>
              </a:tblGrid>
              <a:tr h="163398">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Дата</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gridSpan="2">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Операция</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hMerge="1">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pPr>
                        <a:lnSpc>
                          <a:spcPct val="107000"/>
                        </a:lnSpc>
                        <a:spcAft>
                          <a:spcPts val="800"/>
                        </a:spcAft>
                      </a:pPr>
                      <a:r>
                        <a:rPr lang="ru-RU" sz="140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Дт</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gridSpan="2">
                  <a:txBody>
                    <a:bodyPr/>
                    <a:lstStyle/>
                    <a:p>
                      <a:pPr>
                        <a:lnSpc>
                          <a:spcPct val="107000"/>
                        </a:lnSpc>
                        <a:spcAft>
                          <a:spcPts val="800"/>
                        </a:spcAft>
                      </a:pPr>
                      <a:r>
                        <a:rPr lang="ru-RU" sz="1400" kern="100"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Кт</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hMerge="1">
                  <a:txBody>
                    <a:bodyPr/>
                    <a:lstStyle/>
                    <a:p>
                      <a:pPr>
                        <a:lnSpc>
                          <a:spcPct val="107000"/>
                        </a:lnSpc>
                        <a:spcAft>
                          <a:spcPts val="800"/>
                        </a:spcAft>
                      </a:pPr>
                      <a:r>
                        <a:rPr lang="ru-RU" sz="105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r>
                        <a:rPr lang="ru-RU" sz="14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Сумма</a:t>
                      </a:r>
                      <a:endParaRPr lang="ru-RU" sz="2800" dirty="0"/>
                    </a:p>
                  </a:txBody>
                  <a:tcPr marL="17417" marR="17417" marT="11611" marB="17417"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Документ 1С</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tc>
                  <a:txBody>
                    <a:bodyPr/>
                    <a:lstStyle/>
                    <a:p>
                      <a:pPr>
                        <a:lnSpc>
                          <a:spcPct val="107000"/>
                        </a:lnSpc>
                        <a:spcAft>
                          <a:spcPts val="800"/>
                        </a:spcAft>
                      </a:pPr>
                      <a:r>
                        <a:rPr lang="ru-RU" sz="1400" kern="1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Пакет документов</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nchor="ctr">
                    <a:lnL>
                      <a:noFill/>
                    </a:lnL>
                    <a:lnR>
                      <a:noFill/>
                    </a:lnR>
                    <a:lnT>
                      <a:noFill/>
                    </a:lnT>
                    <a:lnB>
                      <a:noFill/>
                    </a:lnB>
                    <a:solidFill>
                      <a:srgbClr val="F2F2F2"/>
                    </a:solidFill>
                  </a:tcPr>
                </a:tc>
                <a:extLst>
                  <a:ext uri="{0D108BD9-81ED-4DB2-BD59-A6C34878D82A}">
                    <a16:rowId xmlns:a16="http://schemas.microsoft.com/office/drawing/2014/main" val="1550947380"/>
                  </a:ext>
                </a:extLst>
              </a:tr>
              <a:tr h="97690">
                <a:tc>
                  <a:txBody>
                    <a:bodyPr/>
                    <a:lstStyle/>
                    <a:p>
                      <a:pPr>
                        <a:lnSpc>
                          <a:spcPct val="107000"/>
                        </a:lnSpc>
                        <a:spcAft>
                          <a:spcPts val="800"/>
                        </a:spcAft>
                      </a:pPr>
                      <a:r>
                        <a:rPr lang="ru-RU" sz="1400" b="1" kern="100">
                          <a:effectLst/>
                          <a:latin typeface="Calibri" panose="020F0502020204030204" pitchFamily="34" charset="0"/>
                          <a:ea typeface="Calibri" panose="020F0502020204030204" pitchFamily="34" charset="0"/>
                          <a:cs typeface="Times New Roman" panose="02020603050405020304" pitchFamily="18" charset="0"/>
                        </a:rPr>
                        <a:t>3</a:t>
                      </a:r>
                      <a:endParaRPr lang="ru-RU" sz="140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tcPr>
                </a:tc>
                <a:tc gridSpan="9">
                  <a:txBody>
                    <a:bodyPr/>
                    <a:lstStyle/>
                    <a:p>
                      <a:pPr>
                        <a:lnSpc>
                          <a:spcPct val="107000"/>
                        </a:lnSpc>
                        <a:spcAft>
                          <a:spcPts val="800"/>
                        </a:spcAft>
                      </a:pPr>
                      <a:r>
                        <a:rPr lang="ru-RU" sz="1400" b="1" kern="100" dirty="0">
                          <a:effectLst/>
                          <a:latin typeface="Calibri" panose="020F0502020204030204" pitchFamily="34" charset="0"/>
                          <a:ea typeface="Calibri" panose="020F0502020204030204" pitchFamily="34" charset="0"/>
                          <a:cs typeface="Times New Roman" panose="02020603050405020304" pitchFamily="18" charset="0"/>
                        </a:rPr>
                        <a:t>Начисление амортизации в месяце, следующем за частичной ликвидацией</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2338505068"/>
                  </a:ext>
                </a:extLst>
              </a:tr>
              <a:tr h="989111">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3.1</a:t>
                      </a:r>
                    </a:p>
                  </a:txBody>
                  <a:tcPr marL="17417" marR="17417" marT="11611" marB="17417">
                    <a:lnL>
                      <a:noFill/>
                    </a:lnL>
                    <a:lnR>
                      <a:noFill/>
                    </a:lnR>
                    <a:lnT>
                      <a:noFill/>
                    </a:lnT>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30.06.2023</a:t>
                      </a:r>
                    </a:p>
                  </a:txBody>
                  <a:tcPr marL="17417" marR="17417" marT="11611" marB="17417">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Начислена амортизация по ОС за следующий месяц после частичной ликвидации</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БУ:  1 966 666,67 руб. (балансовая стоимость ОС на 01.06.2023) / 59 мес. (оставшийся срок полезного использования) = 33 333,33 руб.</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1400" i="1" kern="100" dirty="0">
                          <a:effectLst/>
                          <a:latin typeface="Calibri" panose="020F0502020204030204" pitchFamily="34" charset="0"/>
                          <a:ea typeface="Calibri" panose="020F0502020204030204" pitchFamily="34" charset="0"/>
                          <a:cs typeface="Times New Roman" panose="02020603050405020304" pitchFamily="18" charset="0"/>
                        </a:rPr>
                        <a:t>Амортизация в НУ: 4 000 000,00 руб. (первоначальная налоговая стоимость ОС после частичной ликвидации ОС) / 120 мес. (срок полезного использования) = 33 333,33 руб.</a:t>
                      </a:r>
                      <a:endParaRPr lang="ru-RU"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tcPr>
                </a:tc>
                <a:tc>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25</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tcPr>
                </a:tc>
                <a:tc gridSpan="2">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02.01</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БУ</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НУ</a:t>
                      </a:r>
                    </a:p>
                  </a:txBody>
                  <a:tcPr marL="17417" marR="17417" marT="11611" marB="17417">
                    <a:lnL>
                      <a:noFill/>
                    </a:lnL>
                    <a:lnR>
                      <a:noFill/>
                    </a:lnR>
                    <a:lnT>
                      <a:noFill/>
                    </a:lnT>
                    <a:lnB>
                      <a:noFill/>
                    </a:lnB>
                  </a:tcPr>
                </a:tc>
                <a:tc hMerge="1">
                  <a:txBody>
                    <a:bodyPr/>
                    <a:lstStyle/>
                    <a:p>
                      <a:pPr>
                        <a:lnSpc>
                          <a:spcPct val="107000"/>
                        </a:lnSpc>
                        <a:spcAft>
                          <a:spcPts val="800"/>
                        </a:spcAft>
                      </a:pPr>
                      <a:endParaRPr lang="ru-RU" sz="1050" kern="100">
                        <a:effectLst/>
                        <a:latin typeface="Calibri" panose="020F0502020204030204" pitchFamily="34" charset="0"/>
                        <a:ea typeface="Calibri" panose="020F0502020204030204" pitchFamily="34" charset="0"/>
                        <a:cs typeface="Times New Roman" panose="02020603050405020304" pitchFamily="18" charset="0"/>
                      </a:endParaRPr>
                    </a:p>
                  </a:txBody>
                  <a:tcPr marL="17417" marR="17417" marT="11611" marB="17417">
                    <a:lnL>
                      <a:noFill/>
                    </a:lnL>
                    <a:lnR>
                      <a:noFill/>
                    </a:lnR>
                    <a:lnT>
                      <a:noFill/>
                    </a:lnT>
                    <a:lnB>
                      <a:noFill/>
                    </a:lnB>
                  </a:tcPr>
                </a:tc>
                <a:tc gridSpan="2">
                  <a:txBody>
                    <a:bodyPr/>
                    <a:lstStyle/>
                    <a:p>
                      <a:pPr>
                        <a:lnSpc>
                          <a:spcPct val="107000"/>
                        </a:lnSpc>
                        <a:spcAft>
                          <a:spcPts val="800"/>
                        </a:spcAft>
                      </a:pP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33 333,33</a:t>
                      </a:r>
                      <a:br>
                        <a:rPr lang="ru-RU" sz="1400" kern="100" dirty="0">
                          <a:effectLst/>
                          <a:latin typeface="Calibri" panose="020F0502020204030204" pitchFamily="34" charset="0"/>
                          <a:ea typeface="Calibri" panose="020F0502020204030204" pitchFamily="34" charset="0"/>
                          <a:cs typeface="Times New Roman" panose="02020603050405020304" pitchFamily="18" charset="0"/>
                        </a:rPr>
                      </a:b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33 333,33</a:t>
                      </a:r>
                    </a:p>
                  </a:txBody>
                  <a:tcPr marL="17417" marR="17417" marT="11611" marB="17417">
                    <a:lnL>
                      <a:noFill/>
                    </a:lnL>
                    <a:lnR>
                      <a:noFill/>
                    </a:lnR>
                    <a:lnT>
                      <a:noFill/>
                    </a:lnT>
                    <a:lnB>
                      <a:noFill/>
                    </a:lnB>
                  </a:tcPr>
                </a:tc>
                <a:tc hMerge="1">
                  <a:txBody>
                    <a:bodyPr/>
                    <a:lstStyle/>
                    <a:p>
                      <a:endParaRPr lang="ru-RU"/>
                    </a:p>
                  </a:txBody>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Регламентная операция "Амортизация и износ основных средств"</a:t>
                      </a:r>
                    </a:p>
                  </a:txBody>
                  <a:tcPr marL="17417" marR="17417" marT="11611" marB="17417">
                    <a:lnL>
                      <a:noFill/>
                    </a:lnL>
                    <a:lnR>
                      <a:noFill/>
                    </a:lnR>
                    <a:lnB>
                      <a:noFill/>
                    </a:lnB>
                  </a:tcPr>
                </a:tc>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 Ведомость амортизации ОС</a:t>
                      </a:r>
                      <a:br>
                        <a:rPr lang="ru-RU" sz="1400" kern="100">
                          <a:effectLst/>
                          <a:latin typeface="Calibri" panose="020F0502020204030204" pitchFamily="34" charset="0"/>
                          <a:ea typeface="Calibri" panose="020F0502020204030204" pitchFamily="34" charset="0"/>
                          <a:cs typeface="Times New Roman" panose="02020603050405020304" pitchFamily="18" charset="0"/>
                        </a:rPr>
                      </a:br>
                      <a:r>
                        <a:rPr lang="ru-RU" sz="1400" kern="100">
                          <a:effectLst/>
                          <a:latin typeface="Calibri" panose="020F0502020204030204" pitchFamily="34" charset="0"/>
                          <a:ea typeface="Calibri" panose="020F0502020204030204" pitchFamily="34" charset="0"/>
                          <a:cs typeface="Times New Roman" panose="02020603050405020304" pitchFamily="18" charset="0"/>
                        </a:rPr>
                        <a:t> Справка-расчет "Амортизация"</a:t>
                      </a:r>
                    </a:p>
                  </a:txBody>
                  <a:tcPr marL="17417" marR="17417" marT="11611" marB="17417">
                    <a:lnL>
                      <a:noFill/>
                    </a:lnL>
                    <a:lnR>
                      <a:noFill/>
                    </a:lnR>
                    <a:lnT>
                      <a:noFill/>
                    </a:lnT>
                    <a:lnB>
                      <a:noFill/>
                    </a:lnB>
                  </a:tcPr>
                </a:tc>
                <a:extLst>
                  <a:ext uri="{0D108BD9-81ED-4DB2-BD59-A6C34878D82A}">
                    <a16:rowId xmlns:a16="http://schemas.microsoft.com/office/drawing/2014/main" val="118110100"/>
                  </a:ext>
                </a:extLst>
              </a:tr>
              <a:tr h="163398">
                <a:tc>
                  <a:txBody>
                    <a:bodyPr/>
                    <a:lstStyle/>
                    <a:p>
                      <a:pPr>
                        <a:lnSpc>
                          <a:spcPct val="107000"/>
                        </a:lnSpc>
                        <a:spcAft>
                          <a:spcPts val="800"/>
                        </a:spcAft>
                      </a:pPr>
                      <a:r>
                        <a:rPr lang="ru-RU" sz="1400" kern="100">
                          <a:effectLst/>
                          <a:latin typeface="Calibri" panose="020F0502020204030204" pitchFamily="34" charset="0"/>
                          <a:ea typeface="Calibri" panose="020F0502020204030204" pitchFamily="34" charset="0"/>
                          <a:cs typeface="Times New Roman" panose="02020603050405020304" pitchFamily="18" charset="0"/>
                        </a:rPr>
                        <a:t> </a:t>
                      </a:r>
                    </a:p>
                  </a:txBody>
                  <a:tcPr marL="17417" marR="17417" marT="11611" marB="17417">
                    <a:lnL>
                      <a:noFill/>
                    </a:lnL>
                    <a:lnR>
                      <a:noFill/>
                    </a:lnR>
                    <a:lnT>
                      <a:noFill/>
                    </a:lnT>
                    <a:lnB>
                      <a:noFill/>
                    </a:lnB>
                  </a:tcPr>
                </a:tc>
                <a:tc gridSpan="9">
                  <a:txBody>
                    <a:bodyPr/>
                    <a:lstStyle/>
                    <a:p>
                      <a:pPr>
                        <a:lnSpc>
                          <a:spcPct val="107000"/>
                        </a:lnSpc>
                        <a:spcAft>
                          <a:spcPts val="800"/>
                        </a:spcAft>
                      </a:pPr>
                      <a:r>
                        <a:rPr lang="ru-RU" sz="1400" kern="100" dirty="0">
                          <a:effectLst/>
                          <a:latin typeface="Calibri" panose="020F0502020204030204" pitchFamily="34" charset="0"/>
                          <a:ea typeface="Calibri" panose="020F0502020204030204" pitchFamily="34" charset="0"/>
                          <a:cs typeface="Times New Roman" panose="02020603050405020304" pitchFamily="18" charset="0"/>
                        </a:rPr>
                        <a:t>Аналогичным образом начисляется амортизация в последующие месяцы в течение оставшегося срока эксплуатации объекта ОС</a:t>
                      </a:r>
                    </a:p>
                  </a:txBody>
                  <a:tcPr marL="17417" marR="17417" marT="11611" marB="17417">
                    <a:lnL>
                      <a:noFill/>
                    </a:lnL>
                    <a:lnR>
                      <a:noFill/>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lnL w="12700" cmpd="sng">
                      <a:noFill/>
                      <a:prstDash val="solid"/>
                    </a:lnL>
                    <a:lnT w="12700" cmpd="sng">
                      <a:noFill/>
                      <a:prstDash val="solid"/>
                    </a:lnT>
                  </a:tcPr>
                </a:tc>
                <a:tc hMerge="1">
                  <a:txBody>
                    <a:bodyPr/>
                    <a:lstStyle/>
                    <a:p>
                      <a:endParaRPr lang="ru-RU"/>
                    </a:p>
                  </a:txBody>
                  <a:tcPr/>
                </a:tc>
                <a:extLst>
                  <a:ext uri="{0D108BD9-81ED-4DB2-BD59-A6C34878D82A}">
                    <a16:rowId xmlns:a16="http://schemas.microsoft.com/office/drawing/2014/main" val="2203520098"/>
                  </a:ext>
                </a:extLst>
              </a:tr>
            </a:tbl>
          </a:graphicData>
        </a:graphic>
      </p:graphicFrame>
    </p:spTree>
    <p:extLst>
      <p:ext uri="{BB962C8B-B14F-4D97-AF65-F5344CB8AC3E}">
        <p14:creationId xmlns:p14="http://schemas.microsoft.com/office/powerpoint/2010/main" val="365959958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1463" y="68263"/>
            <a:ext cx="11920537"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Выбытие ОС</a:t>
            </a:r>
            <a:endParaRPr lang="ru-RU" dirty="0"/>
          </a:p>
        </p:txBody>
      </p:sp>
      <p:sp>
        <p:nvSpPr>
          <p:cNvPr id="9" name="TextBox 8">
            <a:extLst>
              <a:ext uri="{FF2B5EF4-FFF2-40B4-BE49-F238E27FC236}">
                <a16:creationId xmlns:a16="http://schemas.microsoft.com/office/drawing/2014/main" id="{A80268B4-B1E2-4150-B660-ED4FF39E569A}"/>
              </a:ext>
            </a:extLst>
          </p:cNvPr>
          <p:cNvSpPr txBox="1"/>
          <p:nvPr/>
        </p:nvSpPr>
        <p:spPr>
          <a:xfrm>
            <a:off x="47328" y="548680"/>
            <a:ext cx="11713301" cy="76963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 Списание в связи с действиями виновных лиц:</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467" b="1"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graphicFrame>
        <p:nvGraphicFramePr>
          <p:cNvPr id="4" name="Таблица 3">
            <a:extLst>
              <a:ext uri="{FF2B5EF4-FFF2-40B4-BE49-F238E27FC236}">
                <a16:creationId xmlns:a16="http://schemas.microsoft.com/office/drawing/2014/main" id="{36AE9DEA-3D46-4CC8-ACF6-E7C812EC50D5}"/>
              </a:ext>
            </a:extLst>
          </p:cNvPr>
          <p:cNvGraphicFramePr>
            <a:graphicFrameLocks noGrp="1"/>
          </p:cNvGraphicFramePr>
          <p:nvPr/>
        </p:nvGraphicFramePr>
        <p:xfrm>
          <a:off x="1679509" y="1342531"/>
          <a:ext cx="7593426" cy="4468780"/>
        </p:xfrm>
        <a:graphic>
          <a:graphicData uri="http://schemas.openxmlformats.org/drawingml/2006/table">
            <a:tbl>
              <a:tblPr/>
              <a:tblGrid>
                <a:gridCol w="4746624">
                  <a:extLst>
                    <a:ext uri="{9D8B030D-6E8A-4147-A177-3AD203B41FA5}">
                      <a16:colId xmlns:a16="http://schemas.microsoft.com/office/drawing/2014/main" val="4263286918"/>
                    </a:ext>
                  </a:extLst>
                </a:gridCol>
                <a:gridCol w="1423401">
                  <a:extLst>
                    <a:ext uri="{9D8B030D-6E8A-4147-A177-3AD203B41FA5}">
                      <a16:colId xmlns:a16="http://schemas.microsoft.com/office/drawing/2014/main" val="1665891058"/>
                    </a:ext>
                  </a:extLst>
                </a:gridCol>
                <a:gridCol w="1423401">
                  <a:extLst>
                    <a:ext uri="{9D8B030D-6E8A-4147-A177-3AD203B41FA5}">
                      <a16:colId xmlns:a16="http://schemas.microsoft.com/office/drawing/2014/main" val="4150961334"/>
                    </a:ext>
                  </a:extLst>
                </a:gridCol>
              </a:tblGrid>
              <a:tr h="399408">
                <a:tc>
                  <a:txBody>
                    <a:bodyPr/>
                    <a:lstStyle/>
                    <a:p>
                      <a:pPr algn="ct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Содержание операции</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Дебет</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Кредит</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2199969"/>
                  </a:ext>
                </a:extLst>
              </a:tr>
              <a:tr h="1116959">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Списана первоначальная (восстановительная) стоимость объекта основных средств</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 субсчет "Выбытие основных средств"</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 субсчет "Основные средства в эксплуатации"</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8425936"/>
                  </a:ext>
                </a:extLst>
              </a:tr>
              <a:tr h="1116959">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сумма начисленной амортизации за срок полезного использования в организации</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02</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 субсчет "Выбытие основных средств"</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2136413"/>
                  </a:ext>
                </a:extLst>
              </a:tr>
              <a:tr h="1116959">
                <a:tc>
                  <a:txBody>
                    <a:bodyPr/>
                    <a:lstStyle/>
                    <a:p>
                      <a:pP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Списана остаточная стоимость</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94</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01, субсчет "Выбытие основных средств"</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6766615"/>
                  </a:ext>
                </a:extLst>
              </a:tr>
              <a:tr h="638592">
                <a:tc>
                  <a:txBody>
                    <a:bodyPr/>
                    <a:lstStyle/>
                    <a:p>
                      <a:pP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Отражена сумма недостачи, взыскиваемая с виновного лица</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73, 76</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94</a:t>
                      </a:r>
                    </a:p>
                  </a:txBody>
                  <a:tcPr marL="51912" marR="51912" marT="85404" marB="8540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01803"/>
                  </a:ext>
                </a:extLst>
              </a:tr>
            </a:tbl>
          </a:graphicData>
        </a:graphic>
      </p:graphicFrame>
    </p:spTree>
    <p:extLst>
      <p:ext uri="{BB962C8B-B14F-4D97-AF65-F5344CB8AC3E}">
        <p14:creationId xmlns:p14="http://schemas.microsoft.com/office/powerpoint/2010/main" val="829926765"/>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39713" y="68263"/>
            <a:ext cx="11952287" cy="1247775"/>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Разукомплектация</a:t>
            </a:r>
            <a:br>
              <a:rPr lang="ru-RU" sz="2400" b="1" dirty="0">
                <a:solidFill>
                  <a:prstClr val="black"/>
                </a:solidFill>
                <a:effectLst/>
                <a:latin typeface="Times New Roman" panose="02020603050405020304" pitchFamily="18" charset="0"/>
                <a:ea typeface="+mn-ea"/>
                <a:cs typeface="+mn-cs"/>
              </a:rPr>
            </a:b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2031" y="728300"/>
            <a:ext cx="11680620" cy="6000489"/>
          </a:xfrm>
          <a:prstGeom prst="rect">
            <a:avLst/>
          </a:prstGeom>
          <a:solidFill>
            <a:schemeClr val="bg1"/>
          </a:solidFill>
          <a:ln>
            <a:solidFill>
              <a:schemeClr val="tx1"/>
            </a:solidFill>
          </a:ln>
        </p:spPr>
        <p:txBody>
          <a:bodyPr wrap="square">
            <a:spAutoFit/>
          </a:bodyPr>
          <a:lstStyle/>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Разукомплектация основного средства – это разделение на части единого объекта, условия использования которого изменились. Раньше объект использовался как единое целое, а теперь – по частям. В процессе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исходное основное средство перестает существовать. Вместо него образуются другие основные средства, материалы или товары.</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Утвержденного порядка, как отражать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разукомплектацию</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основного средства, в ФСБУ 6/2020 нет. Для учета операции исходите из положений об инвентарном объекте и списании. Хотя основное средство при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и перестает существовать, не происходит выбытия, ликвидации, а значит, списывать объект не нужно. Формируются иные инвентарные объекты на базе имеющегося. Поэтому отражайте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разукомплектацию</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как разделение балансовой стоимости между разными новыми объектами (п. 10, 40 ФСБУ 6/2020). Исходя из Инструкции к плану счетов проводки могут быть следующими:</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Дебет 01 субсчет «Новое ОС» Кредит 01 субсчет «Исходное ОС»</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разукомплектовано основное средство;</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Дебет 02 субсчет «Исходное ОС» Кредит 02 субсчет «Новое ОС»</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часть амортизации исходного ОС перенесена на выделенное ОС;</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Дебет 10 «Материалы» (41 «Долгосрочные активы к продаже») Кредит 01 субсчет «Исходное ОС»</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отражены материалы или товары, полученные при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ОС.</a:t>
            </a:r>
          </a:p>
        </p:txBody>
      </p:sp>
    </p:spTree>
    <p:extLst>
      <p:ext uri="{BB962C8B-B14F-4D97-AF65-F5344CB8AC3E}">
        <p14:creationId xmlns:p14="http://schemas.microsoft.com/office/powerpoint/2010/main" val="316123214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39713" y="68263"/>
            <a:ext cx="11952287" cy="1247775"/>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Разукомплектация</a:t>
            </a:r>
            <a:br>
              <a:rPr lang="ru-RU" sz="2400" b="1" dirty="0">
                <a:solidFill>
                  <a:prstClr val="black"/>
                </a:solidFill>
                <a:effectLst/>
                <a:latin typeface="Times New Roman" panose="02020603050405020304" pitchFamily="18" charset="0"/>
                <a:ea typeface="+mn-ea"/>
                <a:cs typeface="+mn-cs"/>
              </a:rPr>
            </a:br>
            <a:endParaRPr lang="ru-RU" dirty="0"/>
          </a:p>
        </p:txBody>
      </p:sp>
      <p:sp>
        <p:nvSpPr>
          <p:cNvPr id="6" name="TextBox 5">
            <a:extLst>
              <a:ext uri="{FF2B5EF4-FFF2-40B4-BE49-F238E27FC236}">
                <a16:creationId xmlns:a16="http://schemas.microsoft.com/office/drawing/2014/main" id="{AE85BF85-5A44-4243-8C65-BC389154E89C}"/>
              </a:ext>
            </a:extLst>
          </p:cNvPr>
          <p:cNvSpPr txBox="1"/>
          <p:nvPr/>
        </p:nvSpPr>
        <p:spPr>
          <a:xfrm>
            <a:off x="272030" y="750701"/>
            <a:ext cx="11680620" cy="5672258"/>
          </a:xfrm>
          <a:prstGeom prst="rect">
            <a:avLst/>
          </a:prstGeom>
          <a:solidFill>
            <a:schemeClr val="bg1"/>
          </a:solidFill>
          <a:ln>
            <a:solidFill>
              <a:schemeClr val="tx1"/>
            </a:solidFill>
          </a:ln>
        </p:spPr>
        <p:txBody>
          <a:bodyPr wrap="square">
            <a:spAutoFit/>
          </a:bodyPr>
          <a:lstStyle/>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Начисляйте амортизацию на старый и новые объекты в соответствии с установленным порядком. Например, амортизацию начисляете с даты принятия объекта на учет, а заканчиваете в момент списания. В этом случае по старому объекту амортизацию в месяце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уже не начисляйте, а по новым объектам – да.</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Другой вариант – амортизацию начисляете с 1-го числа месяца, следующего за месяцем принятия объекта к учету, и заканчиваете с 1-го числа месяца, следующего за месяцем списания. По старому объекту начисляйте амортизацию в месяце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разукомплектации</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а по новым – со следующего месяца (п. 33 ФСБУ 6/2020).  </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После учета новых объектов в общем порядке пересмотрите их элементы амортизации: срок полезного использования, ликвидационную стоимость, способ начисления амортизации. </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Разукомплектация не относится к капвложениям, поскольку эти работы не улучшат характеристики объектов. Поэтому затраты на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разукомплектацию</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учитывайте как расходы текущего периода (подп. «и», «к», «н» п. 16 ФСБУ 26/2020, </a:t>
            </a:r>
            <a:r>
              <a:rPr kumimoji="0" lang="ru-RU" sz="2133" b="0" i="0" u="none" strike="noStrike" kern="1200" cap="none" spc="0" normalizeH="0" baseline="0" noProof="0" dirty="0" err="1">
                <a:ln>
                  <a:noFill/>
                </a:ln>
                <a:solidFill>
                  <a:prstClr val="black"/>
                </a:solidFill>
                <a:effectLst/>
                <a:uLnTx/>
                <a:uFillTx/>
                <a:latin typeface="Calibri" panose="020F0502020204030204" pitchFamily="34" charset="0"/>
                <a:ea typeface="+mn-ea"/>
                <a:cs typeface="+mn-cs"/>
              </a:rPr>
              <a:t>абз</a:t>
            </a: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 3 п. 7 ПБУ 10/99).</a:t>
            </a:r>
          </a:p>
          <a:p>
            <a:pPr marL="0" marR="0" lvl="0" indent="609585" algn="just" defTabSz="914400" rtl="0" eaLnBrk="1" fontAlgn="auto" latinLnBrk="0" hangingPunct="1">
              <a:lnSpc>
                <a:spcPct val="100000"/>
              </a:lnSpc>
              <a:spcBef>
                <a:spcPts val="0"/>
              </a:spcBef>
              <a:spcAft>
                <a:spcPts val="0"/>
              </a:spcAft>
              <a:buClrTx/>
              <a:buSzTx/>
              <a:buFontTx/>
              <a:buNone/>
              <a:tabLst/>
              <a:defRPr/>
            </a:pPr>
            <a:r>
              <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Разукомплектация может предшествовать другим работам, например, реконструкции, дооборудованию. В этом случае разделение объекта учтите по описанной выше схеме, а далее отражайте капвложения (подп. «ж» п. 5 ФСБУ 26/2020). </a:t>
            </a:r>
          </a:p>
          <a:p>
            <a:pPr marL="0" marR="0" lvl="0" indent="609585" algn="just" defTabSz="914400" rtl="0" eaLnBrk="1" fontAlgn="auto" latinLnBrk="0" hangingPunct="1">
              <a:lnSpc>
                <a:spcPct val="100000"/>
              </a:lnSpc>
              <a:spcBef>
                <a:spcPts val="0"/>
              </a:spcBef>
              <a:spcAft>
                <a:spcPts val="0"/>
              </a:spcAft>
              <a:buClrTx/>
              <a:buSzTx/>
              <a:buFontTx/>
              <a:buNone/>
              <a:tabLst/>
              <a:defRPr/>
            </a:pPr>
            <a:endParaRPr kumimoji="0" lang="ru-RU"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2572890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3050" y="179388"/>
            <a:ext cx="11918950"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Как учитывать долгосрочные активы к продаже</a:t>
            </a:r>
            <a:br>
              <a:rPr lang="ru-RU" sz="2400" dirty="0">
                <a:solidFill>
                  <a:prstClr val="black"/>
                </a:solidFill>
                <a:effectLst/>
                <a:latin typeface="Times New Roman" panose="02020603050405020304" pitchFamily="18" charset="0"/>
                <a:ea typeface="+mn-ea"/>
                <a:cs typeface="+mn-cs"/>
              </a:rPr>
            </a:br>
            <a:endParaRPr lang="ru-RU" dirty="0"/>
          </a:p>
        </p:txBody>
      </p:sp>
      <p:sp>
        <p:nvSpPr>
          <p:cNvPr id="3" name="Текст 2">
            <a:extLst>
              <a:ext uri="{FF2B5EF4-FFF2-40B4-BE49-F238E27FC236}">
                <a16:creationId xmlns:a16="http://schemas.microsoft.com/office/drawing/2014/main" id="{41BA4409-D81E-4F5D-86A6-B755F1336F6A}"/>
              </a:ext>
            </a:extLst>
          </p:cNvPr>
          <p:cNvSpPr>
            <a:spLocks noGrp="1"/>
          </p:cNvSpPr>
          <p:nvPr>
            <p:ph type="body" sz="quarter" idx="4294967295"/>
          </p:nvPr>
        </p:nvSpPr>
        <p:spPr>
          <a:xfrm>
            <a:off x="511175" y="1052513"/>
            <a:ext cx="11680825" cy="5064125"/>
          </a:xfrm>
        </p:spPr>
        <p:txBody>
          <a:bodyPr/>
          <a:lstStyle/>
          <a:p>
            <a:pPr algn="just"/>
            <a:r>
              <a:rPr lang="ru-RU" sz="2400" dirty="0">
                <a:latin typeface="Times New Roman" panose="02020603050405020304" pitchFamily="18" charset="0"/>
              </a:rPr>
              <a:t>Долгосрочные активы к продаже (ДАП) - отдельный вид активов, которые с 2020 г. надо перевести на специальный субсчет к счету 41. Не учитывать ДАП разрешено только тем, кто может вести упрощенный бухучет. ДАП бывают двух видов (п. 10.1 ПБУ 16/02, Информация Минфина N ИС-учет-19).</a:t>
            </a:r>
          </a:p>
          <a:p>
            <a:pPr algn="just"/>
            <a:r>
              <a:rPr lang="ru-RU" sz="2400" b="1" dirty="0">
                <a:latin typeface="Times New Roman" panose="02020603050405020304" pitchFamily="18" charset="0"/>
              </a:rPr>
              <a:t>Первый - ОС</a:t>
            </a:r>
            <a:r>
              <a:rPr lang="ru-RU" sz="2400" dirty="0">
                <a:latin typeface="Times New Roman" panose="02020603050405020304" pitchFamily="18" charset="0"/>
              </a:rPr>
              <a:t>, которые вы прекратили использовать и решили продать. Их остаточную стоимость перенесите на счет 41 и не амортизируйте. Так же переводите в ДАП объекты незавершенного строительства и НМА, которые решено продать.</a:t>
            </a:r>
          </a:p>
          <a:p>
            <a:pPr algn="just"/>
            <a:endParaRPr lang="ru-RU" sz="2400" dirty="0">
              <a:latin typeface="Times New Roman" panose="02020603050405020304" pitchFamily="18" charset="0"/>
            </a:endParaRPr>
          </a:p>
          <a:p>
            <a:endParaRPr lang="ru-RU" dirty="0"/>
          </a:p>
        </p:txBody>
      </p:sp>
      <p:graphicFrame>
        <p:nvGraphicFramePr>
          <p:cNvPr id="4" name="Таблица 3">
            <a:extLst>
              <a:ext uri="{FF2B5EF4-FFF2-40B4-BE49-F238E27FC236}">
                <a16:creationId xmlns:a16="http://schemas.microsoft.com/office/drawing/2014/main" id="{65D35EF8-DF1A-4EFF-B57A-B11E598640FA}"/>
              </a:ext>
            </a:extLst>
          </p:cNvPr>
          <p:cNvGraphicFramePr>
            <a:graphicFrameLocks noGrp="1"/>
          </p:cNvGraphicFramePr>
          <p:nvPr/>
        </p:nvGraphicFramePr>
        <p:xfrm>
          <a:off x="815413" y="3799126"/>
          <a:ext cx="10369152" cy="2344420"/>
        </p:xfrm>
        <a:graphic>
          <a:graphicData uri="http://schemas.openxmlformats.org/drawingml/2006/table">
            <a:tbl>
              <a:tblPr/>
              <a:tblGrid>
                <a:gridCol w="2411728">
                  <a:extLst>
                    <a:ext uri="{9D8B030D-6E8A-4147-A177-3AD203B41FA5}">
                      <a16:colId xmlns:a16="http://schemas.microsoft.com/office/drawing/2014/main" val="2742066566"/>
                    </a:ext>
                  </a:extLst>
                </a:gridCol>
                <a:gridCol w="7957424">
                  <a:extLst>
                    <a:ext uri="{9D8B030D-6E8A-4147-A177-3AD203B41FA5}">
                      <a16:colId xmlns:a16="http://schemas.microsoft.com/office/drawing/2014/main" val="2094440607"/>
                    </a:ext>
                  </a:extLst>
                </a:gridCol>
              </a:tblGrid>
              <a:tr h="463635">
                <a:tc>
                  <a:txBody>
                    <a:bodyPr/>
                    <a:lstStyle/>
                    <a:p>
                      <a:pPr algn="just">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Д 02 - К 01.09</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Списана амортизация</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7473587"/>
                  </a:ext>
                </a:extLst>
              </a:tr>
              <a:tr h="46363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 01.09 - К 01.01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Списана первоначальная стоимость</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0126349"/>
                  </a:ext>
                </a:extLst>
              </a:tr>
              <a:tr h="46363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 41.ДАП - К 01.09</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Признан ДАП</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3562145"/>
                  </a:ext>
                </a:extLst>
              </a:tr>
              <a:tr h="46363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 62.01 - К 91.01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Продан ДАП</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168915"/>
                  </a:ext>
                </a:extLst>
              </a:tr>
              <a:tr h="463635">
                <a:tc>
                  <a:txBody>
                    <a:bodyPr/>
                    <a:lstStyle/>
                    <a:p>
                      <a:pPr algn="just">
                        <a:lnSpc>
                          <a:spcPct val="107000"/>
                        </a:lnSpc>
                      </a:pPr>
                      <a:r>
                        <a:rPr lang="ru-RU" sz="1900">
                          <a:effectLst/>
                          <a:latin typeface="Calibri" panose="020F0502020204030204" pitchFamily="34" charset="0"/>
                          <a:ea typeface="Times New Roman" panose="02020603050405020304" pitchFamily="18" charset="0"/>
                          <a:cs typeface="Times New Roman" panose="02020603050405020304" pitchFamily="18" charset="0"/>
                        </a:rPr>
                        <a:t>Д 91.02 - К 41.ДАП</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900" dirty="0">
                          <a:effectLst/>
                          <a:latin typeface="Calibri" panose="020F0502020204030204" pitchFamily="34" charset="0"/>
                          <a:ea typeface="Times New Roman" panose="02020603050405020304" pitchFamily="18" charset="0"/>
                          <a:cs typeface="Times New Roman" panose="02020603050405020304" pitchFamily="18" charset="0"/>
                        </a:rPr>
                        <a:t>Стоимость ДАП признана в расходах</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2693174"/>
                  </a:ext>
                </a:extLst>
              </a:tr>
            </a:tbl>
          </a:graphicData>
        </a:graphic>
      </p:graphicFrame>
    </p:spTree>
    <p:extLst>
      <p:ext uri="{BB962C8B-B14F-4D97-AF65-F5344CB8AC3E}">
        <p14:creationId xmlns:p14="http://schemas.microsoft.com/office/powerpoint/2010/main" val="195943805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3510B1-D030-4D30-86B2-CDD14B94BF0A}"/>
              </a:ext>
            </a:extLst>
          </p:cNvPr>
          <p:cNvSpPr>
            <a:spLocks noGrp="1"/>
          </p:cNvSpPr>
          <p:nvPr>
            <p:ph type="title" idx="4294967295"/>
          </p:nvPr>
        </p:nvSpPr>
        <p:spPr>
          <a:xfrm>
            <a:off x="273050" y="166688"/>
            <a:ext cx="11918950" cy="660400"/>
          </a:xfrm>
        </p:spPr>
        <p:txBody>
          <a:bodyPr>
            <a:normAutofit fontScale="90000"/>
          </a:bodyPr>
          <a:lstStyle/>
          <a:p>
            <a:pPr defTabSz="1219170" eaLnBrk="0" fontAlgn="base" hangingPunct="0">
              <a:lnSpc>
                <a:spcPct val="100000"/>
              </a:lnSpc>
              <a:spcBef>
                <a:spcPct val="20000"/>
              </a:spcBef>
              <a:spcAft>
                <a:spcPct val="0"/>
              </a:spcAft>
              <a:defRPr/>
            </a:pP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br>
              <a:rPr lang="ru-RU" sz="2400" b="1" dirty="0">
                <a:solidFill>
                  <a:prstClr val="black"/>
                </a:solidFill>
                <a:effectLst/>
                <a:latin typeface="Times New Roman" panose="02020603050405020304" pitchFamily="18" charset="0"/>
                <a:ea typeface="+mn-ea"/>
                <a:cs typeface="+mn-cs"/>
              </a:rPr>
            </a:br>
            <a:r>
              <a:rPr lang="ru-RU" sz="2400" b="1" dirty="0">
                <a:solidFill>
                  <a:prstClr val="black"/>
                </a:solidFill>
                <a:effectLst/>
                <a:latin typeface="Times New Roman" panose="02020603050405020304" pitchFamily="18" charset="0"/>
                <a:ea typeface="+mn-ea"/>
                <a:cs typeface="+mn-cs"/>
              </a:rPr>
              <a:t>Как учитывать долгосрочные активы к продаже</a:t>
            </a:r>
            <a:br>
              <a:rPr lang="ru-RU" sz="2400" dirty="0">
                <a:solidFill>
                  <a:prstClr val="black"/>
                </a:solidFill>
                <a:effectLst/>
                <a:latin typeface="Times New Roman" panose="02020603050405020304" pitchFamily="18" charset="0"/>
                <a:ea typeface="+mn-ea"/>
                <a:cs typeface="+mn-cs"/>
              </a:rPr>
            </a:br>
            <a:endParaRPr lang="ru-RU" dirty="0"/>
          </a:p>
        </p:txBody>
      </p:sp>
      <p:sp>
        <p:nvSpPr>
          <p:cNvPr id="3" name="Текст 2">
            <a:extLst>
              <a:ext uri="{FF2B5EF4-FFF2-40B4-BE49-F238E27FC236}">
                <a16:creationId xmlns:a16="http://schemas.microsoft.com/office/drawing/2014/main" id="{41BA4409-D81E-4F5D-86A6-B755F1336F6A}"/>
              </a:ext>
            </a:extLst>
          </p:cNvPr>
          <p:cNvSpPr>
            <a:spLocks noGrp="1"/>
          </p:cNvSpPr>
          <p:nvPr>
            <p:ph type="body" sz="quarter" idx="4294967295"/>
          </p:nvPr>
        </p:nvSpPr>
        <p:spPr>
          <a:xfrm>
            <a:off x="511175" y="1052513"/>
            <a:ext cx="11680825" cy="5064125"/>
          </a:xfrm>
        </p:spPr>
        <p:txBody>
          <a:bodyPr/>
          <a:lstStyle/>
          <a:p>
            <a:pPr algn="just"/>
            <a:r>
              <a:rPr lang="ru-RU" sz="2400" b="1" dirty="0">
                <a:latin typeface="Times New Roman" panose="02020603050405020304" pitchFamily="18" charset="0"/>
              </a:rPr>
              <a:t>Второй вид ДАП </a:t>
            </a:r>
            <a:r>
              <a:rPr lang="ru-RU" sz="2400" dirty="0">
                <a:latin typeface="Times New Roman" panose="02020603050405020304" pitchFamily="18" charset="0"/>
              </a:rPr>
              <a:t>- полученные при ликвидации, ремонте или модернизации вторсырье или запчасти, которые вы собираетесь продать. Первоначальная стоимость всех ДАП, полученных при ликвидации ОС, равна его остаточной стоимости. Первоначальная стоимость ДАП, полученных при ремонте и модернизации ОС, равна нулю (п. 10.2 ПБУ 16/02).</a:t>
            </a:r>
          </a:p>
          <a:p>
            <a:pPr algn="just"/>
            <a:r>
              <a:rPr lang="ru-RU" sz="2400" b="1" dirty="0">
                <a:latin typeface="Times New Roman" panose="02020603050405020304" pitchFamily="18" charset="0"/>
              </a:rPr>
              <a:t>Проводки по оприходованию металлолома при списании ОС</a:t>
            </a:r>
          </a:p>
          <a:p>
            <a:pPr algn="just"/>
            <a:endParaRPr lang="ru-RU" sz="2400" dirty="0">
              <a:latin typeface="Times New Roman" panose="02020603050405020304" pitchFamily="18" charset="0"/>
            </a:endParaRPr>
          </a:p>
          <a:p>
            <a:endParaRPr lang="ru-RU" dirty="0"/>
          </a:p>
        </p:txBody>
      </p:sp>
      <p:graphicFrame>
        <p:nvGraphicFramePr>
          <p:cNvPr id="5" name="Таблица 4">
            <a:extLst>
              <a:ext uri="{FF2B5EF4-FFF2-40B4-BE49-F238E27FC236}">
                <a16:creationId xmlns:a16="http://schemas.microsoft.com/office/drawing/2014/main" id="{C24DFDFE-CDFD-4678-B368-70183B12B37A}"/>
              </a:ext>
            </a:extLst>
          </p:cNvPr>
          <p:cNvGraphicFramePr>
            <a:graphicFrameLocks noGrp="1"/>
          </p:cNvGraphicFramePr>
          <p:nvPr/>
        </p:nvGraphicFramePr>
        <p:xfrm>
          <a:off x="431371" y="3332989"/>
          <a:ext cx="9104636" cy="2032320"/>
        </p:xfrm>
        <a:graphic>
          <a:graphicData uri="http://schemas.openxmlformats.org/drawingml/2006/table">
            <a:tbl>
              <a:tblPr firstRow="1" firstCol="1" bandRow="1"/>
              <a:tblGrid>
                <a:gridCol w="2117617">
                  <a:extLst>
                    <a:ext uri="{9D8B030D-6E8A-4147-A177-3AD203B41FA5}">
                      <a16:colId xmlns:a16="http://schemas.microsoft.com/office/drawing/2014/main" val="184136825"/>
                    </a:ext>
                  </a:extLst>
                </a:gridCol>
                <a:gridCol w="6987019">
                  <a:extLst>
                    <a:ext uri="{9D8B030D-6E8A-4147-A177-3AD203B41FA5}">
                      <a16:colId xmlns:a16="http://schemas.microsoft.com/office/drawing/2014/main" val="3427993107"/>
                    </a:ext>
                  </a:extLst>
                </a:gridCol>
              </a:tblGrid>
              <a:tr h="401320">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 02 - К 01.09</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Списана амортизация</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2114321"/>
                  </a:ext>
                </a:extLst>
              </a:tr>
              <a:tr h="401320">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 01.09 - К 01.01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Списана первоначальная стоимость</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1364403"/>
                  </a:ext>
                </a:extLst>
              </a:tr>
              <a:tr h="401320">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 41.ДАП - К 01.09</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Оприходован металлолом</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4646266"/>
                  </a:ext>
                </a:extLst>
              </a:tr>
              <a:tr h="401320">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 62.01 - К 91.01</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Продан металлолом</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7464393"/>
                  </a:ext>
                </a:extLst>
              </a:tr>
              <a:tr h="401320">
                <a:tc>
                  <a:txBody>
                    <a:bodyPr/>
                    <a:lstStyle/>
                    <a:p>
                      <a:pPr algn="just">
                        <a:lnSpc>
                          <a:spcPct val="107000"/>
                        </a:lnSpc>
                      </a:pPr>
                      <a:r>
                        <a:rPr lang="ru-RU" sz="1500">
                          <a:effectLst/>
                          <a:latin typeface="Calibri" panose="020F0502020204030204" pitchFamily="34" charset="0"/>
                          <a:ea typeface="Times New Roman" panose="02020603050405020304" pitchFamily="18" charset="0"/>
                          <a:cs typeface="Times New Roman" panose="02020603050405020304" pitchFamily="18" charset="0"/>
                        </a:rPr>
                        <a:t>Д 91.02 - К 41.ДАП</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pPr>
                      <a:r>
                        <a:rPr lang="ru-RU" sz="1500" dirty="0">
                          <a:effectLst/>
                          <a:latin typeface="Calibri" panose="020F0502020204030204" pitchFamily="34" charset="0"/>
                          <a:ea typeface="Times New Roman" panose="02020603050405020304" pitchFamily="18" charset="0"/>
                          <a:cs typeface="Times New Roman" panose="02020603050405020304" pitchFamily="18" charset="0"/>
                        </a:rPr>
                        <a:t>Стоимость лома списана в расходы</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9677816"/>
                  </a:ext>
                </a:extLst>
              </a:tr>
            </a:tbl>
          </a:graphicData>
        </a:graphic>
      </p:graphicFrame>
      <p:sp>
        <p:nvSpPr>
          <p:cNvPr id="7" name="TextBox 6">
            <a:extLst>
              <a:ext uri="{FF2B5EF4-FFF2-40B4-BE49-F238E27FC236}">
                <a16:creationId xmlns:a16="http://schemas.microsoft.com/office/drawing/2014/main" id="{DA461A5B-2F9D-4EAC-A179-E66982DF4E2B}"/>
              </a:ext>
            </a:extLst>
          </p:cNvPr>
          <p:cNvSpPr txBox="1"/>
          <p:nvPr/>
        </p:nvSpPr>
        <p:spPr>
          <a:xfrm>
            <a:off x="465591" y="5404851"/>
            <a:ext cx="10465163" cy="769634"/>
          </a:xfrm>
          <a:prstGeom prst="rect">
            <a:avLst/>
          </a:prstGeom>
          <a:solidFill>
            <a:schemeClr val="accent2">
              <a:lumMod val="20000"/>
              <a:lumOff val="8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467"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В налоговом учете ДАП нет. По ОС, переведенным в ДАП в бухучете, для налога на прибыль продолжайте начислять амортизацию до момента продажи. Вторсырье и запчасти, полученные при ликвидации ОС, включайте в доходы по рыночной стоимости (ст. 250 НК РФ).</a:t>
            </a:r>
          </a:p>
        </p:txBody>
      </p:sp>
    </p:spTree>
    <p:extLst>
      <p:ext uri="{BB962C8B-B14F-4D97-AF65-F5344CB8AC3E}">
        <p14:creationId xmlns:p14="http://schemas.microsoft.com/office/powerpoint/2010/main" val="210762545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type="body" sz="quarter" idx="4294967295"/>
          </p:nvPr>
        </p:nvSpPr>
        <p:spPr>
          <a:xfrm>
            <a:off x="600075" y="165100"/>
            <a:ext cx="11591925" cy="6432550"/>
          </a:xfrm>
          <a:solidFill>
            <a:schemeClr val="bg1"/>
          </a:solidFill>
          <a:ln>
            <a:solidFill>
              <a:schemeClr val="accent1"/>
            </a:solidFill>
            <a:miter lim="800000"/>
            <a:headEnd/>
            <a:tailEnd/>
          </a:ln>
        </p:spPr>
        <p:txBody>
          <a:bodyPr>
            <a:normAutofit lnSpcReduction="10000"/>
          </a:bodyPr>
          <a:lstStyle/>
          <a:p>
            <a:pPr algn="just"/>
            <a:r>
              <a:rPr lang="ru-RU" sz="1867" dirty="0">
                <a:latin typeface="Times New Roman" panose="02020603050405020304" pitchFamily="18" charset="0"/>
              </a:rPr>
              <a:t>В бухгалтерском учете объект ОС </a:t>
            </a:r>
            <a:r>
              <a:rPr lang="ru-RU" sz="1867" dirty="0" err="1">
                <a:latin typeface="Times New Roman" panose="02020603050405020304" pitchFamily="18" charset="0"/>
              </a:rPr>
              <a:t>переклассифицируют</a:t>
            </a:r>
            <a:r>
              <a:rPr lang="ru-RU" sz="1867" dirty="0">
                <a:latin typeface="Times New Roman" panose="02020603050405020304" pitchFamily="18" charset="0"/>
              </a:rPr>
              <a:t> в долгосрочные активы к продаже (ДАП), когда </a:t>
            </a:r>
            <a:r>
              <a:rPr lang="ru-RU" sz="1867" b="1" dirty="0">
                <a:latin typeface="Times New Roman" panose="02020603050405020304" pitchFamily="18" charset="0"/>
              </a:rPr>
              <a:t>одновременно выполнены следующие условия</a:t>
            </a:r>
            <a:r>
              <a:rPr lang="ru-RU" sz="1867" dirty="0">
                <a:latin typeface="Times New Roman" panose="02020603050405020304" pitchFamily="18" charset="0"/>
              </a:rPr>
              <a:t> (п. 10.1 ПБУ 16/02 "Информация по прекращаемой деятельности", п. п. 1, 3, 4 Рекомендации Р-116/2020-КПР "Долгосрочные активы к продаже - определение"):</a:t>
            </a:r>
          </a:p>
          <a:p>
            <a:pPr marL="380990" indent="-380990" algn="just">
              <a:buFont typeface="Arial" panose="020B0604020202020204" pitchFamily="34" charset="0"/>
              <a:buChar char="•"/>
            </a:pPr>
            <a:r>
              <a:rPr lang="ru-RU" sz="1867" dirty="0">
                <a:latin typeface="Times New Roman" panose="02020603050405020304" pitchFamily="18" charset="0"/>
              </a:rPr>
              <a:t>объект </a:t>
            </a:r>
            <a:r>
              <a:rPr lang="ru-RU" sz="1867" b="1" dirty="0">
                <a:latin typeface="Times New Roman" panose="02020603050405020304" pitchFamily="18" charset="0"/>
              </a:rPr>
              <a:t>не используется</a:t>
            </a:r>
            <a:r>
              <a:rPr lang="ru-RU" sz="1867" dirty="0">
                <a:latin typeface="Times New Roman" panose="02020603050405020304" pitchFamily="18" charset="0"/>
              </a:rPr>
              <a:t> в деятельности организации (при производстве и (или) продаже ею продукции, продаже товаров, при выполнении работ, оказании услуг и т.п.);</a:t>
            </a:r>
          </a:p>
          <a:p>
            <a:pPr marL="380990" indent="-380990" algn="just">
              <a:buFont typeface="Arial" panose="020B0604020202020204" pitchFamily="34" charset="0"/>
              <a:buChar char="•"/>
            </a:pPr>
            <a:r>
              <a:rPr lang="ru-RU" sz="1867" dirty="0">
                <a:latin typeface="Times New Roman" panose="02020603050405020304" pitchFamily="18" charset="0"/>
              </a:rPr>
              <a:t>возобновление использования этого объекта в будущем не предполагается;</a:t>
            </a:r>
          </a:p>
          <a:p>
            <a:pPr marL="380990" indent="-380990" algn="just">
              <a:buFont typeface="Arial" panose="020B0604020202020204" pitchFamily="34" charset="0"/>
              <a:buChar char="•"/>
            </a:pPr>
            <a:r>
              <a:rPr lang="ru-RU" sz="1867" dirty="0">
                <a:latin typeface="Times New Roman" panose="02020603050405020304" pitchFamily="18" charset="0"/>
              </a:rPr>
              <a:t>руководством принято решение о его продаже.</a:t>
            </a:r>
          </a:p>
          <a:p>
            <a:pPr algn="just"/>
            <a:r>
              <a:rPr lang="ru-RU" sz="1867" dirty="0">
                <a:latin typeface="Times New Roman" panose="02020603050405020304" pitchFamily="18" charset="0"/>
              </a:rPr>
              <a:t>При этом не имеет значения:</a:t>
            </a:r>
          </a:p>
          <a:p>
            <a:pPr marL="380990" indent="-380990" algn="just">
              <a:buFont typeface="Arial" panose="020B0604020202020204" pitchFamily="34" charset="0"/>
              <a:buChar char="•"/>
            </a:pPr>
            <a:r>
              <a:rPr lang="ru-RU" sz="1867" dirty="0">
                <a:latin typeface="Times New Roman" panose="02020603050405020304" pitchFamily="18" charset="0"/>
              </a:rPr>
              <a:t>по каким причинам прекращено (приостановлено) использование объекта - в связи с принятием решения о его продаже или по иным причинам. Например, в качестве ДАП надо признать объекты, которые на момент принятия решения о продаже уже находятся на консервации;</a:t>
            </a:r>
          </a:p>
          <a:p>
            <a:pPr marL="380990" indent="-380990" algn="just">
              <a:buFont typeface="Arial" panose="020B0604020202020204" pitchFamily="34" charset="0"/>
              <a:buChar char="•"/>
            </a:pPr>
            <a:r>
              <a:rPr lang="ru-RU" sz="1867" dirty="0">
                <a:latin typeface="Times New Roman" panose="02020603050405020304" pitchFamily="18" charset="0"/>
              </a:rPr>
              <a:t>эксплуатировался ранее этот объект или нет. В качестве ДАП при выполнении других условий надо признать объекты, фактическое использование которых не начиналось (готовые к эксплуатации, но не </a:t>
            </a:r>
            <a:r>
              <a:rPr lang="ru-RU" sz="1867" dirty="0" err="1">
                <a:latin typeface="Times New Roman" panose="02020603050405020304" pitchFamily="18" charset="0"/>
              </a:rPr>
              <a:t>эксплуатировавшиеся</a:t>
            </a:r>
            <a:r>
              <a:rPr lang="ru-RU" sz="1867" dirty="0">
                <a:latin typeface="Times New Roman" panose="02020603050405020304" pitchFamily="18" charset="0"/>
              </a:rPr>
              <a:t> в организации объекты; капитальные вложения в ОС).</a:t>
            </a:r>
          </a:p>
          <a:p>
            <a:pPr algn="just"/>
            <a:r>
              <a:rPr lang="ru-RU" sz="1867" dirty="0">
                <a:latin typeface="Times New Roman" panose="02020603050405020304" pitchFamily="18" charset="0"/>
              </a:rPr>
              <a:t>В результате переклассификации активы, предназначенные для продажи, а не для продолжения использования, включаются в состав оборотных активов и отражаются в разд. II бухгалтерского баланса (п. 10.1 ПБУ 16/02, Информационное сообщение Минфина России от 09.07.2019 N ИС-учет-19).</a:t>
            </a:r>
            <a:r>
              <a:rPr lang="ru-RU" sz="1867" b="1" dirty="0">
                <a:latin typeface="Times New Roman" panose="02020603050405020304" pitchFamily="18" charset="0"/>
              </a:rPr>
              <a:t> </a:t>
            </a:r>
          </a:p>
          <a:p>
            <a:pPr algn="just"/>
            <a:r>
              <a:rPr lang="ru-RU" sz="1867" b="1" dirty="0">
                <a:latin typeface="Times New Roman" panose="02020603050405020304" pitchFamily="18" charset="0"/>
              </a:rPr>
              <a:t>Обратите внимание</a:t>
            </a:r>
            <a:r>
              <a:rPr lang="ru-RU" sz="1867" dirty="0">
                <a:latin typeface="Times New Roman" panose="02020603050405020304" pitchFamily="18" charset="0"/>
              </a:rPr>
              <a:t>: переклассификация ОС в ДАП не означает их перевода в категорию товаров. В отличие от товаров, финансовый результат от продажи ДАП формирует прибыль (убыток) от прочих операций, а не прибыль (убыток) по обычной деятельности (Информационное сообщение Минфина России от 09.07.2019 N ИС-учет-19).</a:t>
            </a:r>
          </a:p>
          <a:p>
            <a:pPr algn="just"/>
            <a:endParaRPr lang="ru-RU" sz="1867" dirty="0">
              <a:latin typeface="Times New Roman" panose="02020603050405020304" pitchFamily="18" charset="0"/>
            </a:endParaRPr>
          </a:p>
          <a:p>
            <a:pPr algn="just"/>
            <a:endParaRPr lang="ru-RU" altLang="ru-RU" sz="1867" dirty="0">
              <a:latin typeface="Times New Roman" pitchFamily="18" charset="0"/>
              <a:cs typeface="Times New Roman" pitchFamily="18" charset="0"/>
            </a:endParaRPr>
          </a:p>
        </p:txBody>
      </p:sp>
    </p:spTree>
    <p:extLst>
      <p:ext uri="{BB962C8B-B14F-4D97-AF65-F5344CB8AC3E}">
        <p14:creationId xmlns:p14="http://schemas.microsoft.com/office/powerpoint/2010/main" val="1704770192"/>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142875" y="452438"/>
            <a:ext cx="12049125" cy="6240462"/>
          </a:xfrm>
          <a:solidFill>
            <a:schemeClr val="bg1"/>
          </a:solidFill>
          <a:ln>
            <a:solidFill>
              <a:schemeClr val="tx1"/>
            </a:solidFill>
            <a:miter lim="800000"/>
            <a:headEnd/>
            <a:tailEnd/>
          </a:ln>
        </p:spPr>
        <p:txBody>
          <a:bodyPr/>
          <a:lstStyle/>
          <a:p>
            <a:pPr marL="0" indent="0" algn="just">
              <a:buNone/>
            </a:pPr>
            <a:r>
              <a:rPr lang="ru-RU" sz="1600" dirty="0">
                <a:latin typeface="Times New Roman" panose="02020603050405020304" pitchFamily="18" charset="0"/>
              </a:rPr>
              <a:t>При признании в бухгалтерском учете ДАП оценивается по </a:t>
            </a:r>
            <a:r>
              <a:rPr lang="ru-RU" sz="1600" b="1" dirty="0">
                <a:latin typeface="Times New Roman" panose="02020603050405020304" pitchFamily="18" charset="0"/>
              </a:rPr>
              <a:t>балансовой стоимости соответствующего объекта ОС</a:t>
            </a:r>
            <a:r>
              <a:rPr lang="ru-RU" sz="1600" dirty="0">
                <a:latin typeface="Times New Roman" panose="02020603050405020304" pitchFamily="18" charset="0"/>
              </a:rPr>
              <a:t> на дату его переклассификации (п. 10.2 ПБУ 16/02).</a:t>
            </a:r>
          </a:p>
          <a:p>
            <a:pPr marL="0" indent="0" algn="just">
              <a:buNone/>
            </a:pPr>
            <a:r>
              <a:rPr lang="ru-RU" sz="1600" dirty="0">
                <a:latin typeface="Times New Roman" panose="02020603050405020304" pitchFamily="18" charset="0"/>
              </a:rPr>
              <a:t>Для отражения в бухучете переклассификации ОС в ДАП сделайте следующее.</a:t>
            </a:r>
          </a:p>
          <a:p>
            <a:pPr algn="just">
              <a:buFont typeface="Times New Roman" panose="02020603050405020304" pitchFamily="18" charset="0"/>
              <a:buChar char="1"/>
            </a:pPr>
            <a:r>
              <a:rPr lang="ru-RU" sz="1600" b="1" dirty="0">
                <a:latin typeface="Times New Roman" panose="02020603050405020304" pitchFamily="18" charset="0"/>
              </a:rPr>
              <a:t>Проверьте наличие обесценения по объекту ОС.</a:t>
            </a:r>
            <a:endParaRPr lang="ru-RU" sz="1600" dirty="0">
              <a:latin typeface="Times New Roman" panose="02020603050405020304" pitchFamily="18" charset="0"/>
            </a:endParaRPr>
          </a:p>
          <a:p>
            <a:pPr algn="just"/>
            <a:r>
              <a:rPr lang="ru-RU" sz="1600" dirty="0">
                <a:latin typeface="Times New Roman" panose="02020603050405020304" pitchFamily="18" charset="0"/>
              </a:rPr>
              <a:t>Необходимость такой проверки вызвана тем, что по ОС возмещаемой суммой могла быть не только справедливая стоимость за вычетом затрат на продажу, но и ценность использования. А ДАП надо обесценивать до чистой стоимости продажи (ЧСП), как и запасы (Рекомендация Р-118/2020-КпР "Переклассификация </a:t>
            </a:r>
            <a:r>
              <a:rPr lang="ru-RU" sz="1600" dirty="0" err="1">
                <a:latin typeface="Times New Roman" panose="02020603050405020304" pitchFamily="18" charset="0"/>
              </a:rPr>
              <a:t>дооцененных</a:t>
            </a:r>
            <a:r>
              <a:rPr lang="ru-RU" sz="1600" dirty="0">
                <a:latin typeface="Times New Roman" panose="02020603050405020304" pitchFamily="18" charset="0"/>
              </a:rPr>
              <a:t> основных средств в долгосрочные активы к продаже").</a:t>
            </a:r>
          </a:p>
          <a:p>
            <a:pPr algn="just"/>
            <a:r>
              <a:rPr lang="ru-RU" sz="1600" dirty="0">
                <a:latin typeface="Times New Roman" panose="02020603050405020304" pitchFamily="18" charset="0"/>
              </a:rPr>
              <a:t>Обесценение </a:t>
            </a:r>
            <a:r>
              <a:rPr lang="ru-RU" sz="1600" dirty="0" err="1">
                <a:latin typeface="Times New Roman" panose="02020603050405020304" pitchFamily="18" charset="0"/>
              </a:rPr>
              <a:t>переклассифицируемого</a:t>
            </a:r>
            <a:r>
              <a:rPr lang="ru-RU" sz="1600" dirty="0">
                <a:latin typeface="Times New Roman" panose="02020603050405020304" pitchFamily="18" charset="0"/>
              </a:rPr>
              <a:t> ОС определяется как разница между его балансовой стоимостью и справедливой стоимостью за вычетом затрат на продажу (п. 9 ПБУ 16/02).</a:t>
            </a:r>
          </a:p>
          <a:p>
            <a:pPr algn="just"/>
            <a:r>
              <a:rPr lang="ru-RU" sz="1600" dirty="0">
                <a:latin typeface="Times New Roman" panose="02020603050405020304" pitchFamily="18" charset="0"/>
              </a:rPr>
              <a:t>Если вы выявили убыток от обесценения, то учитывайте его по правилам, предусмотренным для учета обесценения по объектам ОС (</a:t>
            </a:r>
            <a:r>
              <a:rPr lang="ru-RU" sz="1600" dirty="0" err="1">
                <a:latin typeface="Times New Roman" panose="02020603050405020304" pitchFamily="18" charset="0"/>
              </a:rPr>
              <a:t>пп</a:t>
            </a:r>
            <a:r>
              <a:rPr lang="ru-RU" sz="1600" dirty="0">
                <a:latin typeface="Times New Roman" panose="02020603050405020304" pitchFamily="18" charset="0"/>
              </a:rPr>
              <a:t>. "а" п. 7.1 ПБУ 1/2008 "Учетная политика организации", п. 18 МСФО (IFRS) 5 "Внеоборотные активы, предназначенные для продажи, и прекращенная деятельность"):</a:t>
            </a:r>
          </a:p>
          <a:p>
            <a:pPr lvl="1" algn="just"/>
            <a:r>
              <a:rPr lang="ru-RU" sz="1600" dirty="0">
                <a:latin typeface="Times New Roman" panose="02020603050405020304" pitchFamily="18" charset="0"/>
              </a:rPr>
              <a:t>при наличии накопленной дооценки по </a:t>
            </a:r>
            <a:r>
              <a:rPr lang="ru-RU" sz="1600" dirty="0" err="1">
                <a:latin typeface="Times New Roman" panose="02020603050405020304" pitchFamily="18" charset="0"/>
              </a:rPr>
              <a:t>переклассифицируемому</a:t>
            </a:r>
            <a:r>
              <a:rPr lang="ru-RU" sz="1600" dirty="0">
                <a:latin typeface="Times New Roman" panose="02020603050405020304" pitchFamily="18" charset="0"/>
              </a:rPr>
              <a:t> ОС - покройте его за счет дооценки (п. 38 ФСБУ 6/2020, п. п. 60, 61 МСФО (IAS) 36 "Обесценение активов", п. 2 Рекомендации Р-118/2020-КпР "Переклассификация </a:t>
            </a:r>
            <a:r>
              <a:rPr lang="ru-RU" sz="1600" dirty="0" err="1">
                <a:latin typeface="Times New Roman" panose="02020603050405020304" pitchFamily="18" charset="0"/>
              </a:rPr>
              <a:t>дооцененных</a:t>
            </a:r>
            <a:r>
              <a:rPr lang="ru-RU" sz="1600" dirty="0">
                <a:latin typeface="Times New Roman" panose="02020603050405020304" pitchFamily="18" charset="0"/>
              </a:rPr>
              <a:t> основных средств в долгосрочные активы к продаже");</a:t>
            </a:r>
          </a:p>
          <a:p>
            <a:pPr lvl="1" algn="just"/>
            <a:r>
              <a:rPr lang="ru-RU" sz="1600" dirty="0">
                <a:latin typeface="Times New Roman" panose="02020603050405020304" pitchFamily="18" charset="0"/>
              </a:rPr>
              <a:t>сумму убытка сверх накопленной дооценки (при отсутствии дооценки - всю сумму убытка) включите в прочие расходы (п. 11 ПБУ 10/99 "Расходы организации").</a:t>
            </a:r>
          </a:p>
          <a:p>
            <a:pPr algn="just"/>
            <a:r>
              <a:rPr lang="ru-RU" sz="1600" dirty="0">
                <a:latin typeface="Times New Roman" panose="02020603050405020304" pitchFamily="18" charset="0"/>
              </a:rPr>
              <a:t>Сделайте бухгалтерские записи:</a:t>
            </a:r>
          </a:p>
          <a:p>
            <a:pPr algn="just"/>
            <a:r>
              <a:rPr lang="ru-RU" sz="1600" b="1" dirty="0" err="1">
                <a:latin typeface="Times New Roman" panose="02020603050405020304" pitchFamily="18" charset="0"/>
              </a:rPr>
              <a:t>Дт</a:t>
            </a:r>
            <a:r>
              <a:rPr lang="ru-RU" sz="1600" b="1" dirty="0">
                <a:latin typeface="Times New Roman" panose="02020603050405020304" pitchFamily="18" charset="0"/>
              </a:rPr>
              <a:t> 83 </a:t>
            </a:r>
            <a:r>
              <a:rPr lang="ru-RU" sz="1600" b="1" dirty="0" err="1">
                <a:latin typeface="Times New Roman" panose="02020603050405020304" pitchFamily="18" charset="0"/>
              </a:rPr>
              <a:t>Кт</a:t>
            </a:r>
            <a:r>
              <a:rPr lang="ru-RU" sz="1600" b="1" dirty="0">
                <a:latin typeface="Times New Roman" panose="02020603050405020304" pitchFamily="18" charset="0"/>
              </a:rPr>
              <a:t> 02-обесценение</a:t>
            </a:r>
            <a:r>
              <a:rPr lang="ru-RU" sz="1600" dirty="0">
                <a:latin typeface="Times New Roman" panose="02020603050405020304" pitchFamily="18" charset="0"/>
              </a:rPr>
              <a:t>- Признан убыток от обесценения в пределах накопленной дооценки	</a:t>
            </a:r>
          </a:p>
          <a:p>
            <a:pPr algn="just"/>
            <a:r>
              <a:rPr lang="ru-RU" sz="1600" b="1" dirty="0" err="1">
                <a:latin typeface="Times New Roman" panose="02020603050405020304" pitchFamily="18" charset="0"/>
              </a:rPr>
              <a:t>Дт</a:t>
            </a:r>
            <a:r>
              <a:rPr lang="ru-RU" sz="1600" b="1" dirty="0">
                <a:latin typeface="Times New Roman" panose="02020603050405020304" pitchFamily="18" charset="0"/>
              </a:rPr>
              <a:t> 91-2 </a:t>
            </a:r>
            <a:r>
              <a:rPr lang="ru-RU" sz="1600" b="1" dirty="0" err="1">
                <a:latin typeface="Times New Roman" panose="02020603050405020304" pitchFamily="18" charset="0"/>
              </a:rPr>
              <a:t>Кт</a:t>
            </a:r>
            <a:r>
              <a:rPr lang="ru-RU" sz="1600" b="1" dirty="0">
                <a:latin typeface="Times New Roman" panose="02020603050405020304" pitchFamily="18" charset="0"/>
              </a:rPr>
              <a:t> 02-обесценение- </a:t>
            </a:r>
            <a:r>
              <a:rPr lang="ru-RU" sz="1600" dirty="0">
                <a:latin typeface="Times New Roman" panose="02020603050405020304" pitchFamily="18" charset="0"/>
              </a:rPr>
              <a:t>Признан убыток об обесценения в случае недостаточности или отсутствия дооценки		</a:t>
            </a:r>
          </a:p>
          <a:p>
            <a:pPr indent="0" algn="just">
              <a:buNone/>
            </a:pPr>
            <a:endParaRPr lang="ru-RU" altLang="ru-RU" sz="1867" dirty="0">
              <a:latin typeface="Times New Roman" pitchFamily="18" charset="0"/>
              <a:cs typeface="Times New Roman" pitchFamily="18" charset="0"/>
            </a:endParaRPr>
          </a:p>
        </p:txBody>
      </p:sp>
    </p:spTree>
    <p:extLst>
      <p:ext uri="{BB962C8B-B14F-4D97-AF65-F5344CB8AC3E}">
        <p14:creationId xmlns:p14="http://schemas.microsoft.com/office/powerpoint/2010/main" val="1400998026"/>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142875" y="452438"/>
            <a:ext cx="12049125" cy="6240462"/>
          </a:xfrm>
          <a:solidFill>
            <a:schemeClr val="bg1"/>
          </a:solidFill>
          <a:ln>
            <a:solidFill>
              <a:schemeClr val="tx1"/>
            </a:solidFill>
            <a:miter lim="800000"/>
            <a:headEnd/>
            <a:tailEnd/>
          </a:ln>
        </p:spPr>
        <p:txBody>
          <a:bodyPr/>
          <a:lstStyle/>
          <a:p>
            <a:pPr marL="0" indent="0" algn="just">
              <a:buNone/>
            </a:pPr>
            <a:r>
              <a:rPr lang="ru-RU" sz="1867" b="1" dirty="0">
                <a:latin typeface="Times New Roman" panose="02020603050405020304" pitchFamily="18" charset="0"/>
              </a:rPr>
              <a:t>2) Спишите дооценку по объекту ОС.</a:t>
            </a:r>
          </a:p>
          <a:p>
            <a:pPr marL="0" indent="0" algn="just">
              <a:buNone/>
            </a:pPr>
            <a:r>
              <a:rPr lang="ru-RU" sz="1867" dirty="0">
                <a:latin typeface="Times New Roman" panose="02020603050405020304" pitchFamily="18" charset="0"/>
              </a:rPr>
              <a:t>Если по </a:t>
            </a:r>
            <a:r>
              <a:rPr lang="ru-RU" sz="1867" dirty="0" err="1">
                <a:latin typeface="Times New Roman" panose="02020603050405020304" pitchFamily="18" charset="0"/>
              </a:rPr>
              <a:t>переклассифицируемому</a:t>
            </a:r>
            <a:r>
              <a:rPr lang="ru-RU" sz="1867" dirty="0">
                <a:latin typeface="Times New Roman" panose="02020603050405020304" pitchFamily="18" charset="0"/>
              </a:rPr>
              <a:t> объекту ОС накоплена дооценка, то сумму дооценки (часть накопленной дооценки, которую не списали по мере начисления амортизации и при признании убытка от обесценения) отнесите на нераспределенную прибыль одним из следующих способов, закрепленным в учетной политике (п. п. 3, 4 Рекомендации Р-118/2020-КпР "Переклассификация </a:t>
            </a:r>
            <a:r>
              <a:rPr lang="ru-RU" sz="1867" dirty="0" err="1">
                <a:latin typeface="Times New Roman" panose="02020603050405020304" pitchFamily="18" charset="0"/>
              </a:rPr>
              <a:t>дооцененных</a:t>
            </a:r>
            <a:r>
              <a:rPr lang="ru-RU" sz="1867" dirty="0">
                <a:latin typeface="Times New Roman" panose="02020603050405020304" pitchFamily="18" charset="0"/>
              </a:rPr>
              <a:t> основных средств в долгосрочные активы к продаже"):</a:t>
            </a:r>
          </a:p>
          <a:p>
            <a:pPr marL="0" indent="0" algn="just">
              <a:buNone/>
            </a:pPr>
            <a:r>
              <a:rPr lang="ru-RU" sz="1867" dirty="0">
                <a:latin typeface="Times New Roman" panose="02020603050405020304" pitchFamily="18" charset="0"/>
              </a:rPr>
              <a:t>	•на дату переклассификации ОС в ДАП;</a:t>
            </a:r>
          </a:p>
          <a:p>
            <a:pPr marL="0" indent="0" algn="just">
              <a:buNone/>
            </a:pPr>
            <a:r>
              <a:rPr lang="ru-RU" sz="1867" dirty="0">
                <a:latin typeface="Times New Roman" panose="02020603050405020304" pitchFamily="18" charset="0"/>
              </a:rPr>
              <a:t>	•на дату выбытия ДАП.</a:t>
            </a:r>
          </a:p>
          <a:p>
            <a:pPr marL="0" indent="0" algn="just">
              <a:buNone/>
            </a:pPr>
            <a:r>
              <a:rPr lang="ru-RU" sz="1867" dirty="0">
                <a:latin typeface="Times New Roman" panose="02020603050405020304" pitchFamily="18" charset="0"/>
              </a:rPr>
              <a:t>Бухгалтерская запись такая:</a:t>
            </a:r>
          </a:p>
          <a:p>
            <a:pPr marL="0" indent="0" algn="just">
              <a:buNone/>
            </a:pPr>
            <a:r>
              <a:rPr lang="ru-RU" sz="1867" b="1" dirty="0" err="1">
                <a:latin typeface="Times New Roman" panose="02020603050405020304" pitchFamily="18" charset="0"/>
              </a:rPr>
              <a:t>Дт</a:t>
            </a:r>
            <a:r>
              <a:rPr lang="ru-RU" sz="1867" b="1" dirty="0">
                <a:latin typeface="Times New Roman" panose="02020603050405020304" pitchFamily="18" charset="0"/>
              </a:rPr>
              <a:t> 83 </a:t>
            </a:r>
            <a:r>
              <a:rPr lang="ru-RU" sz="1867" b="1" dirty="0" err="1">
                <a:latin typeface="Times New Roman" panose="02020603050405020304" pitchFamily="18" charset="0"/>
              </a:rPr>
              <a:t>Кт</a:t>
            </a:r>
            <a:r>
              <a:rPr lang="ru-RU" sz="1867" b="1" dirty="0">
                <a:latin typeface="Times New Roman" panose="02020603050405020304" pitchFamily="18" charset="0"/>
              </a:rPr>
              <a:t> 84 - </a:t>
            </a:r>
            <a:r>
              <a:rPr lang="ru-RU" sz="1867" dirty="0">
                <a:latin typeface="Times New Roman" panose="02020603050405020304" pitchFamily="18" charset="0"/>
              </a:rPr>
              <a:t>Списана сумма накопленной дооценки (часть дооценки, не списанная по мере начисления амортизации и при признании убытка от обесценения)</a:t>
            </a:r>
          </a:p>
          <a:p>
            <a:pPr indent="0" algn="just">
              <a:buNone/>
            </a:pPr>
            <a:endParaRPr lang="ru-RU" altLang="ru-RU" sz="1867" dirty="0">
              <a:latin typeface="Times New Roman" pitchFamily="18" charset="0"/>
              <a:cs typeface="Times New Roman" pitchFamily="18" charset="0"/>
            </a:endParaRPr>
          </a:p>
        </p:txBody>
      </p:sp>
    </p:spTree>
    <p:extLst>
      <p:ext uri="{BB962C8B-B14F-4D97-AF65-F5344CB8AC3E}">
        <p14:creationId xmlns:p14="http://schemas.microsoft.com/office/powerpoint/2010/main" val="3687845709"/>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142875" y="307975"/>
            <a:ext cx="12049125" cy="6242050"/>
          </a:xfrm>
          <a:solidFill>
            <a:schemeClr val="bg1"/>
          </a:solidFill>
          <a:ln>
            <a:solidFill>
              <a:schemeClr val="tx1"/>
            </a:solidFill>
            <a:miter lim="800000"/>
            <a:headEnd/>
            <a:tailEnd/>
          </a:ln>
        </p:spPr>
        <p:txBody>
          <a:bodyPr/>
          <a:lstStyle/>
          <a:p>
            <a:pPr marL="0" indent="0" algn="just">
              <a:buNone/>
            </a:pPr>
            <a:r>
              <a:rPr lang="ru-RU" sz="1867" b="1" dirty="0">
                <a:latin typeface="Times New Roman" panose="02020603050405020304" pitchFamily="18" charset="0"/>
              </a:rPr>
              <a:t>3)Определите балансовую стоимость ОС.</a:t>
            </a:r>
          </a:p>
          <a:p>
            <a:pPr marL="0" indent="0" algn="just">
              <a:buNone/>
            </a:pPr>
            <a:r>
              <a:rPr lang="ru-RU" sz="1867" dirty="0">
                <a:latin typeface="Times New Roman" panose="02020603050405020304" pitchFamily="18" charset="0"/>
              </a:rPr>
              <a:t>Она равна разнице между первоначальной (переоцененной) стоимостью ОС и суммами накопленной амортизации и обесценения (при наличии) (п. 25 ФСБУ 6/2020 "Основные средства").</a:t>
            </a:r>
          </a:p>
          <a:p>
            <a:pPr marL="0" indent="0" algn="just">
              <a:buNone/>
            </a:pPr>
            <a:r>
              <a:rPr lang="ru-RU" sz="1867" dirty="0">
                <a:latin typeface="Times New Roman" panose="02020603050405020304" pitchFamily="18" charset="0"/>
              </a:rPr>
              <a:t>Порядок прекращения начисления амортизации при переклассификации ОС ФСБУ 6/2020 не установлен. Придерживайтесь общего порядка и прекратите начисление амортизации с даты переклассификации объекта ОС в ДАП. Если вы начисляли амортизацию с первого числа месяца, следующего за месяцем признания ОС в бухгалтерском учете, то начисление амортизации прекратите с первого числа месяца, следующего за месяцем, в котором произошла переклассификация актива. Это следует из </a:t>
            </a:r>
            <a:r>
              <a:rPr lang="ru-RU" sz="1867" dirty="0" err="1">
                <a:latin typeface="Times New Roman" panose="02020603050405020304" pitchFamily="18" charset="0"/>
              </a:rPr>
              <a:t>пп</a:t>
            </a:r>
            <a:r>
              <a:rPr lang="ru-RU" sz="1867" dirty="0">
                <a:latin typeface="Times New Roman" panose="02020603050405020304" pitchFamily="18" charset="0"/>
              </a:rPr>
              <a:t>. "а" п. 7.1 ПБУ 1/2008, п. 55 МСФО (IAS) 16 "Основные средства".</a:t>
            </a:r>
          </a:p>
          <a:p>
            <a:pPr marL="0" indent="0" algn="just">
              <a:buNone/>
            </a:pPr>
            <a:r>
              <a:rPr lang="ru-RU" sz="1867" dirty="0">
                <a:latin typeface="Times New Roman" panose="02020603050405020304" pitchFamily="18" charset="0"/>
              </a:rPr>
              <a:t>Для формирования балансовой стоимости вы можете открыть отдельный субсчет "Переклассификация основных средств" ("Переклассификация материальных ценностей") к счету 01 "Основные средства" (счету 03 "Доходные вложения в материальные </a:t>
            </a:r>
            <a:r>
              <a:rPr lang="ru-RU" sz="1867">
                <a:latin typeface="Times New Roman" panose="02020603050405020304" pitchFamily="18" charset="0"/>
              </a:rPr>
              <a:t>ценности").</a:t>
            </a:r>
            <a:endParaRPr lang="ru-RU" sz="1867" dirty="0">
              <a:latin typeface="Times New Roman" panose="02020603050405020304" pitchFamily="18" charset="0"/>
            </a:endParaRPr>
          </a:p>
          <a:p>
            <a:pPr marL="0" indent="0" algn="just">
              <a:buNone/>
            </a:pPr>
            <a:r>
              <a:rPr lang="ru-RU" sz="1867" b="1" dirty="0">
                <a:latin typeface="Times New Roman" panose="02020603050405020304" pitchFamily="18" charset="0"/>
              </a:rPr>
              <a:t>4)Признайте ДАП в бухгалтерском учете.</a:t>
            </a:r>
          </a:p>
          <a:p>
            <a:pPr marL="0" indent="0" algn="just">
              <a:buNone/>
            </a:pPr>
            <a:r>
              <a:rPr lang="ru-RU" sz="1867" dirty="0">
                <a:latin typeface="Times New Roman" panose="02020603050405020304" pitchFamily="18" charset="0"/>
              </a:rPr>
              <a:t>Сделать это надо на дату выполнения условий для переклассификации ОС или, по крайней мере, на первую отчетную дату промежуточной или годовой бухгалтерской отчетности за период перевода.</a:t>
            </a:r>
          </a:p>
          <a:p>
            <a:pPr marL="0" indent="0" algn="just">
              <a:buNone/>
            </a:pPr>
            <a:r>
              <a:rPr lang="ru-RU" sz="1867" dirty="0">
                <a:latin typeface="Times New Roman" panose="02020603050405020304" pitchFamily="18" charset="0"/>
              </a:rPr>
              <a:t>Для учета ДАП вы можете открыть отдельный субсчет "Долгосрочные активы, предназначенные для продажи" к счету 41 "Товары", поскольку отдельного счета для учета таких активов Планом счетов не предусмотрено.</a:t>
            </a:r>
          </a:p>
          <a:p>
            <a:pPr indent="0" algn="just">
              <a:buNone/>
            </a:pPr>
            <a:endParaRPr lang="ru-RU" altLang="ru-RU" sz="1867" dirty="0">
              <a:latin typeface="Times New Roman" pitchFamily="18" charset="0"/>
              <a:cs typeface="Times New Roman" pitchFamily="18" charset="0"/>
            </a:endParaRPr>
          </a:p>
        </p:txBody>
      </p:sp>
    </p:spTree>
    <p:extLst>
      <p:ext uri="{BB962C8B-B14F-4D97-AF65-F5344CB8AC3E}">
        <p14:creationId xmlns:p14="http://schemas.microsoft.com/office/powerpoint/2010/main" val="3730582571"/>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B925534C-93DA-4837-9FA5-5632FD4934CF}"/>
              </a:ext>
            </a:extLst>
          </p:cNvPr>
          <p:cNvPicPr>
            <a:picLocks noChangeAspect="1"/>
          </p:cNvPicPr>
          <p:nvPr/>
        </p:nvPicPr>
        <p:blipFill>
          <a:blip r:embed="rId2"/>
          <a:stretch>
            <a:fillRect/>
          </a:stretch>
        </p:blipFill>
        <p:spPr>
          <a:xfrm>
            <a:off x="911424" y="209939"/>
            <a:ext cx="8832981" cy="6438123"/>
          </a:xfrm>
          <a:prstGeom prst="rect">
            <a:avLst/>
          </a:prstGeom>
        </p:spPr>
      </p:pic>
    </p:spTree>
    <p:extLst>
      <p:ext uri="{BB962C8B-B14F-4D97-AF65-F5344CB8AC3E}">
        <p14:creationId xmlns:p14="http://schemas.microsoft.com/office/powerpoint/2010/main" val="1868883308"/>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E1EE0BD-12C2-4436-8AD9-FE793E8F5EDC}"/>
              </a:ext>
            </a:extLst>
          </p:cNvPr>
          <p:cNvPicPr>
            <a:picLocks noChangeAspect="1"/>
          </p:cNvPicPr>
          <p:nvPr/>
        </p:nvPicPr>
        <p:blipFill>
          <a:blip r:embed="rId2"/>
          <a:stretch>
            <a:fillRect/>
          </a:stretch>
        </p:blipFill>
        <p:spPr>
          <a:xfrm>
            <a:off x="1053297" y="393541"/>
            <a:ext cx="9236599" cy="6041049"/>
          </a:xfrm>
          <a:prstGeom prst="rect">
            <a:avLst/>
          </a:prstGeom>
        </p:spPr>
      </p:pic>
    </p:spTree>
    <p:extLst>
      <p:ext uri="{BB962C8B-B14F-4D97-AF65-F5344CB8AC3E}">
        <p14:creationId xmlns:p14="http://schemas.microsoft.com/office/powerpoint/2010/main" val="188688310"/>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5A13118-9F0F-407B-973E-6A1441B0E667}"/>
              </a:ext>
            </a:extLst>
          </p:cNvPr>
          <p:cNvPicPr>
            <a:picLocks noChangeAspect="1"/>
          </p:cNvPicPr>
          <p:nvPr/>
        </p:nvPicPr>
        <p:blipFill>
          <a:blip r:embed="rId2"/>
          <a:stretch>
            <a:fillRect/>
          </a:stretch>
        </p:blipFill>
        <p:spPr>
          <a:xfrm>
            <a:off x="1689905" y="312517"/>
            <a:ext cx="8599991" cy="6412135"/>
          </a:xfrm>
          <a:prstGeom prst="rect">
            <a:avLst/>
          </a:prstGeom>
        </p:spPr>
      </p:pic>
    </p:spTree>
    <p:extLst>
      <p:ext uri="{BB962C8B-B14F-4D97-AF65-F5344CB8AC3E}">
        <p14:creationId xmlns:p14="http://schemas.microsoft.com/office/powerpoint/2010/main" val="2497793314"/>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D43237-C6F2-46A3-B80D-A8C255A1AD2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5538" name="Заголовок 1"/>
          <p:cNvSpPr>
            <a:spLocks noGrp="1"/>
          </p:cNvSpPr>
          <p:nvPr>
            <p:ph type="title" idx="4294967295"/>
          </p:nvPr>
        </p:nvSpPr>
        <p:spPr bwMode="auto">
          <a:xfrm>
            <a:off x="1819275" y="-52388"/>
            <a:ext cx="10372725" cy="457201"/>
          </a:xfrm>
          <a:prstGeom prst="rect">
            <a:avLst/>
          </a:prstGeom>
          <a:noFill/>
          <a:ln>
            <a:miter lim="800000"/>
            <a:headEnd/>
            <a:tailEnd/>
          </a:ln>
        </p:spPr>
        <p:txBody>
          <a:bodyPr>
            <a:noAutofit/>
          </a:bodyPr>
          <a:lstStyle/>
          <a:p>
            <a:pPr algn="l"/>
            <a:r>
              <a:rPr lang="ru-RU" altLang="ru-RU" sz="1800" b="1" dirty="0">
                <a:solidFill>
                  <a:srgbClr val="AC0060"/>
                </a:solidFill>
                <a:latin typeface="Arial" pitchFamily="34" charset="0"/>
                <a:cs typeface="Arial" pitchFamily="34" charset="0"/>
              </a:rPr>
              <a:t>Раскрытие отчетности</a:t>
            </a:r>
          </a:p>
        </p:txBody>
      </p:sp>
      <p:sp>
        <p:nvSpPr>
          <p:cNvPr id="65540" name="Прямоугольник 1"/>
          <p:cNvSpPr>
            <a:spLocks noChangeArrowheads="1"/>
          </p:cNvSpPr>
          <p:nvPr/>
        </p:nvSpPr>
        <p:spPr bwMode="auto">
          <a:xfrm>
            <a:off x="5635097" y="3244850"/>
            <a:ext cx="184731" cy="369332"/>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altLang="ru-RU"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3F5F9DAC-23DD-1687-FA79-E4737950D313}"/>
              </a:ext>
            </a:extLst>
          </p:cNvPr>
          <p:cNvGraphicFramePr>
            <a:graphicFrameLocks noGrp="1"/>
          </p:cNvGraphicFramePr>
          <p:nvPr/>
        </p:nvGraphicFramePr>
        <p:xfrm>
          <a:off x="805543" y="548680"/>
          <a:ext cx="9682946" cy="5394919"/>
        </p:xfrm>
        <a:graphic>
          <a:graphicData uri="http://schemas.openxmlformats.org/drawingml/2006/table">
            <a:tbl>
              <a:tblPr>
                <a:tableStyleId>{5C22544A-7EE6-4342-B048-85BDC9FD1C3A}</a:tableStyleId>
              </a:tblPr>
              <a:tblGrid>
                <a:gridCol w="3283781">
                  <a:extLst>
                    <a:ext uri="{9D8B030D-6E8A-4147-A177-3AD203B41FA5}">
                      <a16:colId xmlns:a16="http://schemas.microsoft.com/office/drawing/2014/main" val="1097057986"/>
                    </a:ext>
                  </a:extLst>
                </a:gridCol>
                <a:gridCol w="1178793">
                  <a:extLst>
                    <a:ext uri="{9D8B030D-6E8A-4147-A177-3AD203B41FA5}">
                      <a16:colId xmlns:a16="http://schemas.microsoft.com/office/drawing/2014/main" val="3676991256"/>
                    </a:ext>
                  </a:extLst>
                </a:gridCol>
                <a:gridCol w="1010394">
                  <a:extLst>
                    <a:ext uri="{9D8B030D-6E8A-4147-A177-3AD203B41FA5}">
                      <a16:colId xmlns:a16="http://schemas.microsoft.com/office/drawing/2014/main" val="3426792664"/>
                    </a:ext>
                  </a:extLst>
                </a:gridCol>
                <a:gridCol w="1262993">
                  <a:extLst>
                    <a:ext uri="{9D8B030D-6E8A-4147-A177-3AD203B41FA5}">
                      <a16:colId xmlns:a16="http://schemas.microsoft.com/office/drawing/2014/main" val="3204843529"/>
                    </a:ext>
                  </a:extLst>
                </a:gridCol>
                <a:gridCol w="926194">
                  <a:extLst>
                    <a:ext uri="{9D8B030D-6E8A-4147-A177-3AD203B41FA5}">
                      <a16:colId xmlns:a16="http://schemas.microsoft.com/office/drawing/2014/main" val="2812919480"/>
                    </a:ext>
                  </a:extLst>
                </a:gridCol>
                <a:gridCol w="1010394">
                  <a:extLst>
                    <a:ext uri="{9D8B030D-6E8A-4147-A177-3AD203B41FA5}">
                      <a16:colId xmlns:a16="http://schemas.microsoft.com/office/drawing/2014/main" val="3503153970"/>
                    </a:ext>
                  </a:extLst>
                </a:gridCol>
                <a:gridCol w="1010397">
                  <a:extLst>
                    <a:ext uri="{9D8B030D-6E8A-4147-A177-3AD203B41FA5}">
                      <a16:colId xmlns:a16="http://schemas.microsoft.com/office/drawing/2014/main" val="1343868418"/>
                    </a:ext>
                  </a:extLst>
                </a:gridCol>
              </a:tblGrid>
              <a:tr h="202866">
                <a:tc rowSpan="2">
                  <a:txBody>
                    <a:bodyPr/>
                    <a:lstStyle/>
                    <a:p>
                      <a:pPr algn="ctr"/>
                      <a:r>
                        <a:rPr lang="en-US" sz="1200" b="1" dirty="0" err="1">
                          <a:effectLst/>
                        </a:rPr>
                        <a:t>Показатель</a:t>
                      </a:r>
                      <a:r>
                        <a:rPr lang="en-US" sz="1200" b="1" dirty="0">
                          <a:effectLst/>
                        </a:rPr>
                        <a:t>/</a:t>
                      </a:r>
                      <a:r>
                        <a:rPr lang="en-US" sz="1200" b="1" dirty="0" err="1">
                          <a:effectLst/>
                        </a:rPr>
                        <a:t>Организации</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rowSpan="2">
                  <a:txBody>
                    <a:bodyPr/>
                    <a:lstStyle/>
                    <a:p>
                      <a:pPr algn="ctr"/>
                      <a:r>
                        <a:rPr lang="en-US" sz="1200" b="1" dirty="0">
                          <a:effectLst/>
                        </a:rPr>
                        <a:t>с </a:t>
                      </a:r>
                      <a:r>
                        <a:rPr lang="en-US" sz="1200" b="1" dirty="0" err="1">
                          <a:effectLst/>
                        </a:rPr>
                        <a:t>правом</a:t>
                      </a:r>
                      <a:r>
                        <a:rPr lang="en-US" sz="1200" b="1" dirty="0">
                          <a:effectLst/>
                        </a:rPr>
                        <a:t> </a:t>
                      </a:r>
                      <a:r>
                        <a:rPr lang="en-US" sz="1200" b="1" dirty="0" err="1">
                          <a:effectLst/>
                        </a:rPr>
                        <a:t>на</a:t>
                      </a:r>
                      <a:r>
                        <a:rPr lang="en-US" sz="1200" b="1" dirty="0">
                          <a:effectLst/>
                        </a:rPr>
                        <a:t> </a:t>
                      </a:r>
                      <a:r>
                        <a:rPr lang="en-US" sz="1200" b="1" dirty="0" err="1">
                          <a:effectLst/>
                        </a:rPr>
                        <a:t>упрощенный</a:t>
                      </a:r>
                      <a:r>
                        <a:rPr lang="en-US" sz="1200" b="1" dirty="0">
                          <a:effectLst/>
                        </a:rPr>
                        <a:t> </a:t>
                      </a:r>
                      <a:r>
                        <a:rPr lang="en-US" sz="1200" b="1" dirty="0" err="1">
                          <a:effectLst/>
                        </a:rPr>
                        <a:t>бухучет</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gridSpan="5">
                  <a:txBody>
                    <a:bodyPr/>
                    <a:lstStyle/>
                    <a:p>
                      <a:pPr algn="ctr"/>
                      <a:r>
                        <a:rPr lang="en-US" sz="1200" b="1">
                          <a:effectLst/>
                        </a:rPr>
                        <a:t>без права на упрощенный бухучет</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75539295"/>
                  </a:ext>
                </a:extLst>
              </a:tr>
              <a:tr h="398541">
                <a:tc vMerge="1">
                  <a:txBody>
                    <a:bodyPr/>
                    <a:lstStyle/>
                    <a:p>
                      <a:endParaRPr lang="ru-RU"/>
                    </a:p>
                  </a:txBody>
                  <a:tcPr/>
                </a:tc>
                <a:tc vMerge="1">
                  <a:txBody>
                    <a:bodyPr/>
                    <a:lstStyle/>
                    <a:p>
                      <a:endParaRPr lang="ru-RU"/>
                    </a:p>
                  </a:txBody>
                  <a:tcPr/>
                </a:tc>
                <a:tc>
                  <a:txBody>
                    <a:bodyPr/>
                    <a:lstStyle/>
                    <a:p>
                      <a:pPr algn="ctr"/>
                      <a:r>
                        <a:rPr lang="en-US" sz="1200" b="1" dirty="0" err="1">
                          <a:effectLst/>
                        </a:rPr>
                        <a:t>Баланс</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200" b="1" dirty="0">
                          <a:effectLst/>
                        </a:rPr>
                        <a:t>ОФР</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200" b="1" dirty="0">
                          <a:effectLst/>
                        </a:rPr>
                        <a:t>ОДДС</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200" b="1" dirty="0">
                          <a:effectLst/>
                        </a:rPr>
                        <a:t>ОИК</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200" b="1" dirty="0" err="1">
                          <a:effectLst/>
                        </a:rPr>
                        <a:t>Пояснения</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extLst>
                  <a:ext uri="{0D108BD9-81ED-4DB2-BD59-A6C34878D82A}">
                    <a16:rowId xmlns:a16="http://schemas.microsoft.com/office/drawing/2014/main" val="2049191025"/>
                  </a:ext>
                </a:extLst>
              </a:tr>
              <a:tr h="2279144">
                <a:tc>
                  <a:txBody>
                    <a:bodyPr/>
                    <a:lstStyle/>
                    <a:p>
                      <a:r>
                        <a:rPr lang="en-US" sz="1200">
                          <a:effectLst/>
                        </a:rPr>
                        <a:t>Балансовая стоимость (п. 45 ФСБУ 6/2020):</a:t>
                      </a:r>
                      <a:endParaRPr lang="ru-RU" sz="1200">
                        <a:effectLst/>
                      </a:endParaRPr>
                    </a:p>
                    <a:p>
                      <a:pPr marL="342900" marR="114300" lvl="0" indent="-342900">
                        <a:buSzPts val="1000"/>
                        <a:buFont typeface="Symbol" panose="05050102010706020507" pitchFamily="18" charset="2"/>
                        <a:buChar char=""/>
                        <a:tabLst>
                          <a:tab pos="457200" algn="l"/>
                        </a:tabLst>
                      </a:pPr>
                      <a:r>
                        <a:rPr lang="en-US" sz="1200">
                          <a:effectLst/>
                        </a:rPr>
                        <a:t>инвестнедвижимости и прочих ОС (подп. «а»);</a:t>
                      </a:r>
                      <a:endParaRPr lang="ru-RU" sz="1200">
                        <a:effectLst/>
                      </a:endParaRPr>
                    </a:p>
                    <a:p>
                      <a:pPr marL="342900" marR="114300" lvl="0" indent="-342900">
                        <a:buSzPts val="1000"/>
                        <a:buFont typeface="Symbol" panose="05050102010706020507" pitchFamily="18" charset="2"/>
                        <a:buChar char=""/>
                        <a:tabLst>
                          <a:tab pos="457200" algn="l"/>
                        </a:tabLst>
                      </a:pPr>
                      <a:r>
                        <a:rPr lang="en-US" sz="1200">
                          <a:effectLst/>
                        </a:rPr>
                        <a:t>амортизируемых и неамортизируемых ОС (подп. «в»);</a:t>
                      </a:r>
                      <a:endParaRPr lang="ru-RU" sz="1200">
                        <a:effectLst/>
                      </a:endParaRPr>
                    </a:p>
                    <a:p>
                      <a:pPr marL="342900" marR="114300" lvl="0" indent="-342900">
                        <a:buSzPts val="1000"/>
                        <a:buFont typeface="Symbol" panose="05050102010706020507" pitchFamily="18" charset="2"/>
                        <a:buChar char=""/>
                        <a:tabLst>
                          <a:tab pos="457200" algn="l"/>
                        </a:tabLst>
                      </a:pPr>
                      <a:r>
                        <a:rPr lang="en-US" sz="1200">
                          <a:effectLst/>
                        </a:rPr>
                        <a:t>работоспособных, но неиспользуемых ОС, кроме сезонных (подп. «и»);</a:t>
                      </a:r>
                      <a:endParaRPr lang="ru-RU" sz="1200">
                        <a:effectLst/>
                      </a:endParaRPr>
                    </a:p>
                    <a:p>
                      <a:pPr marL="342900" marR="114300" lvl="0" indent="-342900">
                        <a:buSzPts val="1000"/>
                        <a:buFont typeface="Symbol" panose="05050102010706020507" pitchFamily="18" charset="2"/>
                        <a:buChar char=""/>
                        <a:tabLst>
                          <a:tab pos="457200" algn="l"/>
                        </a:tabLst>
                      </a:pPr>
                      <a:r>
                        <a:rPr lang="en-US" sz="1200">
                          <a:effectLst/>
                        </a:rPr>
                        <a:t>сданных в аренду (подп. «к»);</a:t>
                      </a:r>
                      <a:endParaRPr lang="ru-RU" sz="1200">
                        <a:effectLst/>
                      </a:endParaRPr>
                    </a:p>
                    <a:p>
                      <a:pPr marL="342900" marR="114300" lvl="0" indent="-342900">
                        <a:spcBef>
                          <a:spcPts val="500"/>
                        </a:spcBef>
                        <a:spcAft>
                          <a:spcPts val="500"/>
                        </a:spcAft>
                        <a:buSzPts val="1000"/>
                        <a:buFont typeface="Symbol" panose="05050102010706020507" pitchFamily="18" charset="2"/>
                        <a:buChar char=""/>
                        <a:tabLst>
                          <a:tab pos="457200" algn="l"/>
                        </a:tabLst>
                      </a:pPr>
                      <a:r>
                        <a:rPr lang="en-US" sz="1200">
                          <a:effectLst/>
                        </a:rPr>
                        <a:t>ОС с ограничениями, в том числе в залоге (подп. «л»)</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dirty="0">
                          <a:effectLst/>
                        </a:rPr>
                        <a:t>+</a:t>
                      </a:r>
                      <a:endParaRPr lang="ru-RU" sz="1200" b="1" dirty="0">
                        <a:effectLst/>
                      </a:endParaRPr>
                    </a:p>
                    <a:p>
                      <a:pPr algn="ctr"/>
                      <a:r>
                        <a:rPr lang="en-US" sz="1200" b="1" dirty="0">
                          <a:effectLst/>
                        </a:rPr>
                        <a:t>+</a:t>
                      </a:r>
                      <a:endParaRPr lang="ru-RU" sz="1200" b="1" dirty="0">
                        <a:effectLst/>
                      </a:endParaRPr>
                    </a:p>
                    <a:p>
                      <a:pPr algn="ctr"/>
                      <a:r>
                        <a:rPr lang="en-US" sz="1200" b="1" dirty="0">
                          <a:effectLst/>
                        </a:rPr>
                        <a:t>—</a:t>
                      </a:r>
                      <a:endParaRPr lang="ru-RU" sz="1200" b="1" dirty="0">
                        <a:effectLst/>
                      </a:endParaRPr>
                    </a:p>
                    <a:p>
                      <a:pPr algn="ctr"/>
                      <a:r>
                        <a:rPr lang="en-US" sz="1200" b="1" dirty="0">
                          <a:effectLst/>
                        </a:rPr>
                        <a:t>—</a:t>
                      </a:r>
                      <a:endParaRPr lang="ru-RU" sz="1200" b="1" dirty="0">
                        <a:effectLst/>
                      </a:endParaRPr>
                    </a:p>
                    <a:p>
                      <a:pPr algn="ctr"/>
                      <a:r>
                        <a:rPr lang="en-US" sz="1200" b="1" dirty="0">
                          <a:effectLst/>
                        </a:rPr>
                        <a:t>—</a:t>
                      </a:r>
                      <a:endParaRPr lang="ru-RU" sz="1200" b="1" dirty="0">
                        <a:effectLst/>
                      </a:endParaRPr>
                    </a:p>
                    <a:p>
                      <a:pPr algn="ctr"/>
                      <a:r>
                        <a:rPr lang="en-US" sz="1200" b="1" dirty="0">
                          <a:effectLst/>
                        </a:rPr>
                        <a:t>—</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dirty="0">
                          <a:effectLst/>
                        </a:rPr>
                        <a:t>+</a:t>
                      </a:r>
                      <a:endParaRPr lang="ru-RU" sz="1200" b="1" dirty="0">
                        <a:effectLst/>
                      </a:endParaRPr>
                    </a:p>
                    <a:p>
                      <a:pPr algn="ctr"/>
                      <a:r>
                        <a:rPr lang="en-US" sz="1200" b="1" dirty="0">
                          <a:effectLst/>
                        </a:rPr>
                        <a:t>+</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endParaRPr>
                    </a:p>
                    <a:p>
                      <a:pPr algn="ctr"/>
                      <a:r>
                        <a:rPr lang="en-US" sz="1200" b="1">
                          <a:effectLst/>
                        </a:rPr>
                        <a:t>+</a:t>
                      </a:r>
                      <a:endParaRPr lang="ru-RU" sz="1200" b="1">
                        <a:effectLst/>
                      </a:endParaRPr>
                    </a:p>
                    <a:p>
                      <a:pPr algn="ctr"/>
                      <a:r>
                        <a:rPr lang="en-US" sz="1200" b="1">
                          <a:effectLst/>
                        </a:rPr>
                        <a:t>+</a:t>
                      </a:r>
                      <a:endParaRPr lang="ru-RU" sz="1200" b="1">
                        <a:effectLst/>
                      </a:endParaRPr>
                    </a:p>
                    <a:p>
                      <a:pPr algn="ctr"/>
                      <a:r>
                        <a:rPr lang="en-US" sz="1200" b="1">
                          <a:effectLst/>
                        </a:rPr>
                        <a:t>+</a:t>
                      </a:r>
                      <a:br>
                        <a:rPr lang="en-US" sz="1200" b="1">
                          <a:effectLst/>
                        </a:rPr>
                      </a:br>
                      <a:br>
                        <a:rPr lang="en-US" sz="1200" b="1">
                          <a:effectLst/>
                        </a:rPr>
                      </a:br>
                      <a:r>
                        <a:rPr lang="en-US" sz="1200" b="1">
                          <a:effectLst/>
                        </a:rPr>
                        <a:t>+</a:t>
                      </a:r>
                      <a:br>
                        <a:rPr lang="en-US" sz="1200" b="1">
                          <a:effectLst/>
                        </a:rPr>
                      </a:b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1866640156"/>
                  </a:ext>
                </a:extLst>
              </a:tr>
              <a:tr h="815059">
                <a:tc>
                  <a:txBody>
                    <a:bodyPr/>
                    <a:lstStyle/>
                    <a:p>
                      <a:r>
                        <a:rPr lang="en-US" sz="1200" dirty="0" err="1">
                          <a:effectLst/>
                        </a:rPr>
                        <a:t>Остатки</a:t>
                      </a:r>
                      <a:r>
                        <a:rPr lang="en-US" sz="1200" dirty="0">
                          <a:effectLst/>
                        </a:rPr>
                        <a:t> ОС </a:t>
                      </a:r>
                      <a:r>
                        <a:rPr lang="en-US" sz="1200" dirty="0" err="1">
                          <a:effectLst/>
                        </a:rPr>
                        <a:t>по</a:t>
                      </a:r>
                      <a:r>
                        <a:rPr lang="en-US" sz="1200" dirty="0">
                          <a:effectLst/>
                        </a:rPr>
                        <a:t> </a:t>
                      </a:r>
                      <a:r>
                        <a:rPr lang="en-US" sz="1200" dirty="0" err="1">
                          <a:effectLst/>
                        </a:rPr>
                        <a:t>группам</a:t>
                      </a:r>
                      <a:r>
                        <a:rPr lang="en-US" sz="1200" dirty="0">
                          <a:effectLst/>
                        </a:rPr>
                        <a:t> и </a:t>
                      </a:r>
                      <a:r>
                        <a:rPr lang="en-US" sz="1200" dirty="0" err="1">
                          <a:effectLst/>
                        </a:rPr>
                        <a:t>любое</a:t>
                      </a:r>
                      <a:r>
                        <a:rPr lang="en-US" sz="1200" dirty="0">
                          <a:effectLst/>
                        </a:rPr>
                        <a:t> </a:t>
                      </a:r>
                      <a:r>
                        <a:rPr lang="en-US" sz="1200" dirty="0" err="1">
                          <a:effectLst/>
                        </a:rPr>
                        <a:t>их</a:t>
                      </a:r>
                      <a:r>
                        <a:rPr lang="en-US" sz="1200" dirty="0">
                          <a:effectLst/>
                        </a:rPr>
                        <a:t> </a:t>
                      </a:r>
                      <a:r>
                        <a:rPr lang="en-US" sz="1200" dirty="0" err="1">
                          <a:effectLst/>
                        </a:rPr>
                        <a:t>движение</a:t>
                      </a:r>
                      <a:r>
                        <a:rPr lang="en-US" sz="1200" dirty="0">
                          <a:effectLst/>
                        </a:rPr>
                        <a:t>, </a:t>
                      </a:r>
                      <a:r>
                        <a:rPr lang="en-US" sz="1200" dirty="0" err="1">
                          <a:effectLst/>
                        </a:rPr>
                        <a:t>амортизация</a:t>
                      </a:r>
                      <a:r>
                        <a:rPr lang="en-US" sz="1200" dirty="0">
                          <a:effectLst/>
                        </a:rPr>
                        <a:t>, </a:t>
                      </a:r>
                      <a:r>
                        <a:rPr lang="en-US" sz="1200" dirty="0" err="1">
                          <a:effectLst/>
                        </a:rPr>
                        <a:t>обесценение</a:t>
                      </a:r>
                      <a:r>
                        <a:rPr lang="en-US" sz="1200" dirty="0">
                          <a:effectLst/>
                        </a:rPr>
                        <a:t>, </a:t>
                      </a:r>
                      <a:r>
                        <a:rPr lang="en-US" sz="1200" dirty="0" err="1">
                          <a:effectLst/>
                        </a:rPr>
                        <a:t>переоценка</a:t>
                      </a:r>
                      <a:r>
                        <a:rPr lang="en-US" sz="1200" dirty="0">
                          <a:effectLst/>
                        </a:rPr>
                        <a:t> и т. д. (</a:t>
                      </a:r>
                      <a:r>
                        <a:rPr lang="en-US" sz="1200" dirty="0" err="1">
                          <a:effectLst/>
                        </a:rPr>
                        <a:t>подп</a:t>
                      </a:r>
                      <a:r>
                        <a:rPr lang="en-US" sz="1200" dirty="0">
                          <a:effectLst/>
                        </a:rPr>
                        <a:t>. «б» п. 45 ФСБУ 6/2020)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dirty="0">
                          <a:effectLst/>
                        </a:rPr>
                        <a:t>+</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829828203"/>
                  </a:ext>
                </a:extLst>
              </a:tr>
              <a:tr h="615788">
                <a:tc>
                  <a:txBody>
                    <a:bodyPr/>
                    <a:lstStyle/>
                    <a:p>
                      <a:r>
                        <a:rPr lang="en-US" sz="1200">
                          <a:effectLst/>
                        </a:rPr>
                        <a:t>Результат от выбытия ОС и капвложений (подп. «г» п. 45 ФСБУ 6/2020, подп. «б» п. 23 ФСБУ 26/2020)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dirty="0">
                          <a:effectLst/>
                        </a:rPr>
                        <a:t>+</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2431562044"/>
                  </a:ext>
                </a:extLst>
              </a:tr>
              <a:tr h="1083521">
                <a:tc>
                  <a:txBody>
                    <a:bodyPr/>
                    <a:lstStyle/>
                    <a:p>
                      <a:r>
                        <a:rPr lang="en-US" sz="1200">
                          <a:effectLst/>
                        </a:rPr>
                        <a:t>Результат переоценки ОС и инвестнедвижимости, включенный:</a:t>
                      </a:r>
                      <a:endParaRPr lang="ru-RU" sz="1200">
                        <a:effectLst/>
                      </a:endParaRPr>
                    </a:p>
                    <a:p>
                      <a:pPr marL="342900" marR="114300" lvl="0" indent="-342900">
                        <a:buSzPts val="1000"/>
                        <a:buFont typeface="Symbol" panose="05050102010706020507" pitchFamily="18" charset="2"/>
                        <a:buChar char=""/>
                        <a:tabLst>
                          <a:tab pos="457200" algn="l"/>
                        </a:tabLst>
                      </a:pPr>
                      <a:r>
                        <a:rPr lang="en-US" sz="1200">
                          <a:effectLst/>
                        </a:rPr>
                        <a:t>в доходы или расходы (подп. «д» п. 45 ФСБУ 6/2020);</a:t>
                      </a:r>
                      <a:endParaRPr lang="ru-RU" sz="1200">
                        <a:effectLst/>
                      </a:endParaRPr>
                    </a:p>
                    <a:p>
                      <a:pPr marL="342900" marR="114300" lvl="0" indent="-342900">
                        <a:spcBef>
                          <a:spcPts val="500"/>
                        </a:spcBef>
                        <a:spcAft>
                          <a:spcPts val="500"/>
                        </a:spcAft>
                        <a:buSzPts val="1000"/>
                        <a:buFont typeface="Symbol" panose="05050102010706020507" pitchFamily="18" charset="2"/>
                        <a:buChar char=""/>
                        <a:tabLst>
                          <a:tab pos="457200" algn="l"/>
                        </a:tabLst>
                      </a:pPr>
                      <a:r>
                        <a:rPr lang="en-US" sz="1200">
                          <a:effectLst/>
                        </a:rPr>
                        <a:t>капитал (подп. «е» п. 45 ФСБУ 6/2020)</a:t>
                      </a:r>
                      <a:endParaRPr lang="ru-RU"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endParaRPr>
                    </a:p>
                    <a:p>
                      <a:pPr algn="ct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a:effectLst/>
                        </a:rPr>
                        <a:t> </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a:effectLst/>
                        </a:rPr>
                        <a:t>+</a:t>
                      </a:r>
                      <a:endParaRPr lang="ru-RU"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200" b="1" dirty="0">
                          <a:effectLst/>
                        </a:rPr>
                        <a:t>+</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200" b="1" dirty="0">
                          <a:effectLst/>
                        </a:rPr>
                        <a:t> </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3540480297"/>
                  </a:ext>
                </a:extLst>
              </a:tr>
            </a:tbl>
          </a:graphicData>
        </a:graphic>
      </p:graphicFrame>
    </p:spTree>
    <p:extLst>
      <p:ext uri="{BB962C8B-B14F-4D97-AF65-F5344CB8AC3E}">
        <p14:creationId xmlns:p14="http://schemas.microsoft.com/office/powerpoint/2010/main" val="1086952641"/>
      </p:ext>
    </p:extLst>
  </p:cSld>
  <p:clrMapOvr>
    <a:masterClrMapping/>
  </p:clrMapOvr>
  <p:transition spd="slow"/>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D43237-C6F2-46A3-B80D-A8C255A1AD2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5538" name="Заголовок 1"/>
          <p:cNvSpPr>
            <a:spLocks noGrp="1"/>
          </p:cNvSpPr>
          <p:nvPr>
            <p:ph type="title" idx="4294967295"/>
          </p:nvPr>
        </p:nvSpPr>
        <p:spPr bwMode="auto">
          <a:xfrm>
            <a:off x="1819275" y="-52388"/>
            <a:ext cx="10372725" cy="457201"/>
          </a:xfrm>
          <a:prstGeom prst="rect">
            <a:avLst/>
          </a:prstGeom>
          <a:noFill/>
          <a:ln>
            <a:miter lim="800000"/>
            <a:headEnd/>
            <a:tailEnd/>
          </a:ln>
        </p:spPr>
        <p:txBody>
          <a:bodyPr>
            <a:noAutofit/>
          </a:bodyPr>
          <a:lstStyle/>
          <a:p>
            <a:pPr algn="l"/>
            <a:r>
              <a:rPr lang="ru-RU" altLang="ru-RU" sz="1800" b="1" dirty="0">
                <a:solidFill>
                  <a:srgbClr val="AC0060"/>
                </a:solidFill>
                <a:latin typeface="Arial" pitchFamily="34" charset="0"/>
                <a:cs typeface="Arial" pitchFamily="34" charset="0"/>
              </a:rPr>
              <a:t>Раскрытие отчетности</a:t>
            </a:r>
          </a:p>
        </p:txBody>
      </p:sp>
      <p:sp>
        <p:nvSpPr>
          <p:cNvPr id="65540" name="Прямоугольник 1"/>
          <p:cNvSpPr>
            <a:spLocks noChangeArrowheads="1"/>
          </p:cNvSpPr>
          <p:nvPr/>
        </p:nvSpPr>
        <p:spPr bwMode="auto">
          <a:xfrm>
            <a:off x="5635097" y="3244850"/>
            <a:ext cx="184731" cy="369332"/>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altLang="ru-RU" sz="1800" b="0" i="0" u="none" strike="noStrike" kern="1200" cap="none" spc="0" normalizeH="0" baseline="0" noProof="0">
              <a:ln>
                <a:noFill/>
              </a:ln>
              <a:solidFill>
                <a:prstClr val="black"/>
              </a:solidFill>
              <a:effectLst/>
              <a:uLnTx/>
              <a:uFillTx/>
              <a:latin typeface="Calibri"/>
              <a:ea typeface="+mn-ea"/>
              <a:cs typeface="+mn-cs"/>
            </a:endParaRPr>
          </a:p>
        </p:txBody>
      </p:sp>
      <p:graphicFrame>
        <p:nvGraphicFramePr>
          <p:cNvPr id="2" name="Таблица 1">
            <a:extLst>
              <a:ext uri="{FF2B5EF4-FFF2-40B4-BE49-F238E27FC236}">
                <a16:creationId xmlns:a16="http://schemas.microsoft.com/office/drawing/2014/main" id="{3F5F9DAC-23DD-1687-FA79-E4737950D313}"/>
              </a:ext>
            </a:extLst>
          </p:cNvPr>
          <p:cNvGraphicFramePr>
            <a:graphicFrameLocks noGrp="1"/>
          </p:cNvGraphicFramePr>
          <p:nvPr/>
        </p:nvGraphicFramePr>
        <p:xfrm>
          <a:off x="576943" y="404664"/>
          <a:ext cx="9976758" cy="5943006"/>
        </p:xfrm>
        <a:graphic>
          <a:graphicData uri="http://schemas.openxmlformats.org/drawingml/2006/table">
            <a:tbl>
              <a:tblPr>
                <a:tableStyleId>{5C22544A-7EE6-4342-B048-85BDC9FD1C3A}</a:tableStyleId>
              </a:tblPr>
              <a:tblGrid>
                <a:gridCol w="3664926">
                  <a:extLst>
                    <a:ext uri="{9D8B030D-6E8A-4147-A177-3AD203B41FA5}">
                      <a16:colId xmlns:a16="http://schemas.microsoft.com/office/drawing/2014/main" val="1097057986"/>
                    </a:ext>
                  </a:extLst>
                </a:gridCol>
                <a:gridCol w="933056">
                  <a:extLst>
                    <a:ext uri="{9D8B030D-6E8A-4147-A177-3AD203B41FA5}">
                      <a16:colId xmlns:a16="http://schemas.microsoft.com/office/drawing/2014/main" val="3676991256"/>
                    </a:ext>
                  </a:extLst>
                </a:gridCol>
                <a:gridCol w="1041053">
                  <a:extLst>
                    <a:ext uri="{9D8B030D-6E8A-4147-A177-3AD203B41FA5}">
                      <a16:colId xmlns:a16="http://schemas.microsoft.com/office/drawing/2014/main" val="3426792664"/>
                    </a:ext>
                  </a:extLst>
                </a:gridCol>
                <a:gridCol w="1301316">
                  <a:extLst>
                    <a:ext uri="{9D8B030D-6E8A-4147-A177-3AD203B41FA5}">
                      <a16:colId xmlns:a16="http://schemas.microsoft.com/office/drawing/2014/main" val="3204843529"/>
                    </a:ext>
                  </a:extLst>
                </a:gridCol>
                <a:gridCol w="954298">
                  <a:extLst>
                    <a:ext uri="{9D8B030D-6E8A-4147-A177-3AD203B41FA5}">
                      <a16:colId xmlns:a16="http://schemas.microsoft.com/office/drawing/2014/main" val="2812919480"/>
                    </a:ext>
                  </a:extLst>
                </a:gridCol>
                <a:gridCol w="1041053">
                  <a:extLst>
                    <a:ext uri="{9D8B030D-6E8A-4147-A177-3AD203B41FA5}">
                      <a16:colId xmlns:a16="http://schemas.microsoft.com/office/drawing/2014/main" val="3503153970"/>
                    </a:ext>
                  </a:extLst>
                </a:gridCol>
                <a:gridCol w="1041056">
                  <a:extLst>
                    <a:ext uri="{9D8B030D-6E8A-4147-A177-3AD203B41FA5}">
                      <a16:colId xmlns:a16="http://schemas.microsoft.com/office/drawing/2014/main" val="1343868418"/>
                    </a:ext>
                  </a:extLst>
                </a:gridCol>
              </a:tblGrid>
              <a:tr h="34978">
                <a:tc rowSpan="2">
                  <a:txBody>
                    <a:bodyPr/>
                    <a:lstStyle/>
                    <a:p>
                      <a:pPr algn="ctr"/>
                      <a:r>
                        <a:rPr lang="en-US" sz="1400" b="1" dirty="0" err="1">
                          <a:effectLst/>
                        </a:rPr>
                        <a:t>Показатель</a:t>
                      </a:r>
                      <a:r>
                        <a:rPr lang="en-US" sz="1400" b="1" dirty="0">
                          <a:effectLst/>
                        </a:rPr>
                        <a:t>/</a:t>
                      </a:r>
                      <a:r>
                        <a:rPr lang="en-US" sz="1400" b="1" dirty="0" err="1">
                          <a:effectLst/>
                        </a:rPr>
                        <a:t>Организации</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rowSpan="2">
                  <a:txBody>
                    <a:bodyPr/>
                    <a:lstStyle/>
                    <a:p>
                      <a:pPr algn="ctr"/>
                      <a:r>
                        <a:rPr lang="en-US" sz="1400" b="1" dirty="0">
                          <a:effectLst/>
                        </a:rPr>
                        <a:t>с </a:t>
                      </a:r>
                      <a:r>
                        <a:rPr lang="en-US" sz="1400" b="1" dirty="0" err="1">
                          <a:effectLst/>
                        </a:rPr>
                        <a:t>правом</a:t>
                      </a:r>
                      <a:r>
                        <a:rPr lang="en-US" sz="1400" b="1" dirty="0">
                          <a:effectLst/>
                        </a:rPr>
                        <a:t> </a:t>
                      </a:r>
                      <a:r>
                        <a:rPr lang="en-US" sz="1400" b="1" dirty="0" err="1">
                          <a:effectLst/>
                        </a:rPr>
                        <a:t>на</a:t>
                      </a:r>
                      <a:r>
                        <a:rPr lang="en-US" sz="1400" b="1" dirty="0">
                          <a:effectLst/>
                        </a:rPr>
                        <a:t> </a:t>
                      </a:r>
                      <a:r>
                        <a:rPr lang="en-US" sz="1400" b="1" dirty="0" err="1">
                          <a:effectLst/>
                        </a:rPr>
                        <a:t>упрощенный</a:t>
                      </a:r>
                      <a:r>
                        <a:rPr lang="en-US" sz="1400" b="1" dirty="0">
                          <a:effectLst/>
                        </a:rPr>
                        <a:t> </a:t>
                      </a:r>
                      <a:r>
                        <a:rPr lang="en-US" sz="1400" b="1" dirty="0" err="1">
                          <a:effectLst/>
                        </a:rPr>
                        <a:t>бухучет</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gridSpan="5">
                  <a:txBody>
                    <a:bodyPr/>
                    <a:lstStyle/>
                    <a:p>
                      <a:pPr algn="ctr"/>
                      <a:r>
                        <a:rPr lang="en-US" sz="1400" b="1">
                          <a:effectLst/>
                        </a:rPr>
                        <a:t>без права на упрощенный бухучет</a:t>
                      </a:r>
                      <a:endParaRPr lang="ru-RU" sz="1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75539295"/>
                  </a:ext>
                </a:extLst>
              </a:tr>
              <a:tr h="63356">
                <a:tc vMerge="1">
                  <a:txBody>
                    <a:bodyPr/>
                    <a:lstStyle/>
                    <a:p>
                      <a:endParaRPr lang="ru-RU"/>
                    </a:p>
                  </a:txBody>
                  <a:tcPr/>
                </a:tc>
                <a:tc vMerge="1">
                  <a:txBody>
                    <a:bodyPr/>
                    <a:lstStyle/>
                    <a:p>
                      <a:endParaRPr lang="ru-RU"/>
                    </a:p>
                  </a:txBody>
                  <a:tcPr/>
                </a:tc>
                <a:tc>
                  <a:txBody>
                    <a:bodyPr/>
                    <a:lstStyle/>
                    <a:p>
                      <a:pPr algn="ctr"/>
                      <a:r>
                        <a:rPr lang="en-US" sz="1400" b="1" dirty="0" err="1">
                          <a:effectLst/>
                        </a:rPr>
                        <a:t>Баланс</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400" b="1" dirty="0">
                          <a:effectLst/>
                        </a:rPr>
                        <a:t>ОФР</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400" b="1" dirty="0">
                          <a:effectLst/>
                        </a:rPr>
                        <a:t>ОДДС</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400" b="1" dirty="0">
                          <a:effectLst/>
                        </a:rPr>
                        <a:t>ОИК</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tc>
                  <a:txBody>
                    <a:bodyPr/>
                    <a:lstStyle/>
                    <a:p>
                      <a:pPr algn="ctr"/>
                      <a:r>
                        <a:rPr lang="en-US" sz="1400" b="1" dirty="0" err="1">
                          <a:effectLst/>
                        </a:rPr>
                        <a:t>Пояснения</a:t>
                      </a:r>
                      <a:endParaRPr lang="ru-RU" sz="1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650" marR="1650" marT="1650" marB="1650" anchor="ctr"/>
                </a:tc>
                <a:extLst>
                  <a:ext uri="{0D108BD9-81ED-4DB2-BD59-A6C34878D82A}">
                    <a16:rowId xmlns:a16="http://schemas.microsoft.com/office/drawing/2014/main" val="2049191025"/>
                  </a:ext>
                </a:extLst>
              </a:tr>
              <a:tr h="1041187">
                <a:tc>
                  <a:txBody>
                    <a:bodyPr/>
                    <a:lstStyle/>
                    <a:p>
                      <a:r>
                        <a:rPr lang="en-US" sz="1400">
                          <a:effectLst/>
                        </a:rPr>
                        <a:t>Результат обесценения объекта и его восстановления:</a:t>
                      </a:r>
                      <a:endParaRPr lang="ru-RU" sz="1400">
                        <a:effectLst/>
                      </a:endParaRPr>
                    </a:p>
                    <a:p>
                      <a:pPr marL="342900" marR="114300" lvl="0" indent="-342900">
                        <a:buSzPts val="1000"/>
                        <a:buFont typeface="Symbol" panose="05050102010706020507" pitchFamily="18" charset="2"/>
                        <a:buChar char=""/>
                        <a:tabLst>
                          <a:tab pos="457200" algn="l"/>
                        </a:tabLst>
                      </a:pPr>
                      <a:r>
                        <a:rPr lang="en-US" sz="1400">
                          <a:effectLst/>
                        </a:rPr>
                        <a:t>по ОС и капвложениям — включенный в расходы или доходы (подп. «ж» п. 45 ФСБУ 6/2020, подп. «в» п. 23 ФСБУ 26/2020);</a:t>
                      </a:r>
                      <a:endParaRPr lang="ru-RU" sz="1400">
                        <a:effectLst/>
                      </a:endParaRPr>
                    </a:p>
                    <a:p>
                      <a:pPr marL="342900" marR="114300" lvl="0" indent="-342900">
                        <a:spcBef>
                          <a:spcPts val="500"/>
                        </a:spcBef>
                        <a:spcAft>
                          <a:spcPts val="500"/>
                        </a:spcAft>
                        <a:buSzPts val="1000"/>
                        <a:buFont typeface="Symbol" panose="05050102010706020507" pitchFamily="18" charset="2"/>
                        <a:buChar char=""/>
                        <a:tabLst>
                          <a:tab pos="457200" algn="l"/>
                        </a:tabLst>
                      </a:pPr>
                      <a:r>
                        <a:rPr lang="en-US" sz="1400">
                          <a:effectLst/>
                        </a:rPr>
                        <a:t>по ОС — отнесенный на уменьшение накопленной дооценки (подп. «з» п. 45 ФСБУ 6/2020)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endParaRPr>
                    </a:p>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dirty="0">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endParaRPr>
                    </a:p>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3137063264"/>
                  </a:ext>
                </a:extLst>
              </a:tr>
              <a:tr h="143210">
                <a:tc>
                  <a:txBody>
                    <a:bodyPr/>
                    <a:lstStyle/>
                    <a:p>
                      <a:r>
                        <a:rPr lang="en-US" sz="1400">
                          <a:effectLst/>
                        </a:rPr>
                        <a:t>Способы оценки ОС по группам (подп. «м» п. 45 ФСБУ 6/2020)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2367113961"/>
                  </a:ext>
                </a:extLst>
              </a:tr>
              <a:tr h="174888">
                <a:tc>
                  <a:txBody>
                    <a:bodyPr/>
                    <a:lstStyle/>
                    <a:p>
                      <a:r>
                        <a:rPr lang="en-US" sz="1400">
                          <a:effectLst/>
                        </a:rPr>
                        <a:t>Элементы амортизации ОС и их изменения (подп. «н» п. 45 ФСБУ 6/2020)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2058562130"/>
                  </a:ext>
                </a:extLst>
              </a:tr>
              <a:tr h="459988">
                <a:tc>
                  <a:txBody>
                    <a:bodyPr/>
                    <a:lstStyle/>
                    <a:p>
                      <a:r>
                        <a:rPr lang="en-US" sz="1400" dirty="0" err="1">
                          <a:effectLst/>
                        </a:rPr>
                        <a:t>Признанная</a:t>
                      </a:r>
                      <a:r>
                        <a:rPr lang="en-US" sz="1400" dirty="0">
                          <a:effectLst/>
                        </a:rPr>
                        <a:t> в </a:t>
                      </a:r>
                      <a:r>
                        <a:rPr lang="en-US" sz="1400" dirty="0" err="1">
                          <a:effectLst/>
                        </a:rPr>
                        <a:t>доходах</a:t>
                      </a:r>
                      <a:r>
                        <a:rPr lang="en-US" sz="1400" dirty="0">
                          <a:effectLst/>
                        </a:rPr>
                        <a:t> </a:t>
                      </a:r>
                      <a:r>
                        <a:rPr lang="en-US" sz="1400" dirty="0" err="1">
                          <a:effectLst/>
                        </a:rPr>
                        <a:t>или</a:t>
                      </a:r>
                      <a:r>
                        <a:rPr lang="en-US" sz="1400" dirty="0">
                          <a:effectLst/>
                        </a:rPr>
                        <a:t> </a:t>
                      </a:r>
                      <a:r>
                        <a:rPr lang="en-US" sz="1400" dirty="0" err="1">
                          <a:effectLst/>
                        </a:rPr>
                        <a:t>убытках</a:t>
                      </a:r>
                      <a:r>
                        <a:rPr lang="en-US" sz="1400" dirty="0">
                          <a:effectLst/>
                        </a:rPr>
                        <a:t> </a:t>
                      </a:r>
                      <a:r>
                        <a:rPr lang="en-US" sz="1400" dirty="0" err="1">
                          <a:effectLst/>
                        </a:rPr>
                        <a:t>сумма</a:t>
                      </a:r>
                      <a:r>
                        <a:rPr lang="en-US" sz="1400" dirty="0">
                          <a:effectLst/>
                        </a:rPr>
                        <a:t> </a:t>
                      </a:r>
                      <a:r>
                        <a:rPr lang="en-US" sz="1400" dirty="0" err="1">
                          <a:effectLst/>
                        </a:rPr>
                        <a:t>возмещения</a:t>
                      </a:r>
                      <a:r>
                        <a:rPr lang="en-US" sz="1400" dirty="0">
                          <a:effectLst/>
                        </a:rPr>
                        <a:t> </a:t>
                      </a:r>
                      <a:r>
                        <a:rPr lang="en-US" sz="1400" dirty="0" err="1">
                          <a:effectLst/>
                        </a:rPr>
                        <a:t>убытков</a:t>
                      </a:r>
                      <a:r>
                        <a:rPr lang="en-US" sz="1400" dirty="0">
                          <a:effectLst/>
                        </a:rPr>
                        <a:t> </a:t>
                      </a:r>
                      <a:r>
                        <a:rPr lang="en-US" sz="1400" dirty="0" err="1">
                          <a:effectLst/>
                        </a:rPr>
                        <a:t>от</a:t>
                      </a:r>
                      <a:r>
                        <a:rPr lang="en-US" sz="1400" dirty="0">
                          <a:effectLst/>
                        </a:rPr>
                        <a:t> </a:t>
                      </a:r>
                      <a:r>
                        <a:rPr lang="en-US" sz="1400" dirty="0" err="1">
                          <a:effectLst/>
                        </a:rPr>
                        <a:t>обесценения</a:t>
                      </a:r>
                      <a:r>
                        <a:rPr lang="en-US" sz="1400" dirty="0">
                          <a:effectLst/>
                        </a:rPr>
                        <a:t> </a:t>
                      </a:r>
                      <a:r>
                        <a:rPr lang="en-US" sz="1400" dirty="0" err="1">
                          <a:effectLst/>
                        </a:rPr>
                        <a:t>или</a:t>
                      </a:r>
                      <a:r>
                        <a:rPr lang="en-US" sz="1400" dirty="0">
                          <a:effectLst/>
                        </a:rPr>
                        <a:t> </a:t>
                      </a:r>
                      <a:r>
                        <a:rPr lang="en-US" sz="1400" dirty="0" err="1">
                          <a:effectLst/>
                        </a:rPr>
                        <a:t>утраты</a:t>
                      </a:r>
                      <a:r>
                        <a:rPr lang="en-US" sz="1400" dirty="0">
                          <a:effectLst/>
                        </a:rPr>
                        <a:t> ОС </a:t>
                      </a:r>
                      <a:r>
                        <a:rPr lang="en-US" sz="1400" dirty="0" err="1">
                          <a:effectLst/>
                        </a:rPr>
                        <a:t>или</a:t>
                      </a:r>
                      <a:r>
                        <a:rPr lang="en-US" sz="1400" dirty="0">
                          <a:effectLst/>
                        </a:rPr>
                        <a:t> </a:t>
                      </a:r>
                      <a:r>
                        <a:rPr lang="en-US" sz="1400" dirty="0" err="1">
                          <a:effectLst/>
                        </a:rPr>
                        <a:t>капвложения</a:t>
                      </a:r>
                      <a:r>
                        <a:rPr lang="en-US" sz="1400" dirty="0">
                          <a:effectLst/>
                        </a:rPr>
                        <a:t>, </a:t>
                      </a:r>
                      <a:r>
                        <a:rPr lang="en-US" sz="1400" dirty="0" err="1">
                          <a:effectLst/>
                        </a:rPr>
                        <a:t>предоставленного</a:t>
                      </a:r>
                      <a:r>
                        <a:rPr lang="en-US" sz="1400" dirty="0">
                          <a:effectLst/>
                        </a:rPr>
                        <a:t> </a:t>
                      </a:r>
                      <a:r>
                        <a:rPr lang="en-US" sz="1400" dirty="0" err="1">
                          <a:effectLst/>
                        </a:rPr>
                        <a:t>другими</a:t>
                      </a:r>
                      <a:r>
                        <a:rPr lang="en-US" sz="1400" dirty="0">
                          <a:effectLst/>
                        </a:rPr>
                        <a:t> </a:t>
                      </a:r>
                      <a:r>
                        <a:rPr lang="en-US" sz="1400" dirty="0" err="1">
                          <a:effectLst/>
                        </a:rPr>
                        <a:t>лицами</a:t>
                      </a:r>
                      <a:r>
                        <a:rPr lang="en-US" sz="1400" dirty="0">
                          <a:effectLst/>
                        </a:rPr>
                        <a:t> (</a:t>
                      </a:r>
                      <a:r>
                        <a:rPr lang="en-US" sz="1400" dirty="0" err="1">
                          <a:effectLst/>
                        </a:rPr>
                        <a:t>подп</a:t>
                      </a:r>
                      <a:r>
                        <a:rPr lang="en-US" sz="1400" dirty="0">
                          <a:effectLst/>
                        </a:rPr>
                        <a:t>. «о» п. 45 ФСБУ 6/2020, </a:t>
                      </a:r>
                      <a:r>
                        <a:rPr lang="en-US" sz="1400" dirty="0" err="1">
                          <a:effectLst/>
                        </a:rPr>
                        <a:t>подп</a:t>
                      </a:r>
                      <a:r>
                        <a:rPr lang="en-US" sz="1400" dirty="0">
                          <a:effectLst/>
                        </a:rPr>
                        <a:t>. «д» п. 23 ФСБУ 26/2020)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2550810010"/>
                  </a:ext>
                </a:extLst>
              </a:tr>
              <a:tr h="174888">
                <a:tc>
                  <a:txBody>
                    <a:bodyPr/>
                    <a:lstStyle/>
                    <a:p>
                      <a:r>
                        <a:rPr lang="en-US" sz="1400">
                          <a:effectLst/>
                        </a:rPr>
                        <a:t>Расшифровка информации по переоценке ОС (п. 46 ФСБУ 6/2020)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1348903798"/>
                  </a:ext>
                </a:extLst>
              </a:tr>
              <a:tr h="174888">
                <a:tc>
                  <a:txBody>
                    <a:bodyPr/>
                    <a:lstStyle/>
                    <a:p>
                      <a:r>
                        <a:rPr lang="en-US" sz="1400" dirty="0" err="1">
                          <a:effectLst/>
                        </a:rPr>
                        <a:t>Капвложения</a:t>
                      </a:r>
                      <a:r>
                        <a:rPr lang="en-US" sz="1400" dirty="0">
                          <a:effectLst/>
                        </a:rPr>
                        <a:t> в </a:t>
                      </a:r>
                      <a:r>
                        <a:rPr lang="en-US" sz="1400" dirty="0" err="1">
                          <a:effectLst/>
                        </a:rPr>
                        <a:t>инвестнедвижимость</a:t>
                      </a:r>
                      <a:r>
                        <a:rPr lang="en-US" sz="1400" dirty="0">
                          <a:effectLst/>
                        </a:rPr>
                        <a:t> и в </a:t>
                      </a:r>
                      <a:r>
                        <a:rPr lang="en-US" sz="1400" dirty="0" err="1">
                          <a:effectLst/>
                        </a:rPr>
                        <a:t>прочие</a:t>
                      </a:r>
                      <a:r>
                        <a:rPr lang="en-US" sz="1400" dirty="0">
                          <a:effectLst/>
                        </a:rPr>
                        <a:t> ОС (</a:t>
                      </a:r>
                      <a:r>
                        <a:rPr lang="en-US" sz="1400" dirty="0" err="1">
                          <a:effectLst/>
                        </a:rPr>
                        <a:t>подп</a:t>
                      </a:r>
                      <a:r>
                        <a:rPr lang="en-US" sz="1400" dirty="0">
                          <a:effectLst/>
                        </a:rPr>
                        <a:t>. «а» п. 23 ФСБУ 26/2020)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dirty="0">
                          <a:effectLst/>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2934877636"/>
                  </a:ext>
                </a:extLst>
              </a:tr>
              <a:tr h="174888">
                <a:tc>
                  <a:txBody>
                    <a:bodyPr/>
                    <a:lstStyle/>
                    <a:p>
                      <a:r>
                        <a:rPr lang="en-US" sz="1400">
                          <a:effectLst/>
                        </a:rPr>
                        <a:t>Авансы, выданные по капвложениям (подп. «г» п. 23 ФСБУ 26/2020)</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a:effectLst/>
                        </a:rPr>
                        <a:t>+</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marL="47625" marR="47625" algn="ctr">
                        <a:spcBef>
                          <a:spcPts val="500"/>
                        </a:spcBef>
                        <a:spcAft>
                          <a:spcPts val="500"/>
                        </a:spcAft>
                      </a:pPr>
                      <a:r>
                        <a:rPr lang="en-US" sz="1400">
                          <a:effectLst/>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tc>
                  <a:txBody>
                    <a:bodyPr/>
                    <a:lstStyle/>
                    <a:p>
                      <a:pPr algn="ctr"/>
                      <a:r>
                        <a:rPr lang="en-US"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249" marR="8249" marT="8249" marB="8249"/>
                </a:tc>
                <a:extLst>
                  <a:ext uri="{0D108BD9-81ED-4DB2-BD59-A6C34878D82A}">
                    <a16:rowId xmlns:a16="http://schemas.microsoft.com/office/drawing/2014/main" val="1557263191"/>
                  </a:ext>
                </a:extLst>
              </a:tr>
            </a:tbl>
          </a:graphicData>
        </a:graphic>
      </p:graphicFrame>
    </p:spTree>
    <p:extLst>
      <p:ext uri="{BB962C8B-B14F-4D97-AF65-F5344CB8AC3E}">
        <p14:creationId xmlns:p14="http://schemas.microsoft.com/office/powerpoint/2010/main" val="3255231202"/>
      </p:ext>
    </p:extLst>
  </p:cSld>
  <p:clrMapOvr>
    <a:masterClrMapping/>
  </p:clrMapOvr>
  <p:transition spd="slow"/>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4F1FF49-F0C4-4390-8DAD-00DD79884FEB}"/>
              </a:ext>
            </a:extLst>
          </p:cNvPr>
          <p:cNvSpPr>
            <a:spLocks noGrp="1"/>
          </p:cNvSpPr>
          <p:nvPr>
            <p:ph type="title" idx="4294967295"/>
          </p:nvPr>
        </p:nvSpPr>
        <p:spPr>
          <a:xfrm>
            <a:off x="0" y="274638"/>
            <a:ext cx="10972800" cy="466725"/>
          </a:xfrm>
        </p:spPr>
        <p:txBody>
          <a:bodyPr>
            <a:normAutofit fontScale="90000"/>
          </a:bodyPr>
          <a:lstStyle/>
          <a:p>
            <a:r>
              <a:rPr lang="ru-RU" sz="3200" b="1" dirty="0"/>
              <a:t>Первичка ОС</a:t>
            </a:r>
          </a:p>
        </p:txBody>
      </p:sp>
      <p:graphicFrame>
        <p:nvGraphicFramePr>
          <p:cNvPr id="5" name="Таблица 4">
            <a:extLst>
              <a:ext uri="{FF2B5EF4-FFF2-40B4-BE49-F238E27FC236}">
                <a16:creationId xmlns:a16="http://schemas.microsoft.com/office/drawing/2014/main" id="{2121C91C-630E-485A-AE92-91F68C2D552B}"/>
              </a:ext>
            </a:extLst>
          </p:cNvPr>
          <p:cNvGraphicFramePr>
            <a:graphicFrameLocks noGrp="1"/>
          </p:cNvGraphicFramePr>
          <p:nvPr/>
        </p:nvGraphicFramePr>
        <p:xfrm>
          <a:off x="609600" y="777957"/>
          <a:ext cx="11439061" cy="5450019"/>
        </p:xfrm>
        <a:graphic>
          <a:graphicData uri="http://schemas.openxmlformats.org/drawingml/2006/table">
            <a:tbl>
              <a:tblPr firstRow="1" firstCol="1" bandRow="1"/>
              <a:tblGrid>
                <a:gridCol w="2716920">
                  <a:extLst>
                    <a:ext uri="{9D8B030D-6E8A-4147-A177-3AD203B41FA5}">
                      <a16:colId xmlns:a16="http://schemas.microsoft.com/office/drawing/2014/main" val="574425969"/>
                    </a:ext>
                  </a:extLst>
                </a:gridCol>
                <a:gridCol w="4504232">
                  <a:extLst>
                    <a:ext uri="{9D8B030D-6E8A-4147-A177-3AD203B41FA5}">
                      <a16:colId xmlns:a16="http://schemas.microsoft.com/office/drawing/2014/main" val="1938945472"/>
                    </a:ext>
                  </a:extLst>
                </a:gridCol>
                <a:gridCol w="4217909">
                  <a:extLst>
                    <a:ext uri="{9D8B030D-6E8A-4147-A177-3AD203B41FA5}">
                      <a16:colId xmlns:a16="http://schemas.microsoft.com/office/drawing/2014/main" val="1266055661"/>
                    </a:ext>
                  </a:extLst>
                </a:gridCol>
              </a:tblGrid>
              <a:tr h="431359">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Операция</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Первичный учетный документ</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Комментарий</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5510179"/>
                  </a:ext>
                </a:extLst>
              </a:tr>
              <a:tr h="2866372">
                <a:tc>
                  <a:txBody>
                    <a:bodyPr/>
                    <a:lstStyle/>
                    <a:p>
                      <a:pP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Поступление оборудования, требующего установки (сборки, монтажа)</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 (поступлении) оборудования по форме N ОС-14</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(иной документ) по самостоятельно разработанной форме с обязательными реквизитами первичного учетного документа</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a:effectLst/>
                          <a:latin typeface="Times New Roman" panose="02020603050405020304" pitchFamily="18" charset="0"/>
                          <a:ea typeface="Times New Roman" panose="02020603050405020304" pitchFamily="18" charset="0"/>
                          <a:cs typeface="Times New Roman" panose="02020603050405020304" pitchFamily="18" charset="0"/>
                        </a:rPr>
                        <a:t>Акт составляет комиссия, назначенная руководителем организации для приемки основных средств, как правило, в двух экземплярах - для лица, принимающего ценности на ответственное хранение, и для бухгалтерии. Утверждает акт руководитель или иное уполномоченное им лицо</a:t>
                      </a:r>
                      <a:endParaRPr lang="ru-RU" sz="190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4437301"/>
                  </a:ext>
                </a:extLst>
              </a:tr>
              <a:tr h="2098271">
                <a:tc>
                  <a:txBody>
                    <a:bodyPr/>
                    <a:lstStyle/>
                    <a:p>
                      <a:pP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Передача оборудования в монтаж</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приемке-передаче оборудования в монтаж по форме N ОС-15</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(иной документ) по самостоятельно разработанной форме с обязательными реквизитами первичного учетного документа</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Если представитель монтажной организации входил в состав приемочной комиссии и расписался в получении оборудования для монтажа в акте по форме N ОС-14, то акт по форме N ОС-15 не составляют</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3585722"/>
                  </a:ext>
                </a:extLst>
              </a:tr>
            </a:tbl>
          </a:graphicData>
        </a:graphic>
      </p:graphicFrame>
    </p:spTree>
    <p:extLst>
      <p:ext uri="{BB962C8B-B14F-4D97-AF65-F5344CB8AC3E}">
        <p14:creationId xmlns:p14="http://schemas.microsoft.com/office/powerpoint/2010/main" val="166222593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4F1FF49-F0C4-4390-8DAD-00DD79884FEB}"/>
              </a:ext>
            </a:extLst>
          </p:cNvPr>
          <p:cNvSpPr>
            <a:spLocks noGrp="1"/>
          </p:cNvSpPr>
          <p:nvPr>
            <p:ph type="title" idx="4294967295"/>
          </p:nvPr>
        </p:nvSpPr>
        <p:spPr>
          <a:xfrm>
            <a:off x="0" y="274638"/>
            <a:ext cx="10972800" cy="466725"/>
          </a:xfrm>
        </p:spPr>
        <p:txBody>
          <a:bodyPr>
            <a:normAutofit fontScale="90000"/>
          </a:bodyPr>
          <a:lstStyle/>
          <a:p>
            <a:r>
              <a:rPr lang="ru-RU" sz="3200" b="1" dirty="0"/>
              <a:t>Первичка ОС</a:t>
            </a:r>
          </a:p>
        </p:txBody>
      </p:sp>
      <p:graphicFrame>
        <p:nvGraphicFramePr>
          <p:cNvPr id="5" name="Таблица 4">
            <a:extLst>
              <a:ext uri="{FF2B5EF4-FFF2-40B4-BE49-F238E27FC236}">
                <a16:creationId xmlns:a16="http://schemas.microsoft.com/office/drawing/2014/main" id="{2121C91C-630E-485A-AE92-91F68C2D552B}"/>
              </a:ext>
            </a:extLst>
          </p:cNvPr>
          <p:cNvGraphicFramePr>
            <a:graphicFrameLocks noGrp="1"/>
          </p:cNvGraphicFramePr>
          <p:nvPr/>
        </p:nvGraphicFramePr>
        <p:xfrm>
          <a:off x="431371" y="777957"/>
          <a:ext cx="11617292" cy="5965680"/>
        </p:xfrm>
        <a:graphic>
          <a:graphicData uri="http://schemas.openxmlformats.org/drawingml/2006/table">
            <a:tbl>
              <a:tblPr firstRow="1" firstCol="1" bandRow="1"/>
              <a:tblGrid>
                <a:gridCol w="2112235">
                  <a:extLst>
                    <a:ext uri="{9D8B030D-6E8A-4147-A177-3AD203B41FA5}">
                      <a16:colId xmlns:a16="http://schemas.microsoft.com/office/drawing/2014/main" val="574425969"/>
                    </a:ext>
                  </a:extLst>
                </a:gridCol>
                <a:gridCol w="4896544">
                  <a:extLst>
                    <a:ext uri="{9D8B030D-6E8A-4147-A177-3AD203B41FA5}">
                      <a16:colId xmlns:a16="http://schemas.microsoft.com/office/drawing/2014/main" val="1938945472"/>
                    </a:ext>
                  </a:extLst>
                </a:gridCol>
                <a:gridCol w="4608513">
                  <a:extLst>
                    <a:ext uri="{9D8B030D-6E8A-4147-A177-3AD203B41FA5}">
                      <a16:colId xmlns:a16="http://schemas.microsoft.com/office/drawing/2014/main" val="1266055661"/>
                    </a:ext>
                  </a:extLst>
                </a:gridCol>
              </a:tblGrid>
              <a:tr h="431359">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Операция</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Первичный учетный документ</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Комментарий</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5510179"/>
                  </a:ext>
                </a:extLst>
              </a:tr>
              <a:tr h="3286421">
                <a:tc>
                  <a:txBody>
                    <a:bodyPr/>
                    <a:lstStyle/>
                    <a:p>
                      <a:pPr algn="just">
                        <a:lnSpc>
                          <a:spcPct val="107000"/>
                        </a:lnSpc>
                      </a:pPr>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Принятие к учету основных средств</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объекта основных средств (кроме зданий, сооружений) по форме N ОС-1</a:t>
                      </a:r>
                    </a:p>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здания (сооружения) по форме N ОС-1а</a:t>
                      </a:r>
                    </a:p>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групп объектов основных средств (кроме зданий, сооружений) по форме N ОС-1б</a:t>
                      </a:r>
                    </a:p>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Акт (иной документ) по самостоятельно разработанной форме с обязательными реквизитами первичного учетного документа </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Акт составьте на дату, когда основное средство готово к использованию в запланированных целях (все необходимые для этого капитальные вложения произведены, объект находится в состоянии и местоположении, пригодных к использованию).</a:t>
                      </a:r>
                    </a:p>
                    <a:p>
                      <a:pPr>
                        <a:lnSpc>
                          <a:spcPct val="107000"/>
                        </a:lnSpc>
                      </a:pPr>
                      <a:r>
                        <a:rPr lang="ru-RU" sz="1600">
                          <a:effectLst/>
                          <a:latin typeface="Times New Roman" panose="02020603050405020304" pitchFamily="18" charset="0"/>
                          <a:ea typeface="Times New Roman" panose="02020603050405020304" pitchFamily="18" charset="0"/>
                          <a:cs typeface="Times New Roman" panose="02020603050405020304" pitchFamily="18" charset="0"/>
                        </a:rPr>
                        <a:t>Если вы приобрели основное средство, бывшее в эксплуатации, которое готово к использованию, и получили от продавца экземпляр акта о приеме-передаче по унифицированной форме, заполните свою часть акта. Укажите в нем дату принятия к бухгалтерскому учету объекта в состав основных средств</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4437301"/>
                  </a:ext>
                </a:extLst>
              </a:tr>
              <a:tr h="2242651">
                <a:tc>
                  <a:txBody>
                    <a:bodyPr/>
                    <a:lstStyle/>
                    <a:p>
                      <a:pPr algn="just">
                        <a:lnSpc>
                          <a:spcPct val="107000"/>
                        </a:lnSpc>
                      </a:pPr>
                      <a:r>
                        <a:rPr lang="ru-RU" sz="1600" b="1" dirty="0">
                          <a:effectLst/>
                          <a:latin typeface="Times New Roman" panose="02020603050405020304" pitchFamily="18" charset="0"/>
                          <a:ea typeface="Times New Roman" panose="02020603050405020304" pitchFamily="18" charset="0"/>
                          <a:cs typeface="Times New Roman" panose="02020603050405020304" pitchFamily="18" charset="0"/>
                        </a:rPr>
                        <a:t>Перемещение основных средств между подразделениями организации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Накладная на внутреннее перемещение объектов основных средств по форме N ОС-2 </a:t>
                      </a:r>
                    </a:p>
                    <a:p>
                      <a:pPr marL="342900" lvl="0" indent="-342900">
                        <a:lnSpc>
                          <a:spcPct val="107000"/>
                        </a:lnSpc>
                        <a:buFont typeface="Symbol" panose="05050102010706020507" pitchFamily="18" charset="2"/>
                        <a:buChar char=""/>
                        <a:tabLst>
                          <a:tab pos="342900" algn="l"/>
                        </a:tabLs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Накладная по самостоятельно разработанной форме с обязательными реквизитами первичного учетного документа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Накладную составьте в трех экземплярах: для бухгалтерии, для передающего и получающего основные средства подразделений. Укажите данные о техническом состоянии передаваемых объектов, актуальные на момент передачи.</a:t>
                      </a:r>
                    </a:p>
                    <a:p>
                      <a:pPr>
                        <a:lnSpc>
                          <a:spcPct val="107000"/>
                        </a:lnSpc>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Накладную подписывают ответственные лица передающего и получающего основные средства подразделений</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3585722"/>
                  </a:ext>
                </a:extLst>
              </a:tr>
            </a:tbl>
          </a:graphicData>
        </a:graphic>
      </p:graphicFrame>
    </p:spTree>
    <p:extLst>
      <p:ext uri="{BB962C8B-B14F-4D97-AF65-F5344CB8AC3E}">
        <p14:creationId xmlns:p14="http://schemas.microsoft.com/office/powerpoint/2010/main" val="387234831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4F1FF49-F0C4-4390-8DAD-00DD79884FEB}"/>
              </a:ext>
            </a:extLst>
          </p:cNvPr>
          <p:cNvSpPr>
            <a:spLocks noGrp="1"/>
          </p:cNvSpPr>
          <p:nvPr>
            <p:ph type="title" idx="4294967295"/>
          </p:nvPr>
        </p:nvSpPr>
        <p:spPr>
          <a:xfrm>
            <a:off x="0" y="274638"/>
            <a:ext cx="10972800" cy="466725"/>
          </a:xfrm>
        </p:spPr>
        <p:txBody>
          <a:bodyPr>
            <a:normAutofit fontScale="90000"/>
          </a:bodyPr>
          <a:lstStyle/>
          <a:p>
            <a:r>
              <a:rPr lang="ru-RU" sz="3200" b="1" dirty="0"/>
              <a:t>Первичка ОС</a:t>
            </a:r>
          </a:p>
        </p:txBody>
      </p:sp>
      <p:graphicFrame>
        <p:nvGraphicFramePr>
          <p:cNvPr id="5" name="Таблица 4">
            <a:extLst>
              <a:ext uri="{FF2B5EF4-FFF2-40B4-BE49-F238E27FC236}">
                <a16:creationId xmlns:a16="http://schemas.microsoft.com/office/drawing/2014/main" id="{2121C91C-630E-485A-AE92-91F68C2D552B}"/>
              </a:ext>
            </a:extLst>
          </p:cNvPr>
          <p:cNvGraphicFramePr>
            <a:graphicFrameLocks noGrp="1"/>
          </p:cNvGraphicFramePr>
          <p:nvPr/>
        </p:nvGraphicFramePr>
        <p:xfrm>
          <a:off x="431371" y="777957"/>
          <a:ext cx="11617292" cy="6139162"/>
        </p:xfrm>
        <a:graphic>
          <a:graphicData uri="http://schemas.openxmlformats.org/drawingml/2006/table">
            <a:tbl>
              <a:tblPr firstRow="1" firstCol="1" bandRow="1"/>
              <a:tblGrid>
                <a:gridCol w="1632181">
                  <a:extLst>
                    <a:ext uri="{9D8B030D-6E8A-4147-A177-3AD203B41FA5}">
                      <a16:colId xmlns:a16="http://schemas.microsoft.com/office/drawing/2014/main" val="574425969"/>
                    </a:ext>
                  </a:extLst>
                </a:gridCol>
                <a:gridCol w="4896544">
                  <a:extLst>
                    <a:ext uri="{9D8B030D-6E8A-4147-A177-3AD203B41FA5}">
                      <a16:colId xmlns:a16="http://schemas.microsoft.com/office/drawing/2014/main" val="1938945472"/>
                    </a:ext>
                  </a:extLst>
                </a:gridCol>
                <a:gridCol w="5088567">
                  <a:extLst>
                    <a:ext uri="{9D8B030D-6E8A-4147-A177-3AD203B41FA5}">
                      <a16:colId xmlns:a16="http://schemas.microsoft.com/office/drawing/2014/main" val="1266055661"/>
                    </a:ext>
                  </a:extLst>
                </a:gridCol>
              </a:tblGrid>
              <a:tr h="431359">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Операция</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Первичный учетный документ</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Комментарий</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5510179"/>
                  </a:ext>
                </a:extLst>
              </a:tr>
              <a:tr h="3270335">
                <a:tc>
                  <a:txBody>
                    <a:bodyPr/>
                    <a:lstStyle/>
                    <a:p>
                      <a:pPr algn="just">
                        <a:lnSpc>
                          <a:spcPct val="107000"/>
                        </a:lnSpc>
                      </a:pPr>
                      <a:r>
                        <a:rPr lang="ru-RU" sz="1500" b="1" dirty="0">
                          <a:effectLst/>
                          <a:latin typeface="Times New Roman" panose="02020603050405020304" pitchFamily="18" charset="0"/>
                          <a:ea typeface="Times New Roman" panose="02020603050405020304" pitchFamily="18" charset="0"/>
                          <a:cs typeface="Times New Roman" panose="02020603050405020304" pitchFamily="18" charset="0"/>
                        </a:rPr>
                        <a:t>Приемка основных средств после окончания ремонта, модернизации, реконструкции</a:t>
                      </a:r>
                      <a:endParaRPr lang="ru-RU"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приеме-сдаче отремонтированных, реконструированных, модернизированных объектов основных средств по форме N ОС-3</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по самостоятельно разработанной форме или документ, предоставленный подрядчиком с обязательными реквизитами первичного учетного документа</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В акте укажите:</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данные об объекте основных средств на момент передачи его в ремонт (на реконструкцию, модернизацию)</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сведения о проведенных работах и понесенных затратах на ремонт (улучшение) основных средств.</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При выполнении работ собственными силами акт составьте в одном экземпляре. Если привлекали стороннюю организацию, составьте акт в двух экземплярах.</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подписывают приемочная комиссия и представитель подрядчика или структурного подразделения, проводившего работы; утверждает - руководитель организации или иное уполномоченное лицо</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4437301"/>
                  </a:ext>
                </a:extLst>
              </a:tr>
              <a:tr h="2313601">
                <a:tc>
                  <a:txBody>
                    <a:bodyPr/>
                    <a:lstStyle/>
                    <a:p>
                      <a:pPr algn="just">
                        <a:lnSpc>
                          <a:spcPct val="107000"/>
                        </a:lnSpc>
                      </a:pPr>
                      <a:r>
                        <a:rPr lang="ru-RU" sz="1500" b="1" dirty="0">
                          <a:effectLst/>
                          <a:latin typeface="Times New Roman" panose="02020603050405020304" pitchFamily="18" charset="0"/>
                          <a:ea typeface="Times New Roman" panose="02020603050405020304" pitchFamily="18" charset="0"/>
                          <a:cs typeface="Times New Roman" panose="02020603050405020304" pitchFamily="18" charset="0"/>
                        </a:rPr>
                        <a:t>Списание основных средств</a:t>
                      </a:r>
                      <a:endParaRPr lang="ru-RU" sz="15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о списании объекта основных средств (кроме автотранспортных средств) по форме N ОС-4</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о списании автотранспортных средств по форме N ОС-4а </a:t>
                      </a: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о списании групп объектов основных средств (кроме автотранспортных средств) по форме N ОС-4б </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о списании по самостоятельно разработанной форме с обязательными реквизитами первичного учетного документа</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составьте в двух экземплярах - для бухгалтерии и лица, ответственного за сохранность основных средств.</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В акте укажите сведения о списываемых основных средствах, перечень и стоимость материальных ценностей, поступивших от списания (при наличии).</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500" dirty="0">
                          <a:effectLst/>
                          <a:latin typeface="Times New Roman" panose="02020603050405020304" pitchFamily="18" charset="0"/>
                          <a:ea typeface="Times New Roman" panose="02020603050405020304" pitchFamily="18" charset="0"/>
                          <a:cs typeface="Times New Roman" panose="02020603050405020304" pitchFamily="18" charset="0"/>
                        </a:rPr>
                        <a:t>Акт подписывает комиссия по списанию и утверждает руководитель организации или иное уполномоченное лицо</a:t>
                      </a:r>
                      <a:endParaRPr lang="ru-RU" sz="15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3585722"/>
                  </a:ext>
                </a:extLst>
              </a:tr>
            </a:tbl>
          </a:graphicData>
        </a:graphic>
      </p:graphicFrame>
    </p:spTree>
    <p:extLst>
      <p:ext uri="{BB962C8B-B14F-4D97-AF65-F5344CB8AC3E}">
        <p14:creationId xmlns:p14="http://schemas.microsoft.com/office/powerpoint/2010/main" val="2362277429"/>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B4F1FF49-F0C4-4390-8DAD-00DD79884FEB}"/>
              </a:ext>
            </a:extLst>
          </p:cNvPr>
          <p:cNvSpPr>
            <a:spLocks noGrp="1"/>
          </p:cNvSpPr>
          <p:nvPr>
            <p:ph type="title" idx="4294967295"/>
          </p:nvPr>
        </p:nvSpPr>
        <p:spPr>
          <a:xfrm>
            <a:off x="0" y="274638"/>
            <a:ext cx="10972800" cy="466725"/>
          </a:xfrm>
        </p:spPr>
        <p:txBody>
          <a:bodyPr>
            <a:normAutofit fontScale="90000"/>
          </a:bodyPr>
          <a:lstStyle/>
          <a:p>
            <a:r>
              <a:rPr lang="ru-RU" sz="3200" b="1" dirty="0"/>
              <a:t>Первичка ОС</a:t>
            </a:r>
          </a:p>
        </p:txBody>
      </p:sp>
      <p:graphicFrame>
        <p:nvGraphicFramePr>
          <p:cNvPr id="5" name="Таблица 4">
            <a:extLst>
              <a:ext uri="{FF2B5EF4-FFF2-40B4-BE49-F238E27FC236}">
                <a16:creationId xmlns:a16="http://schemas.microsoft.com/office/drawing/2014/main" id="{2121C91C-630E-485A-AE92-91F68C2D552B}"/>
              </a:ext>
            </a:extLst>
          </p:cNvPr>
          <p:cNvGraphicFramePr>
            <a:graphicFrameLocks noGrp="1"/>
          </p:cNvGraphicFramePr>
          <p:nvPr/>
        </p:nvGraphicFramePr>
        <p:xfrm>
          <a:off x="239350" y="777957"/>
          <a:ext cx="11809313" cy="6018576"/>
        </p:xfrm>
        <a:graphic>
          <a:graphicData uri="http://schemas.openxmlformats.org/drawingml/2006/table">
            <a:tbl>
              <a:tblPr firstRow="1" firstCol="1" bandRow="1"/>
              <a:tblGrid>
                <a:gridCol w="2244744">
                  <a:extLst>
                    <a:ext uri="{9D8B030D-6E8A-4147-A177-3AD203B41FA5}">
                      <a16:colId xmlns:a16="http://schemas.microsoft.com/office/drawing/2014/main" val="574425969"/>
                    </a:ext>
                  </a:extLst>
                </a:gridCol>
                <a:gridCol w="5436109">
                  <a:extLst>
                    <a:ext uri="{9D8B030D-6E8A-4147-A177-3AD203B41FA5}">
                      <a16:colId xmlns:a16="http://schemas.microsoft.com/office/drawing/2014/main" val="1938945472"/>
                    </a:ext>
                  </a:extLst>
                </a:gridCol>
                <a:gridCol w="4128460">
                  <a:extLst>
                    <a:ext uri="{9D8B030D-6E8A-4147-A177-3AD203B41FA5}">
                      <a16:colId xmlns:a16="http://schemas.microsoft.com/office/drawing/2014/main" val="1266055661"/>
                    </a:ext>
                  </a:extLst>
                </a:gridCol>
              </a:tblGrid>
              <a:tr h="431359">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Операция</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Первичный учетный документ</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Комментарий</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3147" marR="43147" marT="70984" marB="70984">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15510179"/>
                  </a:ext>
                </a:extLst>
              </a:tr>
              <a:tr h="1375241">
                <a:tc>
                  <a:txBody>
                    <a:bodyPr/>
                    <a:lstStyle/>
                    <a:p>
                      <a:pPr algn="just">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Разукомплектация (частичное выбытие) основного средства</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98425">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a:t>
                      </a:r>
                      <a:r>
                        <a:rPr lang="ru-RU" sz="1900" dirty="0" err="1">
                          <a:effectLst/>
                          <a:latin typeface="Times New Roman" panose="02020603050405020304" pitchFamily="18" charset="0"/>
                          <a:ea typeface="Times New Roman" panose="02020603050405020304" pitchFamily="18" charset="0"/>
                          <a:cs typeface="Times New Roman" panose="02020603050405020304" pitchFamily="18" charset="0"/>
                        </a:rPr>
                        <a:t>разукомплектации</a:t>
                      </a: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 (частичном выбытии) основного средства по самостоятельно разработанной форме с обязательными реквизитами первичного учетного документа </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a:effectLst/>
                          <a:latin typeface="Times New Roman" panose="02020603050405020304" pitchFamily="18" charset="0"/>
                          <a:ea typeface="Times New Roman" panose="02020603050405020304" pitchFamily="18" charset="0"/>
                          <a:cs typeface="Times New Roman" panose="02020603050405020304" pitchFamily="18" charset="0"/>
                        </a:rPr>
                        <a:t>Акт составляют, если принято решение о разделении основного средства на части в связи с изменением условий использования</a:t>
                      </a:r>
                      <a:endParaRPr lang="ru-RU" sz="19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74437301"/>
                  </a:ext>
                </a:extLst>
              </a:tr>
              <a:tr h="4114631">
                <a:tc>
                  <a:txBody>
                    <a:bodyPr/>
                    <a:lstStyle/>
                    <a:p>
                      <a:pPr algn="just">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Продажа основных средств</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объекта основных средств (кроме зданий, сооружений) по форме N ОС-1 </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здания (сооружения) по форме N ОС-1а </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о приеме-передаче групп объектов основных средств (кроме зданий, сооружений) по форме N ОС-1б </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Накладная по форме N ТОРГ-12</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УПД по рекомендованной форме</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tabLst>
                          <a:tab pos="342900" algn="l"/>
                        </a:tabLst>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Акт (накладная) по самостоятельно разработанной форме с обязательными реквизитами первичного учетного документа </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Составьте документы минимум в двух экземплярах - для бухгалтерии и для покупателя. Укажите договорную стоимость основного средства, выделив НДС (п. 4 ст. 168 НК РФ).</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В акт по форме N ОС-1 (ОС-1а, ОС-1б) внесите данные об основном(</a:t>
                      </a:r>
                      <a:r>
                        <a:rPr lang="ru-RU" sz="1900" dirty="0" err="1">
                          <a:effectLst/>
                          <a:latin typeface="Times New Roman" panose="02020603050405020304" pitchFamily="18" charset="0"/>
                          <a:ea typeface="Times New Roman" panose="02020603050405020304" pitchFamily="18" charset="0"/>
                          <a:cs typeface="Times New Roman" panose="02020603050405020304" pitchFamily="18" charset="0"/>
                        </a:rPr>
                        <a:t>ых</a:t>
                      </a: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 средстве(ах) по состоянию на дату передачи покупателю</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53585722"/>
                  </a:ext>
                </a:extLst>
              </a:tr>
            </a:tbl>
          </a:graphicData>
        </a:graphic>
      </p:graphicFrame>
    </p:spTree>
    <p:extLst>
      <p:ext uri="{BB962C8B-B14F-4D97-AF65-F5344CB8AC3E}">
        <p14:creationId xmlns:p14="http://schemas.microsoft.com/office/powerpoint/2010/main" val="2179152996"/>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5" name="Rectangle 3"/>
          <p:cNvSpPr>
            <a:spLocks noGrp="1" noChangeArrowheads="1"/>
          </p:cNvSpPr>
          <p:nvPr>
            <p:ph idx="4294967295"/>
          </p:nvPr>
        </p:nvSpPr>
        <p:spPr>
          <a:xfrm>
            <a:off x="0" y="401638"/>
            <a:ext cx="11693525" cy="5472112"/>
          </a:xfrm>
          <a:solidFill>
            <a:schemeClr val="bg1"/>
          </a:solidFill>
          <a:ln>
            <a:solidFill>
              <a:schemeClr val="tx1"/>
            </a:solidFill>
            <a:miter lim="800000"/>
            <a:headEnd/>
            <a:tailEnd/>
          </a:ln>
        </p:spPr>
        <p:txBody>
          <a:bodyPr/>
          <a:lstStyle/>
          <a:p>
            <a:pPr indent="0" algn="just">
              <a:buNone/>
            </a:pPr>
            <a:r>
              <a:rPr lang="ru-RU" altLang="ru-RU" sz="2133" b="1" dirty="0">
                <a:latin typeface="Times New Roman" pitchFamily="18" charset="0"/>
              </a:rPr>
              <a:t>Вычет по НДС при приобретении ОС</a:t>
            </a:r>
          </a:p>
        </p:txBody>
      </p:sp>
      <p:graphicFrame>
        <p:nvGraphicFramePr>
          <p:cNvPr id="2" name="Таблица 1"/>
          <p:cNvGraphicFramePr>
            <a:graphicFrameLocks noGrp="1"/>
          </p:cNvGraphicFramePr>
          <p:nvPr/>
        </p:nvGraphicFramePr>
        <p:xfrm>
          <a:off x="228600" y="1795356"/>
          <a:ext cx="10922000" cy="3789680"/>
        </p:xfrm>
        <a:graphic>
          <a:graphicData uri="http://schemas.openxmlformats.org/drawingml/2006/table">
            <a:tbl>
              <a:tblPr/>
              <a:tblGrid>
                <a:gridCol w="3600027">
                  <a:extLst>
                    <a:ext uri="{9D8B030D-6E8A-4147-A177-3AD203B41FA5}">
                      <a16:colId xmlns:a16="http://schemas.microsoft.com/office/drawing/2014/main" val="20000"/>
                    </a:ext>
                  </a:extLst>
                </a:gridCol>
                <a:gridCol w="7321973">
                  <a:extLst>
                    <a:ext uri="{9D8B030D-6E8A-4147-A177-3AD203B41FA5}">
                      <a16:colId xmlns:a16="http://schemas.microsoft.com/office/drawing/2014/main" val="20001"/>
                    </a:ext>
                  </a:extLst>
                </a:gridCol>
              </a:tblGrid>
              <a:tr h="416560">
                <a:tc>
                  <a:txBody>
                    <a:bodyPr/>
                    <a:lstStyle/>
                    <a:p>
                      <a:pPr indent="450215" algn="ctr">
                        <a:spcAft>
                          <a:spcPts val="0"/>
                        </a:spcAft>
                      </a:pPr>
                      <a:r>
                        <a:rPr lang="ru-RU" sz="1600" dirty="0">
                          <a:effectLst/>
                          <a:latin typeface="Times New Roman"/>
                          <a:ea typeface="Times New Roman"/>
                        </a:rPr>
                        <a:t>Вид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ctr">
                        <a:spcAft>
                          <a:spcPts val="0"/>
                        </a:spcAft>
                      </a:pPr>
                      <a:r>
                        <a:rPr lang="ru-RU" sz="1600">
                          <a:effectLst/>
                          <a:latin typeface="Times New Roman"/>
                          <a:ea typeface="Times New Roman"/>
                        </a:rPr>
                        <a:t>Квартал, ранее которого нельзя применить вычет</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60400">
                <a:tc>
                  <a:txBody>
                    <a:bodyPr/>
                    <a:lstStyle/>
                    <a:p>
                      <a:pPr>
                        <a:spcAft>
                          <a:spcPts val="0"/>
                        </a:spcAft>
                      </a:pPr>
                      <a:r>
                        <a:rPr lang="ru-RU" sz="1600">
                          <a:effectLst/>
                          <a:latin typeface="Times New Roman"/>
                          <a:ea typeface="Times New Roman"/>
                        </a:rPr>
                        <a:t>Оборудование, требующее монтажа</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a:effectLst/>
                          <a:latin typeface="Times New Roman"/>
                          <a:ea typeface="Times New Roman"/>
                        </a:rPr>
                        <a:t>Квартал, в котором стоимость оборудования отражена по дебету счета 07 "Оборудование к установке"</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48080">
                <a:tc>
                  <a:txBody>
                    <a:bodyPr/>
                    <a:lstStyle/>
                    <a:p>
                      <a:pPr>
                        <a:spcAft>
                          <a:spcPts val="0"/>
                        </a:spcAft>
                      </a:pPr>
                      <a:r>
                        <a:rPr lang="ru-RU" sz="1600">
                          <a:effectLst/>
                          <a:latin typeface="Times New Roman"/>
                          <a:ea typeface="Times New Roman"/>
                        </a:rPr>
                        <a:t>Объект, возведенный собственными силами или силами подрядчика (НДС по приобретенным стройматериалам и работам)</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spcAft>
                          <a:spcPts val="0"/>
                        </a:spcAft>
                      </a:pPr>
                      <a:r>
                        <a:rPr lang="ru-RU" sz="1600" dirty="0">
                          <a:effectLst/>
                          <a:latin typeface="Times New Roman"/>
                          <a:ea typeface="Times New Roman"/>
                        </a:rPr>
                        <a:t>Квартал, в котором стоимость стройматериалов и строительных работ отражена по дебету счета 08 "Вложения во внеоборотные активы" (Письма ФНС от 20.01.2016 N СД-4-3/609@, от 12.07.2011 N ЕД-4-3/11248@)</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904240">
                <a:tc>
                  <a:txBody>
                    <a:bodyPr/>
                    <a:lstStyle/>
                    <a:p>
                      <a:pPr>
                        <a:spcAft>
                          <a:spcPts val="0"/>
                        </a:spcAft>
                      </a:pPr>
                      <a:r>
                        <a:rPr lang="ru-RU" sz="1600" dirty="0">
                          <a:effectLst/>
                          <a:latin typeface="Times New Roman"/>
                          <a:ea typeface="Times New Roman"/>
                        </a:rPr>
                        <a:t>Объект недвижимости, требующий ремонта или реконструкции</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spcAft>
                          <a:spcPts val="0"/>
                        </a:spcAft>
                      </a:pPr>
                      <a:r>
                        <a:rPr lang="ru-RU" sz="1600">
                          <a:effectLst/>
                          <a:latin typeface="Times New Roman"/>
                          <a:ea typeface="Times New Roman"/>
                        </a:rPr>
                        <a:t>Квартал, в котором стоимость объекта отражена по дебету счета 08 (Письма ФНС от 20.01.2016 N СД-4-3/609@, Минфина от 05.02.2016 N 03-07-11/5851, от 16.07.2012 N 03-07-11/185)</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60400">
                <a:tc>
                  <a:txBody>
                    <a:bodyPr/>
                    <a:lstStyle/>
                    <a:p>
                      <a:pPr indent="450215">
                        <a:spcAft>
                          <a:spcPts val="0"/>
                        </a:spcAft>
                      </a:pPr>
                      <a:r>
                        <a:rPr lang="ru-RU" sz="1600">
                          <a:effectLst/>
                          <a:latin typeface="Times New Roman"/>
                          <a:ea typeface="Times New Roman"/>
                        </a:rPr>
                        <a:t>Прочие ОС</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1600" dirty="0">
                          <a:effectLst/>
                          <a:latin typeface="Times New Roman"/>
                          <a:ea typeface="Times New Roman"/>
                        </a:rPr>
                        <a:t>Квартал, в котором стоимость объекта отражена по дебету счета 08 (Письма Минфина России от 11.04.2017 N 03-07-11/21548, от 18.11.2016 N 03-07-11/67999)</a:t>
                      </a: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129247545"/>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365125"/>
            <a:ext cx="10312400" cy="568325"/>
          </a:xfrm>
        </p:spPr>
        <p:txBody>
          <a:bodyPr/>
          <a:lstStyle/>
          <a:p>
            <a:r>
              <a:rPr lang="ru-RU" sz="2667" dirty="0"/>
              <a:t>Имущество в уставный капитал (статья 277 НК РФ)</a:t>
            </a:r>
          </a:p>
        </p:txBody>
      </p:sp>
      <p:graphicFrame>
        <p:nvGraphicFramePr>
          <p:cNvPr id="6" name="Таблица 5">
            <a:extLst>
              <a:ext uri="{FF2B5EF4-FFF2-40B4-BE49-F238E27FC236}">
                <a16:creationId xmlns:a16="http://schemas.microsoft.com/office/drawing/2014/main" id="{6B98249E-E9AB-40D7-971F-13DBB1E43EF8}"/>
              </a:ext>
            </a:extLst>
          </p:cNvPr>
          <p:cNvGraphicFramePr>
            <a:graphicFrameLocks noGrp="1"/>
          </p:cNvGraphicFramePr>
          <p:nvPr/>
        </p:nvGraphicFramePr>
        <p:xfrm>
          <a:off x="1007435" y="932723"/>
          <a:ext cx="9600696" cy="5587239"/>
        </p:xfrm>
        <a:graphic>
          <a:graphicData uri="http://schemas.openxmlformats.org/drawingml/2006/table">
            <a:tbl>
              <a:tblPr/>
              <a:tblGrid>
                <a:gridCol w="2340112">
                  <a:extLst>
                    <a:ext uri="{9D8B030D-6E8A-4147-A177-3AD203B41FA5}">
                      <a16:colId xmlns:a16="http://schemas.microsoft.com/office/drawing/2014/main" val="1025083003"/>
                    </a:ext>
                  </a:extLst>
                </a:gridCol>
                <a:gridCol w="7260584">
                  <a:extLst>
                    <a:ext uri="{9D8B030D-6E8A-4147-A177-3AD203B41FA5}">
                      <a16:colId xmlns:a16="http://schemas.microsoft.com/office/drawing/2014/main" val="1184054322"/>
                    </a:ext>
                  </a:extLst>
                </a:gridCol>
              </a:tblGrid>
              <a:tr h="462111">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Учредитель</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Правило оценки</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7778467"/>
                  </a:ext>
                </a:extLst>
              </a:tr>
              <a:tr h="1679617">
                <a:tc>
                  <a:txBody>
                    <a:bodyPr/>
                    <a:lstStyle/>
                    <a:p>
                      <a:pP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Российская организация</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Остаточная стоимость по данным налогового учета передающей стороны с учетом дополнительных расходов передающей стороны, связанных с передачей имущества, при условии, что эти расходы определены в качестве взноса (вклада) в уставный (складочный) капитал</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60665553"/>
                  </a:ext>
                </a:extLst>
              </a:tr>
              <a:tr h="1375241">
                <a:tc>
                  <a:txBody>
                    <a:bodyPr/>
                    <a:lstStyle/>
                    <a:p>
                      <a:pP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Физическое лицо (гражданин РФ)</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a:effectLst/>
                          <a:latin typeface="Times New Roman" panose="02020603050405020304" pitchFamily="18" charset="0"/>
                          <a:ea typeface="Times New Roman" panose="02020603050405020304" pitchFamily="18" charset="0"/>
                          <a:cs typeface="Times New Roman" panose="02020603050405020304" pitchFamily="18" charset="0"/>
                        </a:rPr>
                        <a:t>Документально подтвержденные расходы на приобретение (создание) с учетом амортизации (износа), но не выше рыночной стоимости этого имущества (имущественных прав), подтвержденной независимым оценщиком</a:t>
                      </a:r>
                      <a:endParaRPr lang="ru-RU" sz="190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37797432"/>
                  </a:ext>
                </a:extLst>
              </a:tr>
              <a:tr h="1983995">
                <a:tc>
                  <a:txBody>
                    <a:bodyPr/>
                    <a:lstStyle/>
                    <a:p>
                      <a:pPr>
                        <a:lnSpc>
                          <a:spcPct val="107000"/>
                        </a:lnSpc>
                      </a:pPr>
                      <a:r>
                        <a:rPr lang="ru-RU" sz="1900" b="1" dirty="0">
                          <a:effectLst/>
                          <a:latin typeface="Times New Roman" panose="02020603050405020304" pitchFamily="18" charset="0"/>
                          <a:ea typeface="Times New Roman" panose="02020603050405020304" pitchFamily="18" charset="0"/>
                          <a:cs typeface="Times New Roman" panose="02020603050405020304" pitchFamily="18" charset="0"/>
                        </a:rPr>
                        <a:t>Иностранная организация или физическое лицо</a:t>
                      </a:r>
                      <a:endParaRPr lang="ru-RU" sz="1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07000"/>
                        </a:lnSpc>
                      </a:pPr>
                      <a:r>
                        <a:rPr lang="ru-RU" sz="1900" dirty="0">
                          <a:effectLst/>
                          <a:latin typeface="Times New Roman" panose="02020603050405020304" pitchFamily="18" charset="0"/>
                          <a:ea typeface="Times New Roman" panose="02020603050405020304" pitchFamily="18" charset="0"/>
                          <a:cs typeface="Times New Roman" panose="02020603050405020304" pitchFamily="18" charset="0"/>
                        </a:rPr>
                        <a:t>Документально подтвержденные расходы на приобретение (создание) с учетом амортизации (износа), но не выше рыночной стоимости этого имущества (имущественных прав), подтвержденной независимым оценщиком, действующим в соответствии с законодательством иностранного государства, налоговым резидентом которого является учредитель</a:t>
                      </a:r>
                      <a:endParaRPr lang="ru-RU" sz="1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2493" marR="52493" marT="86360" marB="8636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38221930"/>
                  </a:ext>
                </a:extLst>
              </a:tr>
            </a:tbl>
          </a:graphicData>
        </a:graphic>
      </p:graphicFrame>
    </p:spTree>
    <p:extLst>
      <p:ext uri="{BB962C8B-B14F-4D97-AF65-F5344CB8AC3E}">
        <p14:creationId xmlns:p14="http://schemas.microsoft.com/office/powerpoint/2010/main" val="1128879450"/>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type="title" idx="4294967295"/>
          </p:nvPr>
        </p:nvSpPr>
        <p:spPr>
          <a:xfrm>
            <a:off x="0" y="274638"/>
            <a:ext cx="10972800" cy="1143000"/>
          </a:xfrm>
          <a:solidFill>
            <a:schemeClr val="bg1"/>
          </a:solidFill>
          <a:ln>
            <a:solidFill>
              <a:schemeClr val="tx1"/>
            </a:solidFill>
            <a:miter lim="800000"/>
            <a:headEnd/>
            <a:tailEnd/>
          </a:ln>
        </p:spPr>
        <p:txBody>
          <a:bodyPr/>
          <a:lstStyle/>
          <a:p>
            <a:r>
              <a:rPr lang="ru-RU" altLang="ru-RU" sz="3200">
                <a:latin typeface="Times New Roman" pitchFamily="18" charset="0"/>
              </a:rPr>
              <a:t>Начисление амортизации в зависимости от применяемого метода</a:t>
            </a:r>
          </a:p>
        </p:txBody>
      </p:sp>
      <p:graphicFrame>
        <p:nvGraphicFramePr>
          <p:cNvPr id="51224" name="Group 24"/>
          <p:cNvGraphicFramePr>
            <a:graphicFrameLocks noGrp="1"/>
          </p:cNvGraphicFramePr>
          <p:nvPr>
            <p:ph type="tbl" idx="4294967295"/>
            <p:extLst>
              <p:ext uri="{D42A27DB-BD31-4B8C-83A1-F6EECF244321}">
                <p14:modId xmlns:p14="http://schemas.microsoft.com/office/powerpoint/2010/main" val="1563959975"/>
              </p:ext>
            </p:extLst>
          </p:nvPr>
        </p:nvGraphicFramePr>
        <p:xfrm>
          <a:off x="0" y="1412875"/>
          <a:ext cx="10972800" cy="4413250"/>
        </p:xfrm>
        <a:graphic>
          <a:graphicData uri="http://schemas.openxmlformats.org/drawingml/2006/table">
            <a:tbl>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720499">
                <a:tc row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a:ln>
                            <a:noFill/>
                          </a:ln>
                          <a:solidFill>
                            <a:schemeClr val="tx1"/>
                          </a:solidFill>
                          <a:effectLst/>
                          <a:latin typeface="Times New Roman" pitchFamily="18" charset="0"/>
                        </a:rPr>
                        <a:t>Виды объектов амортизируемого имущества</a:t>
                      </a:r>
                    </a:p>
                  </a:txBody>
                  <a:tcPr marL="121920" marR="121920"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a:ln>
                            <a:noFill/>
                          </a:ln>
                          <a:solidFill>
                            <a:schemeClr val="tx1"/>
                          </a:solidFill>
                          <a:effectLst/>
                          <a:latin typeface="Times New Roman" pitchFamily="18" charset="0"/>
                        </a:rPr>
                        <a:t>Метод начисления амортизации</a:t>
                      </a:r>
                    </a:p>
                  </a:txBody>
                  <a:tcPr marL="121920" marR="121920"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ru-RU"/>
                    </a:p>
                  </a:txBody>
                  <a:tcPr/>
                </a:tc>
                <a:extLst>
                  <a:ext uri="{0D108BD9-81ED-4DB2-BD59-A6C34878D82A}">
                    <a16:rowId xmlns:a16="http://schemas.microsoft.com/office/drawing/2014/main" val="10000"/>
                  </a:ext>
                </a:extLst>
              </a:tr>
              <a:tr h="431665">
                <a:tc vMerge="1">
                  <a:txBody>
                    <a:bodyPr/>
                    <a:lstStyle/>
                    <a:p>
                      <a:endParaRPr lang="ru-RU"/>
                    </a:p>
                  </a:txBody>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a:ln>
                            <a:noFill/>
                          </a:ln>
                          <a:solidFill>
                            <a:schemeClr val="tx1"/>
                          </a:solidFill>
                          <a:effectLst/>
                          <a:latin typeface="Times New Roman" pitchFamily="18" charset="0"/>
                        </a:rPr>
                        <a:t>Линейный</a:t>
                      </a:r>
                    </a:p>
                  </a:txBody>
                  <a:tcPr marL="121920" marR="121920"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ru-RU" altLang="ru-RU" sz="1900" b="1" i="0" u="none" strike="noStrike" cap="none" normalizeH="0" baseline="0">
                          <a:ln>
                            <a:noFill/>
                          </a:ln>
                          <a:solidFill>
                            <a:schemeClr val="tx1"/>
                          </a:solidFill>
                          <a:effectLst/>
                          <a:latin typeface="Times New Roman" pitchFamily="18" charset="0"/>
                        </a:rPr>
                        <a:t>Нелинейный</a:t>
                      </a:r>
                    </a:p>
                  </a:txBody>
                  <a:tcPr marL="121920" marR="121920"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73733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1900" b="0" i="0" u="none" strike="noStrike" cap="none" normalizeH="0" baseline="0">
                          <a:ln>
                            <a:noFill/>
                          </a:ln>
                          <a:solidFill>
                            <a:schemeClr val="tx1"/>
                          </a:solidFill>
                          <a:effectLst/>
                          <a:latin typeface="Times New Roman" pitchFamily="18" charset="0"/>
                        </a:rPr>
                        <a:t>Здания, сооружения, передаточный устройства, нематериальные активы, входящие в амортизационные группы с восьмой по десятой</a:t>
                      </a:r>
                    </a:p>
                  </a:txBody>
                  <a:tcPr marL="121920" marR="121920"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2">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1900" b="0" i="0" u="none" strike="noStrike" cap="none" normalizeH="0" baseline="0">
                          <a:ln>
                            <a:noFill/>
                          </a:ln>
                          <a:solidFill>
                            <a:schemeClr val="tx1"/>
                          </a:solidFill>
                          <a:effectLst/>
                          <a:latin typeface="Times New Roman" pitchFamily="18" charset="0"/>
                        </a:rPr>
                        <a:t>Вне зависимости от установленного налогоплательщиком в учетной политике для целей налогообложения метода начисления амортизации применяется </a:t>
                      </a:r>
                      <a:r>
                        <a:rPr kumimoji="0" lang="ru-RU" altLang="ru-RU" sz="2000" b="1" i="0" u="none" strike="noStrike" cap="none" normalizeH="0" baseline="0">
                          <a:ln>
                            <a:noFill/>
                          </a:ln>
                          <a:solidFill>
                            <a:schemeClr val="tx1"/>
                          </a:solidFill>
                          <a:effectLst/>
                          <a:latin typeface="Times New Roman" pitchFamily="18" charset="0"/>
                        </a:rPr>
                        <a:t>линейный метод</a:t>
                      </a:r>
                      <a:r>
                        <a:rPr kumimoji="0" lang="ru-RU" altLang="ru-RU" sz="1900" b="0" i="0" u="none" strike="noStrike" cap="none" normalizeH="0" baseline="0">
                          <a:ln>
                            <a:noFill/>
                          </a:ln>
                          <a:solidFill>
                            <a:schemeClr val="tx1"/>
                          </a:solidFill>
                          <a:effectLst/>
                          <a:latin typeface="Times New Roman" pitchFamily="18" charset="0"/>
                        </a:rPr>
                        <a:t> начисления амортизации</a:t>
                      </a:r>
                    </a:p>
                  </a:txBody>
                  <a:tcPr marL="121920" marR="121920"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ru-RU"/>
                    </a:p>
                  </a:txBody>
                  <a:tcPr/>
                </a:tc>
                <a:extLst>
                  <a:ext uri="{0D108BD9-81ED-4DB2-BD59-A6C34878D82A}">
                    <a16:rowId xmlns:a16="http://schemas.microsoft.com/office/drawing/2014/main" val="10002"/>
                  </a:ext>
                </a:extLst>
              </a:tr>
              <a:tr h="1523971">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1900" b="0" i="0" u="none" strike="noStrike" cap="none" normalizeH="0" baseline="0">
                          <a:ln>
                            <a:noFill/>
                          </a:ln>
                          <a:solidFill>
                            <a:schemeClr val="tx1"/>
                          </a:solidFill>
                          <a:effectLst/>
                          <a:latin typeface="Times New Roman" pitchFamily="18" charset="0"/>
                        </a:rPr>
                        <a:t>Все остальные объекты амортизируемого имущества</a:t>
                      </a:r>
                    </a:p>
                  </a:txBody>
                  <a:tcPr marL="121920" marR="121920" marT="45705" marB="4570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1900" b="0" i="0" u="none" strike="noStrike" cap="none" normalizeH="0" baseline="0">
                          <a:ln>
                            <a:noFill/>
                          </a:ln>
                          <a:solidFill>
                            <a:schemeClr val="tx1"/>
                          </a:solidFill>
                          <a:effectLst/>
                          <a:latin typeface="Times New Roman" pitchFamily="18" charset="0"/>
                        </a:rPr>
                        <a:t>Амортизация начисляется отдельно </a:t>
                      </a:r>
                      <a:r>
                        <a:rPr kumimoji="0" lang="ru-RU" altLang="ru-RU" sz="2000" b="1" i="0" u="none" strike="noStrike" cap="none" normalizeH="0" baseline="0">
                          <a:ln>
                            <a:noFill/>
                          </a:ln>
                          <a:solidFill>
                            <a:schemeClr val="tx1"/>
                          </a:solidFill>
                          <a:effectLst/>
                          <a:latin typeface="Times New Roman" pitchFamily="18" charset="0"/>
                        </a:rPr>
                        <a:t>по каждому объекту</a:t>
                      </a:r>
                      <a:r>
                        <a:rPr kumimoji="0" lang="ru-RU" altLang="ru-RU" sz="1900" b="0" i="0" u="none" strike="noStrike" cap="none" normalizeH="0" baseline="0">
                          <a:ln>
                            <a:noFill/>
                          </a:ln>
                          <a:solidFill>
                            <a:schemeClr val="tx1"/>
                          </a:solidFill>
                          <a:effectLst/>
                          <a:latin typeface="Times New Roman" pitchFamily="18" charset="0"/>
                        </a:rPr>
                        <a:t> амортизируемого имущества</a:t>
                      </a:r>
                    </a:p>
                  </a:txBody>
                  <a:tcPr marL="121920" marR="121920" marT="45705" marB="4570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ru-RU" altLang="ru-RU" sz="1900" b="0" i="0" u="none" strike="noStrike" cap="none" normalizeH="0" baseline="0">
                          <a:ln>
                            <a:noFill/>
                          </a:ln>
                          <a:solidFill>
                            <a:schemeClr val="tx1"/>
                          </a:solidFill>
                          <a:effectLst/>
                          <a:latin typeface="Times New Roman" pitchFamily="18" charset="0"/>
                        </a:rPr>
                        <a:t>Амортизация начисляется отдельно </a:t>
                      </a:r>
                      <a:r>
                        <a:rPr kumimoji="0" lang="ru-RU" altLang="ru-RU" sz="2000" b="1" i="0" u="none" strike="noStrike" cap="none" normalizeH="0" baseline="0">
                          <a:ln>
                            <a:noFill/>
                          </a:ln>
                          <a:solidFill>
                            <a:schemeClr val="tx1"/>
                          </a:solidFill>
                          <a:effectLst/>
                          <a:latin typeface="Times New Roman" pitchFamily="18" charset="0"/>
                        </a:rPr>
                        <a:t>по каждой амортизационной группе(подгруппе)</a:t>
                      </a:r>
                    </a:p>
                  </a:txBody>
                  <a:tcPr marL="121920" marR="121920" marT="45705" marB="4570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15903638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58517" name="Group 149"/>
          <p:cNvGraphicFramePr>
            <a:graphicFrameLocks noGrp="1"/>
          </p:cNvGraphicFramePr>
          <p:nvPr/>
        </p:nvGraphicFramePr>
        <p:xfrm>
          <a:off x="101600" y="294968"/>
          <a:ext cx="11775440" cy="6450943"/>
        </p:xfrm>
        <a:graphic>
          <a:graphicData uri="http://schemas.openxmlformats.org/drawingml/2006/table">
            <a:tbl>
              <a:tblPr/>
              <a:tblGrid>
                <a:gridCol w="4689732">
                  <a:extLst>
                    <a:ext uri="{9D8B030D-6E8A-4147-A177-3AD203B41FA5}">
                      <a16:colId xmlns:a16="http://schemas.microsoft.com/office/drawing/2014/main" val="20000"/>
                    </a:ext>
                  </a:extLst>
                </a:gridCol>
                <a:gridCol w="3493790">
                  <a:extLst>
                    <a:ext uri="{9D8B030D-6E8A-4147-A177-3AD203B41FA5}">
                      <a16:colId xmlns:a16="http://schemas.microsoft.com/office/drawing/2014/main" val="20001"/>
                    </a:ext>
                  </a:extLst>
                </a:gridCol>
                <a:gridCol w="3591918">
                  <a:extLst>
                    <a:ext uri="{9D8B030D-6E8A-4147-A177-3AD203B41FA5}">
                      <a16:colId xmlns:a16="http://schemas.microsoft.com/office/drawing/2014/main" val="20002"/>
                    </a:ext>
                  </a:extLst>
                </a:gridCol>
              </a:tblGrid>
              <a:tr h="45720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Times New Roman" pitchFamily="18" charset="0"/>
                          <a:cs typeface="Times New Roman" pitchFamily="18" charset="0"/>
                        </a:rPr>
                        <a:t>Организация</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a:ln>
                            <a:noFill/>
                          </a:ln>
                          <a:solidFill>
                            <a:schemeClr val="tx1"/>
                          </a:solidFill>
                          <a:effectLst/>
                          <a:latin typeface="Times New Roman" pitchFamily="18" charset="0"/>
                          <a:cs typeface="Times New Roman" pitchFamily="18" charset="0"/>
                        </a:rPr>
                        <a:t>Вид имущества</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200" b="1" i="0" u="none" strike="noStrike" cap="none" normalizeH="0" baseline="0">
                          <a:ln>
                            <a:noFill/>
                          </a:ln>
                          <a:solidFill>
                            <a:schemeClr val="tx1"/>
                          </a:solidFill>
                          <a:effectLst/>
                          <a:latin typeface="Times New Roman" pitchFamily="18" charset="0"/>
                          <a:cs typeface="Times New Roman" pitchFamily="18" charset="0"/>
                        </a:rPr>
                        <a:t>Размер специального   </a:t>
                      </a:r>
                      <a:br>
                        <a:rPr kumimoji="0" lang="ru-RU" altLang="ru-RU" sz="1200" b="1" i="0" u="none" strike="noStrike" cap="none" normalizeH="0" baseline="0">
                          <a:ln>
                            <a:noFill/>
                          </a:ln>
                          <a:solidFill>
                            <a:schemeClr val="tx1"/>
                          </a:solidFill>
                          <a:effectLst/>
                          <a:latin typeface="Times New Roman" pitchFamily="18" charset="0"/>
                          <a:cs typeface="Times New Roman" pitchFamily="18" charset="0"/>
                        </a:rPr>
                      </a:br>
                      <a:r>
                        <a:rPr kumimoji="0" lang="ru-RU" altLang="ru-RU" sz="1200" b="1" i="0" u="none" strike="noStrike" cap="none" normalizeH="0" baseline="0">
                          <a:ln>
                            <a:noFill/>
                          </a:ln>
                          <a:solidFill>
                            <a:schemeClr val="tx1"/>
                          </a:solidFill>
                          <a:effectLst/>
                          <a:latin typeface="Times New Roman" pitchFamily="18" charset="0"/>
                          <a:cs typeface="Times New Roman" pitchFamily="18" charset="0"/>
                        </a:rPr>
                        <a:t>коэффициента</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0"/>
                  </a:ext>
                </a:extLst>
              </a:tr>
              <a:tr h="1243605">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Все организации (</a:t>
                      </a:r>
                      <a:r>
                        <a:rPr kumimoji="0" lang="ru-RU" altLang="ru-RU" sz="1200" b="0" i="0" u="none" strike="noStrike" cap="none" normalizeH="0" baseline="0" dirty="0" err="1">
                          <a:ln>
                            <a:noFill/>
                          </a:ln>
                          <a:solidFill>
                            <a:schemeClr val="tx1"/>
                          </a:solidFill>
                          <a:effectLst/>
                          <a:latin typeface="Times New Roman" pitchFamily="18" charset="0"/>
                          <a:cs typeface="Times New Roman" pitchFamily="18" charset="0"/>
                        </a:rPr>
                        <a:t>пп</a:t>
                      </a: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 1 п. 1 ст. 259.3 НК РФ) </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ОС, используемые в условиях агрессивной  среды  и (или) повышенной сменности  (кроме ОС первой, второй и третьей амортизационных групп, в случае если амортизация по данным ОС начисляется нелинейным методом) Принятые на учет до 1 января 2014 года.  </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Не выше 2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909643">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Сельскохозяйственные  организации промышленного типа (птицефабрики, животноводческие комплексы, зверосовхозы, тепличные комбинаты)(пп. 2 п. 1  ст. 259.3 НК РФ)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Любые собственные ОС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Не выше 2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822964">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Организации, имеющие статус резидента промышленно-производственной или туристско- особой экономической зоны (</a:t>
                      </a:r>
                      <a:r>
                        <a:rPr kumimoji="0" lang="ru-RU" altLang="ru-RU" sz="1200" b="0" i="0" u="none" strike="noStrike" cap="none" normalizeH="0" baseline="0" dirty="0" err="1">
                          <a:ln>
                            <a:noFill/>
                          </a:ln>
                          <a:solidFill>
                            <a:schemeClr val="tx1"/>
                          </a:solidFill>
                          <a:effectLst/>
                          <a:latin typeface="Times New Roman" pitchFamily="18" charset="0"/>
                          <a:cs typeface="Times New Roman" pitchFamily="18" charset="0"/>
                        </a:rPr>
                        <a:t>пп</a:t>
                      </a: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 3 п. 1 ст. 259.3 НК РФ)      </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Любые собственные ОС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Не выше 2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822964">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Организации (лизингодатель или  лизингополучатель), на балансе у которых учитывается предмет договора лизинга (пп. 1 п. 2 ст. 259.3 НК Ф)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ОС, являющиеся предметом договора лизинга (кроме ОС первой, второй и  третьей амортизационных групп)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Не выше 3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371600">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Организации (лизингодатель ли  лизингополучатель), на балансе у которых учитывается предмет договора лизинга,  заключенного до 1 января 2002 г. (п. 3</a:t>
                      </a:r>
                      <a:b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b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ст. 259.3 НК РФ)      </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ОС, являющиеся предметом договора лизинга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Могут применяться методы и нормы, существовавшие на момент передачи (получения) имущества, а также специальный коэффициент не выше 3.При этом организации, применяющие нелинейный метод начисления амортизации, должны выделить такие ОС в отдельную подгруппу в составе соответствующих амортизационных групп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5"/>
                  </a:ext>
                </a:extLst>
              </a:tr>
              <a:tr h="640084">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Все организации (пп. 2 п. 2 ст. 259.3 НК РФ)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a:ln>
                            <a:noFill/>
                          </a:ln>
                          <a:solidFill>
                            <a:schemeClr val="tx1"/>
                          </a:solidFill>
                          <a:effectLst/>
                          <a:latin typeface="Times New Roman" pitchFamily="18" charset="0"/>
                          <a:cs typeface="Times New Roman" pitchFamily="18" charset="0"/>
                        </a:rPr>
                        <a:t>ОС, используемые только для осуществления  научно-технической деятельности            </a:t>
                      </a:r>
                      <a:endParaRPr kumimoji="0" lang="ru-RU" altLang="ru-RU" sz="1200" b="0" i="0" u="none" strike="noStrike" cap="none" normalizeH="0" baseline="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sz="2800">
                          <a:solidFill>
                            <a:schemeClr val="tx1"/>
                          </a:solidFill>
                          <a:latin typeface="Arial" charset="0"/>
                        </a:defRPr>
                      </a:lvl1pPr>
                      <a:lvl2pPr>
                        <a:spcBef>
                          <a:spcPct val="20000"/>
                        </a:spcBef>
                        <a:defRPr sz="2400">
                          <a:solidFill>
                            <a:schemeClr val="tx1"/>
                          </a:solidFill>
                          <a:latin typeface="Arial" charset="0"/>
                        </a:defRPr>
                      </a:lvl2pPr>
                      <a:lvl3pPr>
                        <a:spcBef>
                          <a:spcPct val="20000"/>
                        </a:spcBef>
                        <a:defRPr sz="2000">
                          <a:solidFill>
                            <a:schemeClr val="tx1"/>
                          </a:solidFill>
                          <a:latin typeface="Arial" charset="0"/>
                        </a:defRPr>
                      </a:lvl3pPr>
                      <a:lvl4pPr>
                        <a:spcBef>
                          <a:spcPct val="20000"/>
                        </a:spcBef>
                        <a:defRPr>
                          <a:solidFill>
                            <a:schemeClr val="tx1"/>
                          </a:solidFill>
                          <a:latin typeface="Arial" charset="0"/>
                        </a:defRPr>
                      </a:lvl4pPr>
                      <a:lvl5pPr>
                        <a:spcBef>
                          <a:spcPct val="20000"/>
                        </a:spcBef>
                        <a:defRPr>
                          <a:solidFill>
                            <a:schemeClr val="tx1"/>
                          </a:solidFill>
                          <a:latin typeface="Arial" charset="0"/>
                        </a:defRPr>
                      </a:lvl5pPr>
                      <a:lvl6pPr fontAlgn="base">
                        <a:spcBef>
                          <a:spcPct val="20000"/>
                        </a:spcBef>
                        <a:spcAft>
                          <a:spcPct val="0"/>
                        </a:spcAft>
                        <a:defRPr>
                          <a:solidFill>
                            <a:schemeClr val="tx1"/>
                          </a:solidFill>
                          <a:latin typeface="Arial" charset="0"/>
                        </a:defRPr>
                      </a:lvl6pPr>
                      <a:lvl7pPr fontAlgn="base">
                        <a:spcBef>
                          <a:spcPct val="20000"/>
                        </a:spcBef>
                        <a:spcAft>
                          <a:spcPct val="0"/>
                        </a:spcAft>
                        <a:defRPr>
                          <a:solidFill>
                            <a:schemeClr val="tx1"/>
                          </a:solidFill>
                          <a:latin typeface="Arial" charset="0"/>
                        </a:defRPr>
                      </a:lvl7pPr>
                      <a:lvl8pPr fontAlgn="base">
                        <a:spcBef>
                          <a:spcPct val="20000"/>
                        </a:spcBef>
                        <a:spcAft>
                          <a:spcPct val="0"/>
                        </a:spcAft>
                        <a:defRPr>
                          <a:solidFill>
                            <a:schemeClr val="tx1"/>
                          </a:solidFill>
                          <a:latin typeface="Arial" charset="0"/>
                        </a:defRPr>
                      </a:lvl8pPr>
                      <a:lvl9pPr fontAlgn="base">
                        <a:spcBef>
                          <a:spcPct val="20000"/>
                        </a:spcBef>
                        <a:spcAft>
                          <a:spcPct val="0"/>
                        </a:spcAft>
                        <a:defRPr>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200" b="0" i="0" u="none" strike="noStrike" cap="none" normalizeH="0" baseline="0" dirty="0">
                          <a:ln>
                            <a:noFill/>
                          </a:ln>
                          <a:solidFill>
                            <a:schemeClr val="tx1"/>
                          </a:solidFill>
                          <a:effectLst/>
                          <a:latin typeface="Times New Roman" pitchFamily="18" charset="0"/>
                          <a:cs typeface="Times New Roman" pitchFamily="18" charset="0"/>
                        </a:rPr>
                        <a:t>Не выше 3                </a:t>
                      </a:r>
                      <a:endParaRPr kumimoji="0" lang="ru-RU" altLang="ru-RU" sz="1200" b="0" i="0" u="none" strike="noStrike" cap="none" normalizeH="0" baseline="0" dirty="0">
                        <a:ln>
                          <a:noFill/>
                        </a:ln>
                        <a:solidFill>
                          <a:schemeClr val="tx1"/>
                        </a:solidFill>
                        <a:effectLst/>
                        <a:latin typeface="Arial" charset="0"/>
                      </a:endParaRPr>
                    </a:p>
                  </a:txBody>
                  <a:tcPr marL="121920" marR="12192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109732458"/>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4919" y="1196977"/>
            <a:ext cx="1056216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4924379"/>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0972800" cy="754062"/>
          </a:xfrm>
        </p:spPr>
        <p:txBody>
          <a:bodyPr/>
          <a:lstStyle/>
          <a:p>
            <a:r>
              <a:rPr lang="ru-RU" sz="3200" dirty="0"/>
              <a:t>Неотделимые улучшения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idx="4294967295"/>
          </p:nvPr>
        </p:nvSpPr>
        <p:spPr>
          <a:xfrm>
            <a:off x="0" y="933450"/>
            <a:ext cx="10972800" cy="5567363"/>
          </a:xfrm>
          <a:solidFill>
            <a:schemeClr val="bg1"/>
          </a:solidFill>
          <a:ln>
            <a:solidFill>
              <a:schemeClr val="tx1"/>
            </a:solidFill>
          </a:ln>
        </p:spPr>
        <p:txBody>
          <a:bodyPr/>
          <a:lstStyle/>
          <a:p>
            <a:pPr marL="0" indent="609585">
              <a:buNone/>
            </a:pPr>
            <a:r>
              <a:rPr lang="ru-RU" sz="2400" b="1" dirty="0">
                <a:latin typeface="Times New Roman" panose="02020603050405020304" pitchFamily="18" charset="0"/>
                <a:cs typeface="Times New Roman" panose="02020603050405020304" pitchFamily="18" charset="0"/>
              </a:rPr>
              <a:t>Пример. </a:t>
            </a:r>
            <a:r>
              <a:rPr lang="ru-RU" sz="2400" dirty="0">
                <a:latin typeface="Times New Roman" panose="02020603050405020304" pitchFamily="18" charset="0"/>
                <a:cs typeface="Times New Roman" panose="02020603050405020304" pitchFamily="18" charset="0"/>
              </a:rPr>
              <a:t>Организация арендует производственное здание, входящее в десятую амортизационную группу. В здании есть только пассажирские лифты.</a:t>
            </a:r>
          </a:p>
          <a:p>
            <a:pPr marL="0" indent="609585">
              <a:buNone/>
            </a:pPr>
            <a:r>
              <a:rPr lang="ru-RU" sz="2400" dirty="0">
                <a:latin typeface="Times New Roman" panose="02020603050405020304" pitchFamily="18" charset="0"/>
                <a:cs typeface="Times New Roman" panose="02020603050405020304" pitchFamily="18" charset="0"/>
              </a:rPr>
              <a:t>С согласия арендодателя организация за свой счет устанавливает в здании грузовой лифт. Расходы, связанные с установкой лифта (включая стоимость самого лифта), квалифицируются как расходы на производство неотделимых улучшений арендованного здания.</a:t>
            </a:r>
          </a:p>
          <a:p>
            <a:pPr marL="0" indent="609585">
              <a:buNone/>
            </a:pPr>
            <a:r>
              <a:rPr lang="ru-RU" sz="2400" dirty="0">
                <a:latin typeface="Times New Roman" panose="02020603050405020304" pitchFamily="18" charset="0"/>
                <a:cs typeface="Times New Roman" panose="02020603050405020304" pitchFamily="18" charset="0"/>
              </a:rPr>
              <a:t>Грузовой лифт введен в эксплуатацию в январе 2020 г.</a:t>
            </a:r>
          </a:p>
          <a:p>
            <a:pPr marL="0" indent="609585">
              <a:buNone/>
            </a:pPr>
            <a:r>
              <a:rPr lang="ru-RU" sz="2400" dirty="0">
                <a:latin typeface="Times New Roman" panose="02020603050405020304" pitchFamily="18" charset="0"/>
                <a:cs typeface="Times New Roman" panose="02020603050405020304" pitchFamily="18" charset="0"/>
              </a:rPr>
              <a:t>В соответствии с п. 1 ст. 258 НК РФ организация-арендатор имеет право установить срок полезного использования по произведенным улучшениям исходя из сроков, предусмотренных для той амортизационной группы, в которую входят произведенные улучшения. Согласно Классификации основных средств лифты входят в третью амортизационную группу, поэтому организация-арендатор может установить для произведенных улучшений срок полезного использования в пределах от 37 до 60 мес.</a:t>
            </a:r>
          </a:p>
          <a:p>
            <a:pPr indent="609585"/>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1555903"/>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0972800" cy="754062"/>
          </a:xfrm>
        </p:spPr>
        <p:txBody>
          <a:bodyPr/>
          <a:lstStyle/>
          <a:p>
            <a:r>
              <a:rPr lang="ru-RU" sz="3200" dirty="0"/>
              <a:t>Неотделимые улучшения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idx="4294967295"/>
          </p:nvPr>
        </p:nvSpPr>
        <p:spPr>
          <a:xfrm>
            <a:off x="0" y="933450"/>
            <a:ext cx="11247438" cy="5759450"/>
          </a:xfrm>
          <a:solidFill>
            <a:schemeClr val="bg1"/>
          </a:solidFill>
          <a:ln>
            <a:solidFill>
              <a:schemeClr val="tx1"/>
            </a:solidFill>
          </a:ln>
        </p:spPr>
        <p:txBody>
          <a:bodyPr/>
          <a:lstStyle/>
          <a:p>
            <a:pPr marL="0" indent="609585">
              <a:buNone/>
            </a:pPr>
            <a:r>
              <a:rPr lang="ru-RU" sz="2400" b="1" dirty="0">
                <a:latin typeface="Times New Roman" panose="02020603050405020304" pitchFamily="18" charset="0"/>
                <a:cs typeface="Times New Roman" panose="02020603050405020304" pitchFamily="18" charset="0"/>
              </a:rPr>
              <a:t>Пример. </a:t>
            </a:r>
            <a:r>
              <a:rPr lang="ru-RU" sz="2400" dirty="0">
                <a:latin typeface="Times New Roman" panose="02020603050405020304" pitchFamily="18" charset="0"/>
                <a:cs typeface="Times New Roman" panose="02020603050405020304" pitchFamily="18" charset="0"/>
              </a:rPr>
              <a:t>Организация взяла в аренду офисные помещения без отделки.</a:t>
            </a:r>
          </a:p>
          <a:p>
            <a:pPr marL="0" indent="609585">
              <a:buNone/>
            </a:pPr>
            <a:r>
              <a:rPr lang="ru-RU" sz="2400" dirty="0">
                <a:latin typeface="Times New Roman" panose="02020603050405020304" pitchFamily="18" charset="0"/>
                <a:cs typeface="Times New Roman" panose="02020603050405020304" pitchFamily="18" charset="0"/>
              </a:rPr>
              <a:t>С согласия арендодателя организация за свой счет осуществляет работы по отделке и доведению помещений до состояния, пригодного к использованию. Расходы на указанные работы квалифицируются как расходы на производство неотделимых улучшений арендованного помещения.</a:t>
            </a:r>
          </a:p>
          <a:p>
            <a:pPr marL="0" indent="609585">
              <a:buNone/>
            </a:pPr>
            <a:r>
              <a:rPr lang="ru-RU" sz="2400" dirty="0">
                <a:latin typeface="Times New Roman" panose="02020603050405020304" pitchFamily="18" charset="0"/>
                <a:cs typeface="Times New Roman" panose="02020603050405020304" pitchFamily="18" charset="0"/>
              </a:rPr>
              <a:t>Работы закончены в январе 2020 г., в этом же месяце организация въехала в арендованное помещение.</a:t>
            </a:r>
          </a:p>
          <a:p>
            <a:pPr marL="0" indent="609585">
              <a:buNone/>
            </a:pPr>
            <a:r>
              <a:rPr lang="ru-RU" sz="2400" dirty="0">
                <a:latin typeface="Times New Roman" panose="02020603050405020304" pitchFamily="18" charset="0"/>
                <a:cs typeface="Times New Roman" panose="02020603050405020304" pitchFamily="18" charset="0"/>
              </a:rPr>
              <a:t>Улучшения, произведенные организацией, в Классификации не поименованы, поэтому организации-арендатору не остается ничего иного, как установить срок полезного использования по произведенным улучшениям исходя из сроков, предусмотренных для той амортизационной группы, в которую входят арендованные помещения. Согласно Классификации основных средств здание, в котором находятся помещения, входит в десятую амортизационную группу, поэтому минимальный СПИ, который организация-арендатор может установить для произведенных улучшений, составит 361 мес.</a:t>
            </a:r>
          </a:p>
          <a:p>
            <a:pPr indent="609585"/>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403383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AD008F-CB13-4667-BBF0-9D74289B6487}"/>
              </a:ext>
            </a:extLst>
          </p:cNvPr>
          <p:cNvSpPr>
            <a:spLocks noGrp="1"/>
          </p:cNvSpPr>
          <p:nvPr>
            <p:ph type="title" idx="4294967295"/>
          </p:nvPr>
        </p:nvSpPr>
        <p:spPr>
          <a:xfrm>
            <a:off x="0" y="274638"/>
            <a:ext cx="10972800" cy="754062"/>
          </a:xfrm>
        </p:spPr>
        <p:txBody>
          <a:bodyPr/>
          <a:lstStyle/>
          <a:p>
            <a:r>
              <a:rPr lang="ru-RU" sz="3200" dirty="0"/>
              <a:t>Неотделимые улучшения</a:t>
            </a:r>
          </a:p>
        </p:txBody>
      </p:sp>
      <p:sp>
        <p:nvSpPr>
          <p:cNvPr id="3" name="Объект 2">
            <a:extLst>
              <a:ext uri="{FF2B5EF4-FFF2-40B4-BE49-F238E27FC236}">
                <a16:creationId xmlns:a16="http://schemas.microsoft.com/office/drawing/2014/main" id="{85F3DD97-0FE1-4670-A0A3-8E37F1554D16}"/>
              </a:ext>
            </a:extLst>
          </p:cNvPr>
          <p:cNvSpPr>
            <a:spLocks noGrp="1"/>
          </p:cNvSpPr>
          <p:nvPr>
            <p:ph idx="4294967295"/>
          </p:nvPr>
        </p:nvSpPr>
        <p:spPr>
          <a:xfrm>
            <a:off x="0" y="933450"/>
            <a:ext cx="10972800" cy="5759450"/>
          </a:xfrm>
          <a:solidFill>
            <a:schemeClr val="bg1"/>
          </a:solidFill>
          <a:ln>
            <a:solidFill>
              <a:schemeClr val="tx1"/>
            </a:solidFill>
          </a:ln>
        </p:spPr>
        <p:txBody>
          <a:bodyPr>
            <a:normAutofit lnSpcReduction="10000"/>
          </a:bodyPr>
          <a:lstStyle/>
          <a:p>
            <a:pPr marL="0" indent="609585">
              <a:buNone/>
            </a:pPr>
            <a:r>
              <a:rPr lang="ru-RU" sz="1867" b="1" dirty="0">
                <a:latin typeface="Times New Roman" panose="02020603050405020304" pitchFamily="18" charset="0"/>
                <a:cs typeface="Times New Roman" panose="02020603050405020304" pitchFamily="18" charset="0"/>
              </a:rPr>
              <a:t>Пример. </a:t>
            </a:r>
            <a:r>
              <a:rPr lang="ru-RU" sz="1867" dirty="0">
                <a:latin typeface="Times New Roman" panose="02020603050405020304" pitchFamily="18" charset="0"/>
                <a:cs typeface="Times New Roman" panose="02020603050405020304" pitchFamily="18" charset="0"/>
              </a:rPr>
              <a:t>Организация арендует помещения в офисном здании (десятая амортизационная группа). Срок аренды - с 1 февраля 2020 г. по 15 января 2021 г.</a:t>
            </a:r>
          </a:p>
          <a:p>
            <a:pPr marL="0" indent="609585">
              <a:buNone/>
            </a:pPr>
            <a:r>
              <a:rPr lang="ru-RU" sz="1867" dirty="0">
                <a:latin typeface="Times New Roman" panose="02020603050405020304" pitchFamily="18" charset="0"/>
                <a:cs typeface="Times New Roman" panose="02020603050405020304" pitchFamily="18" charset="0"/>
              </a:rPr>
              <a:t>С согласия арендодателя организация за свой счет произвела перепланировку и переоборудование помещения, затратив на это 1 000 000 руб. Работы были завершены в марте 2020 г.</a:t>
            </a:r>
          </a:p>
          <a:p>
            <a:pPr marL="0" indent="609585">
              <a:buNone/>
            </a:pPr>
            <a:r>
              <a:rPr lang="ru-RU" sz="1867" dirty="0">
                <a:latin typeface="Times New Roman" panose="02020603050405020304" pitchFamily="18" charset="0"/>
                <a:cs typeface="Times New Roman" panose="02020603050405020304" pitchFamily="18" charset="0"/>
              </a:rPr>
              <a:t>В марте 2020 г. арендатор включил произведенные им неотделимые улучшения в сумме 1 000 000 руб. в состав своего амортизируемого имущества. Срок полезного использования по неотделимым улучшениям установлен по минимальной границе той амортизационной группы, в которую входит объект аренды (десятая группа), что составляет 361 мес. </a:t>
            </a:r>
          </a:p>
          <a:p>
            <a:pPr marL="0" indent="609585">
              <a:buNone/>
            </a:pPr>
            <a:r>
              <a:rPr lang="ru-RU" sz="1867" dirty="0">
                <a:latin typeface="Times New Roman" panose="02020603050405020304" pitchFamily="18" charset="0"/>
                <a:cs typeface="Times New Roman" panose="02020603050405020304" pitchFamily="18" charset="0"/>
              </a:rPr>
              <a:t>Начислять амортизацию по этим улучшениям можно только линейным методом.</a:t>
            </a:r>
          </a:p>
          <a:p>
            <a:pPr marL="0" indent="609585">
              <a:buNone/>
            </a:pPr>
            <a:r>
              <a:rPr lang="ru-RU" sz="1867" dirty="0">
                <a:latin typeface="Times New Roman" panose="02020603050405020304" pitchFamily="18" charset="0"/>
                <a:cs typeface="Times New Roman" panose="02020603050405020304" pitchFamily="18" charset="0"/>
              </a:rPr>
              <a:t>Таким образом, начиная с апреля 2020 г. арендатор ежемесячно учитывает в составе расходов сумму амортизации по произведенным неотделимым улучшениям в размере 2 770 руб. (1 000 000 руб. : 361 мес.).</a:t>
            </a:r>
          </a:p>
          <a:p>
            <a:pPr marL="0" indent="609585">
              <a:buNone/>
            </a:pPr>
            <a:r>
              <a:rPr lang="ru-RU" sz="1867" dirty="0">
                <a:latin typeface="Times New Roman" panose="02020603050405020304" pitchFamily="18" charset="0"/>
                <a:cs typeface="Times New Roman" panose="02020603050405020304" pitchFamily="18" charset="0"/>
              </a:rPr>
              <a:t>До окончания срока аренды арендатор сможет учесть в расходах сумму 27 700 руб. (2 770 руб. x 10 мес.).</a:t>
            </a:r>
          </a:p>
          <a:p>
            <a:pPr marL="0" indent="609585">
              <a:buNone/>
            </a:pPr>
            <a:r>
              <a:rPr lang="ru-RU" sz="1867" dirty="0">
                <a:latin typeface="Times New Roman" panose="02020603050405020304" pitchFamily="18" charset="0"/>
                <a:cs typeface="Times New Roman" panose="02020603050405020304" pitchFamily="18" charset="0"/>
              </a:rPr>
              <a:t>Оставшаяся часть капвложений в размере 972 300 руб. может быть учтена в расходах только в том случае, если по окончании срока аренды арендодатель возместит арендатору остаточную стоимость произведенных им улучшений.</a:t>
            </a:r>
          </a:p>
          <a:p>
            <a:pPr marL="0" indent="609585">
              <a:buNone/>
            </a:pPr>
            <a:r>
              <a:rPr lang="ru-RU" sz="1867" dirty="0">
                <a:latin typeface="Times New Roman" panose="02020603050405020304" pitchFamily="18" charset="0"/>
                <a:cs typeface="Times New Roman" panose="02020603050405020304" pitchFamily="18" charset="0"/>
              </a:rPr>
              <a:t>Если же возмещения не будет, то арендатор не сможет учесть эту часть затрат в составе расходов, признаваемых в целях налогообложения прибыли </a:t>
            </a:r>
          </a:p>
          <a:p>
            <a:pPr indent="609585"/>
            <a:endParaRPr lang="ru-RU" sz="1867"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231263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Номер слайда 1">
            <a:extLst>
              <a:ext uri="{FF2B5EF4-FFF2-40B4-BE49-F238E27FC236}">
                <a16:creationId xmlns:a16="http://schemas.microsoft.com/office/drawing/2014/main" id="{B18E5AE9-EC30-4380-8A5A-A46E30DCF4A6}"/>
              </a:ext>
            </a:extLst>
          </p:cNvPr>
          <p:cNvSpPr txBox="1">
            <a:spLocks noGrp="1"/>
          </p:cNvSpPr>
          <p:nvPr/>
        </p:nvSpPr>
        <p:spPr bwMode="auto">
          <a:xfrm>
            <a:off x="8183563" y="6381749"/>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defRPr sz="2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1219170" rtl="0" eaLnBrk="1" fontAlgn="auto" latinLnBrk="0" hangingPunct="1">
              <a:lnSpc>
                <a:spcPct val="100000"/>
              </a:lnSpc>
              <a:spcBef>
                <a:spcPct val="0"/>
              </a:spcBef>
              <a:spcAft>
                <a:spcPts val="0"/>
              </a:spcAft>
              <a:buClrTx/>
              <a:buSzTx/>
              <a:buFontTx/>
              <a:buNone/>
              <a:tabLst/>
              <a:defRPr/>
            </a:pPr>
            <a:fld id="{8EDB141C-C2CC-4DA6-ACD1-E41D1F062274}" type="slidenum">
              <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ct val="0"/>
                </a:spcBef>
                <a:spcAft>
                  <a:spcPts val="0"/>
                </a:spcAft>
                <a:buClrTx/>
                <a:buSzTx/>
                <a:buFontTx/>
                <a:buNone/>
                <a:tabLst/>
                <a:defRPr/>
              </a:pPr>
              <a:t>236</a:t>
            </a:fld>
            <a:endPar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endParaRPr>
          </a:p>
        </p:txBody>
      </p:sp>
      <p:sp>
        <p:nvSpPr>
          <p:cNvPr id="23555" name="Rectangle 3">
            <a:extLst>
              <a:ext uri="{FF2B5EF4-FFF2-40B4-BE49-F238E27FC236}">
                <a16:creationId xmlns:a16="http://schemas.microsoft.com/office/drawing/2014/main" id="{A64A8032-4A35-41C1-A7C7-06A771308A03}"/>
              </a:ext>
            </a:extLst>
          </p:cNvPr>
          <p:cNvSpPr>
            <a:spLocks noGrp="1" noChangeArrowheads="1"/>
          </p:cNvSpPr>
          <p:nvPr>
            <p:ph type="title" idx="4294967295"/>
          </p:nvPr>
        </p:nvSpPr>
        <p:spPr>
          <a:xfrm>
            <a:off x="271463" y="260350"/>
            <a:ext cx="11920537" cy="660400"/>
          </a:xfrm>
        </p:spPr>
        <p:txBody>
          <a:bodyPr/>
          <a:lstStyle/>
          <a:p>
            <a:r>
              <a:rPr lang="ru-RU" altLang="ru-RU" sz="2800" dirty="0"/>
              <a:t>Расходы на ремонт ОС</a:t>
            </a:r>
          </a:p>
        </p:txBody>
      </p:sp>
      <p:sp>
        <p:nvSpPr>
          <p:cNvPr id="23556" name="Содержимое 2">
            <a:extLst>
              <a:ext uri="{FF2B5EF4-FFF2-40B4-BE49-F238E27FC236}">
                <a16:creationId xmlns:a16="http://schemas.microsoft.com/office/drawing/2014/main" id="{C69638AB-79E2-4F23-8499-B2D41F8D9F81}"/>
              </a:ext>
            </a:extLst>
          </p:cNvPr>
          <p:cNvSpPr>
            <a:spLocks noGrp="1"/>
          </p:cNvSpPr>
          <p:nvPr>
            <p:ph type="body" sz="quarter" idx="4294967295"/>
          </p:nvPr>
        </p:nvSpPr>
        <p:spPr>
          <a:xfrm>
            <a:off x="0" y="1206500"/>
            <a:ext cx="10356850" cy="4718050"/>
          </a:xfrm>
          <a:solidFill>
            <a:schemeClr val="bg1"/>
          </a:solidFill>
          <a:ln>
            <a:solidFill>
              <a:schemeClr val="tx1"/>
            </a:solidFill>
          </a:ln>
        </p:spPr>
        <p:txBody>
          <a:bodyPr vert="horz" lIns="91424" tIns="45712" rIns="91424" bIns="45712" rtlCol="0">
            <a:normAutofit/>
          </a:bodyPr>
          <a:lstStyle/>
          <a:p>
            <a:pPr marL="390516" indent="-390516" algn="just" defTabSz="1042962"/>
            <a:r>
              <a:rPr lang="ru-RU" altLang="ru-RU" sz="2300" dirty="0"/>
              <a:t>Ремонт, модернизация и реконструкция ОС отличаются целью проведения и конечным результатом сделанных работ. При этом стоимость работ для разграничения ремонта и модернизации (реконструкции) значения не имеет (Письмо Минфина России от 22.04.2010 N 03-03-06/1/289).</a:t>
            </a:r>
          </a:p>
          <a:p>
            <a:pPr marL="390516" indent="-390516" algn="just" defTabSz="1042962"/>
            <a:r>
              <a:rPr lang="ru-RU" altLang="ru-RU" sz="2300" dirty="0"/>
              <a:t>Ремонт направлен на сохранение первоначальных характеристик ОС. То есть его цель - поддержание объектов ОС в рабочем состоянии в течение срока их полезного использования. Результаты работ по ремонту не приводят к улучшению первоначальных показателей.</a:t>
            </a:r>
          </a:p>
          <a:p>
            <a:pPr marL="390516" indent="-390516" algn="just" defTabSz="1042962"/>
            <a:r>
              <a:rPr lang="ru-RU" altLang="ru-RU" sz="2300" dirty="0"/>
              <a:t>Такой вывод следует из разъяснений Госкомстата России, поскольку Налоговый кодекс РФ не раскрывает содержание термина "ремонт основных средств" (п. 1 ст. 11 НК РФ, п. 16 Письма от 09.04.2001 N МС-1-23/1480).</a:t>
            </a:r>
          </a:p>
          <a:p>
            <a:pPr marL="390516" indent="-390516" algn="just" defTabSz="1042962"/>
            <a:endParaRPr lang="ru-RU" altLang="ru-RU" sz="2300" dirty="0"/>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Номер слайда 1">
            <a:extLst>
              <a:ext uri="{FF2B5EF4-FFF2-40B4-BE49-F238E27FC236}">
                <a16:creationId xmlns:a16="http://schemas.microsoft.com/office/drawing/2014/main" id="{B18E5AE9-EC30-4380-8A5A-A46E30DCF4A6}"/>
              </a:ext>
            </a:extLst>
          </p:cNvPr>
          <p:cNvSpPr txBox="1">
            <a:spLocks noGrp="1"/>
          </p:cNvSpPr>
          <p:nvPr/>
        </p:nvSpPr>
        <p:spPr bwMode="auto">
          <a:xfrm>
            <a:off x="8183563" y="6381749"/>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defRPr sz="2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1219170" rtl="0" eaLnBrk="1" fontAlgn="auto" latinLnBrk="0" hangingPunct="1">
              <a:lnSpc>
                <a:spcPct val="100000"/>
              </a:lnSpc>
              <a:spcBef>
                <a:spcPct val="0"/>
              </a:spcBef>
              <a:spcAft>
                <a:spcPts val="0"/>
              </a:spcAft>
              <a:buClrTx/>
              <a:buSzTx/>
              <a:buFontTx/>
              <a:buNone/>
              <a:tabLst/>
              <a:defRPr/>
            </a:pPr>
            <a:fld id="{8EDB141C-C2CC-4DA6-ACD1-E41D1F062274}" type="slidenum">
              <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ct val="0"/>
                </a:spcBef>
                <a:spcAft>
                  <a:spcPts val="0"/>
                </a:spcAft>
                <a:buClrTx/>
                <a:buSzTx/>
                <a:buFontTx/>
                <a:buNone/>
                <a:tabLst/>
                <a:defRPr/>
              </a:pPr>
              <a:t>237</a:t>
            </a:fld>
            <a:endPar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endParaRPr>
          </a:p>
        </p:txBody>
      </p:sp>
      <p:sp>
        <p:nvSpPr>
          <p:cNvPr id="23555" name="Rectangle 3">
            <a:extLst>
              <a:ext uri="{FF2B5EF4-FFF2-40B4-BE49-F238E27FC236}">
                <a16:creationId xmlns:a16="http://schemas.microsoft.com/office/drawing/2014/main" id="{A64A8032-4A35-41C1-A7C7-06A771308A03}"/>
              </a:ext>
            </a:extLst>
          </p:cNvPr>
          <p:cNvSpPr>
            <a:spLocks noGrp="1" noChangeArrowheads="1"/>
          </p:cNvSpPr>
          <p:nvPr>
            <p:ph type="title" idx="4294967295"/>
          </p:nvPr>
        </p:nvSpPr>
        <p:spPr>
          <a:xfrm>
            <a:off x="271463" y="260350"/>
            <a:ext cx="11920537" cy="660400"/>
          </a:xfrm>
        </p:spPr>
        <p:txBody>
          <a:bodyPr/>
          <a:lstStyle/>
          <a:p>
            <a:r>
              <a:rPr lang="ru-RU" altLang="ru-RU" sz="2800"/>
              <a:t>Расходы на ремонт ОС</a:t>
            </a:r>
          </a:p>
        </p:txBody>
      </p:sp>
      <p:sp>
        <p:nvSpPr>
          <p:cNvPr id="23556" name="Содержимое 2">
            <a:extLst>
              <a:ext uri="{FF2B5EF4-FFF2-40B4-BE49-F238E27FC236}">
                <a16:creationId xmlns:a16="http://schemas.microsoft.com/office/drawing/2014/main" id="{C69638AB-79E2-4F23-8499-B2D41F8D9F81}"/>
              </a:ext>
            </a:extLst>
          </p:cNvPr>
          <p:cNvSpPr>
            <a:spLocks noGrp="1"/>
          </p:cNvSpPr>
          <p:nvPr>
            <p:ph type="body" sz="quarter" idx="4294967295"/>
          </p:nvPr>
        </p:nvSpPr>
        <p:spPr>
          <a:xfrm>
            <a:off x="0" y="1206500"/>
            <a:ext cx="11412538" cy="5391150"/>
          </a:xfrm>
          <a:solidFill>
            <a:schemeClr val="bg1"/>
          </a:solidFill>
          <a:ln>
            <a:solidFill>
              <a:schemeClr val="tx1"/>
            </a:solidFill>
          </a:ln>
        </p:spPr>
        <p:txBody>
          <a:bodyPr vert="horz" lIns="91424" tIns="45712" rIns="91424" bIns="45712" rtlCol="0">
            <a:normAutofit/>
          </a:bodyPr>
          <a:lstStyle/>
          <a:p>
            <a:pPr marL="390516" indent="-390516" algn="just" defTabSz="1042962"/>
            <a:r>
              <a:rPr lang="ru-RU" altLang="ru-RU" sz="2300" dirty="0"/>
              <a:t>В основном различают два вида ремонта - текущий и капитальный.</a:t>
            </a:r>
          </a:p>
          <a:p>
            <a:pPr marL="390516" indent="-390516" algn="just" defTabSz="1042962"/>
            <a:r>
              <a:rPr lang="ru-RU" altLang="ru-RU" sz="2300" dirty="0"/>
              <a:t>Текущий ремонт обычно проводится с периодичностью менее года для поддержания ОС в рабочем состоянии. Это, как правило, устранение мелких неисправностей ОС или проведение профилактических работ с целью его защиты от преждевременного износа (Письмо Минстроя России от 27.02.2018 N 7026-АС/08, п. 16 Письма Госкомстата России от 09.04.2001 N МС-1-23/1480).</a:t>
            </a:r>
          </a:p>
          <a:p>
            <a:pPr marL="390516" indent="-390516" algn="just" defTabSz="1042962"/>
            <a:r>
              <a:rPr lang="ru-RU" altLang="ru-RU" sz="2300" dirty="0"/>
              <a:t>При капитальном ремонте происходит замена изношенных конструкций и деталей ОС, смена их на более прочные и экономичные, в результате чего улучшаются эксплуатационные возможности ОС. Исключение - полная замена основных конструкций, срок службы которых в данном объекте является наибольшим (каменные и бетонные фундаменты зданий, трубы подземных сетей и т.п.). Это уже будет модернизация или реконструкция ОС, а не капремонт. Такой вывод следует из п. 16 Письма Госкомстата России от 09.04.2001 N МС-1-23/1480</a:t>
            </a:r>
          </a:p>
          <a:p>
            <a:pPr marL="390516" indent="-390516" algn="just" defTabSz="1042962"/>
            <a:endParaRPr lang="ru-RU" altLang="ru-RU" sz="2300" dirty="0"/>
          </a:p>
        </p:txBody>
      </p:sp>
    </p:spTree>
    <p:extLst>
      <p:ext uri="{BB962C8B-B14F-4D97-AF65-F5344CB8AC3E}">
        <p14:creationId xmlns:p14="http://schemas.microsoft.com/office/powerpoint/2010/main" val="2508633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Номер слайда 1">
            <a:extLst>
              <a:ext uri="{FF2B5EF4-FFF2-40B4-BE49-F238E27FC236}">
                <a16:creationId xmlns:a16="http://schemas.microsoft.com/office/drawing/2014/main" id="{B18E5AE9-EC30-4380-8A5A-A46E30DCF4A6}"/>
              </a:ext>
            </a:extLst>
          </p:cNvPr>
          <p:cNvSpPr txBox="1">
            <a:spLocks noGrp="1"/>
          </p:cNvSpPr>
          <p:nvPr/>
        </p:nvSpPr>
        <p:spPr bwMode="auto">
          <a:xfrm>
            <a:off x="8183563" y="6381749"/>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defRPr sz="2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1219170" rtl="0" eaLnBrk="1" fontAlgn="auto" latinLnBrk="0" hangingPunct="1">
              <a:lnSpc>
                <a:spcPct val="100000"/>
              </a:lnSpc>
              <a:spcBef>
                <a:spcPct val="0"/>
              </a:spcBef>
              <a:spcAft>
                <a:spcPts val="0"/>
              </a:spcAft>
              <a:buClrTx/>
              <a:buSzTx/>
              <a:buFontTx/>
              <a:buNone/>
              <a:tabLst/>
              <a:defRPr/>
            </a:pPr>
            <a:fld id="{8EDB141C-C2CC-4DA6-ACD1-E41D1F062274}" type="slidenum">
              <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ct val="0"/>
                </a:spcBef>
                <a:spcAft>
                  <a:spcPts val="0"/>
                </a:spcAft>
                <a:buClrTx/>
                <a:buSzTx/>
                <a:buFontTx/>
                <a:buNone/>
                <a:tabLst/>
                <a:defRPr/>
              </a:pPr>
              <a:t>238</a:t>
            </a:fld>
            <a:endPar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endParaRPr>
          </a:p>
        </p:txBody>
      </p:sp>
      <p:sp>
        <p:nvSpPr>
          <p:cNvPr id="23555" name="Rectangle 3">
            <a:extLst>
              <a:ext uri="{FF2B5EF4-FFF2-40B4-BE49-F238E27FC236}">
                <a16:creationId xmlns:a16="http://schemas.microsoft.com/office/drawing/2014/main" id="{A64A8032-4A35-41C1-A7C7-06A771308A03}"/>
              </a:ext>
            </a:extLst>
          </p:cNvPr>
          <p:cNvSpPr>
            <a:spLocks noGrp="1" noChangeArrowheads="1"/>
          </p:cNvSpPr>
          <p:nvPr>
            <p:ph type="title" idx="4294967295"/>
          </p:nvPr>
        </p:nvSpPr>
        <p:spPr>
          <a:xfrm>
            <a:off x="271463" y="260350"/>
            <a:ext cx="11920537" cy="660400"/>
          </a:xfrm>
        </p:spPr>
        <p:txBody>
          <a:bodyPr/>
          <a:lstStyle/>
          <a:p>
            <a:r>
              <a:rPr lang="ru-RU" altLang="ru-RU" sz="2800"/>
              <a:t>Расходы на ремонт ОС</a:t>
            </a:r>
          </a:p>
        </p:txBody>
      </p:sp>
      <p:sp>
        <p:nvSpPr>
          <p:cNvPr id="23556" name="Содержимое 2">
            <a:extLst>
              <a:ext uri="{FF2B5EF4-FFF2-40B4-BE49-F238E27FC236}">
                <a16:creationId xmlns:a16="http://schemas.microsoft.com/office/drawing/2014/main" id="{C69638AB-79E2-4F23-8499-B2D41F8D9F81}"/>
              </a:ext>
            </a:extLst>
          </p:cNvPr>
          <p:cNvSpPr>
            <a:spLocks noGrp="1"/>
          </p:cNvSpPr>
          <p:nvPr>
            <p:ph type="body" sz="quarter" idx="4294967295"/>
          </p:nvPr>
        </p:nvSpPr>
        <p:spPr>
          <a:xfrm>
            <a:off x="0" y="1206500"/>
            <a:ext cx="11412538" cy="5391150"/>
          </a:xfrm>
          <a:solidFill>
            <a:schemeClr val="bg1"/>
          </a:solidFill>
          <a:ln>
            <a:solidFill>
              <a:schemeClr val="tx1"/>
            </a:solidFill>
          </a:ln>
        </p:spPr>
        <p:txBody>
          <a:bodyPr vert="horz" lIns="91424" tIns="45712" rIns="91424" bIns="45712" rtlCol="0">
            <a:normAutofit/>
          </a:bodyPr>
          <a:lstStyle/>
          <a:p>
            <a:pPr marL="390516" indent="-390516" algn="just" defTabSz="1042962"/>
            <a:r>
              <a:rPr lang="ru-RU" altLang="ru-RU" sz="2300" dirty="0"/>
              <a:t>Затраты на ремонт признавайте в прочих расходах, связанных с производством и реализацией, в том отчетном (налоговом) периоде, в котором они осуществлены (</a:t>
            </a:r>
            <a:r>
              <a:rPr lang="ru-RU" altLang="ru-RU" sz="2300" dirty="0" err="1"/>
              <a:t>пп</a:t>
            </a:r>
            <a:r>
              <a:rPr lang="ru-RU" altLang="ru-RU" sz="2300" dirty="0"/>
              <a:t>. 2 п. 1 ст. 253, п. 1 ст. 260, п. 5 ст. 272 НК РФ, Письма Минфина России от 05.12.2012 N 03-03-06/1/628, от 28.10.2008 N 03-03-06/1/609).</a:t>
            </a:r>
          </a:p>
          <a:p>
            <a:pPr marL="390516" indent="-390516" algn="just" defTabSz="1042962"/>
            <a:r>
              <a:rPr lang="ru-RU" altLang="ru-RU" sz="2300" dirty="0"/>
              <a:t>В редких случаях затраты на ремонт могут признаваться внереализационными расходами, например, когда ремонт связан с эпизодической передачей имущества в аренду (</a:t>
            </a:r>
            <a:r>
              <a:rPr lang="ru-RU" altLang="ru-RU" sz="2300" dirty="0" err="1"/>
              <a:t>пп</a:t>
            </a:r>
            <a:r>
              <a:rPr lang="ru-RU" altLang="ru-RU" sz="2300" dirty="0"/>
              <a:t>. 1 п. 1 ст. 265 НК РФ).</a:t>
            </a:r>
          </a:p>
          <a:p>
            <a:pPr marL="390516" indent="-390516" algn="just" defTabSz="1042962"/>
            <a:r>
              <a:rPr lang="ru-RU" altLang="ru-RU" sz="2300" dirty="0"/>
              <a:t>При наличии в налоговом учете резерва на предстоящие ремонты ОС расходы на ремонт спишите за счет резерва (п. 2 ст. 324 НК РФ).</a:t>
            </a:r>
          </a:p>
          <a:p>
            <a:pPr marL="390516" indent="-390516" algn="just" defTabSz="1042962"/>
            <a:r>
              <a:rPr lang="ru-RU" altLang="ru-RU" sz="2300" dirty="0"/>
              <a:t>Если в ходе ремонта вы получили материальные ценности (металлолом и др.), которые собираетесь продать или использовать иным способом, включите их рыночную стоимость во внереализационные доходы в том периоде, в котором были получены эти ценности (п. 2 ст. 254 НК РФ, Письмо Минфина России от 02.06.2010 N 03-03-06/1/365).</a:t>
            </a:r>
          </a:p>
          <a:p>
            <a:pPr marL="390516" indent="-390516" algn="just" defTabSz="1042962"/>
            <a:endParaRPr lang="ru-RU" altLang="ru-RU" sz="2300" dirty="0"/>
          </a:p>
        </p:txBody>
      </p:sp>
    </p:spTree>
    <p:extLst>
      <p:ext uri="{BB962C8B-B14F-4D97-AF65-F5344CB8AC3E}">
        <p14:creationId xmlns:p14="http://schemas.microsoft.com/office/powerpoint/2010/main" val="967292733"/>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Номер слайда 1">
            <a:extLst>
              <a:ext uri="{FF2B5EF4-FFF2-40B4-BE49-F238E27FC236}">
                <a16:creationId xmlns:a16="http://schemas.microsoft.com/office/drawing/2014/main" id="{5DEA5F9A-B5EC-482D-8435-02B75E8D5E7D}"/>
              </a:ext>
            </a:extLst>
          </p:cNvPr>
          <p:cNvSpPr txBox="1">
            <a:spLocks noGrp="1"/>
          </p:cNvSpPr>
          <p:nvPr/>
        </p:nvSpPr>
        <p:spPr bwMode="auto">
          <a:xfrm>
            <a:off x="8183563" y="6381749"/>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defRPr sz="2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1219170" rtl="0" eaLnBrk="1" fontAlgn="auto" latinLnBrk="0" hangingPunct="1">
              <a:lnSpc>
                <a:spcPct val="100000"/>
              </a:lnSpc>
              <a:spcBef>
                <a:spcPct val="0"/>
              </a:spcBef>
              <a:spcAft>
                <a:spcPts val="0"/>
              </a:spcAft>
              <a:buClrTx/>
              <a:buSzTx/>
              <a:buFontTx/>
              <a:buNone/>
              <a:tabLst/>
              <a:defRPr/>
            </a:pPr>
            <a:fld id="{A0117481-1B4C-424B-8F2D-FB8FC73CF9DE}" type="slidenum">
              <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ct val="0"/>
                </a:spcBef>
                <a:spcAft>
                  <a:spcPts val="0"/>
                </a:spcAft>
                <a:buClrTx/>
                <a:buSzTx/>
                <a:buFontTx/>
                <a:buNone/>
                <a:tabLst/>
                <a:defRPr/>
              </a:pPr>
              <a:t>239</a:t>
            </a:fld>
            <a:endPar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endParaRPr>
          </a:p>
        </p:txBody>
      </p:sp>
      <p:sp>
        <p:nvSpPr>
          <p:cNvPr id="26627" name="Rectangle 3">
            <a:extLst>
              <a:ext uri="{FF2B5EF4-FFF2-40B4-BE49-F238E27FC236}">
                <a16:creationId xmlns:a16="http://schemas.microsoft.com/office/drawing/2014/main" id="{A6CFA9B8-39D9-485E-800C-6018E067D48D}"/>
              </a:ext>
            </a:extLst>
          </p:cNvPr>
          <p:cNvSpPr>
            <a:spLocks noGrp="1" noChangeArrowheads="1"/>
          </p:cNvSpPr>
          <p:nvPr>
            <p:ph type="title" idx="4294967295"/>
          </p:nvPr>
        </p:nvSpPr>
        <p:spPr>
          <a:xfrm>
            <a:off x="271463" y="260350"/>
            <a:ext cx="11920537" cy="660400"/>
          </a:xfrm>
        </p:spPr>
        <p:txBody>
          <a:bodyPr/>
          <a:lstStyle/>
          <a:p>
            <a:r>
              <a:rPr lang="ru-RU" altLang="ru-RU" sz="2800"/>
              <a:t>Расходы на ремонт ОС</a:t>
            </a:r>
          </a:p>
        </p:txBody>
      </p:sp>
      <p:sp>
        <p:nvSpPr>
          <p:cNvPr id="26628" name="Содержимое 2">
            <a:extLst>
              <a:ext uri="{FF2B5EF4-FFF2-40B4-BE49-F238E27FC236}">
                <a16:creationId xmlns:a16="http://schemas.microsoft.com/office/drawing/2014/main" id="{AE4CABCD-3430-4AB0-BB97-7ECE132E71E5}"/>
              </a:ext>
            </a:extLst>
          </p:cNvPr>
          <p:cNvSpPr>
            <a:spLocks noGrp="1"/>
          </p:cNvSpPr>
          <p:nvPr>
            <p:ph type="body" sz="quarter" idx="4294967295"/>
          </p:nvPr>
        </p:nvSpPr>
        <p:spPr>
          <a:xfrm>
            <a:off x="0" y="1892300"/>
            <a:ext cx="10336213" cy="3265488"/>
          </a:xfrm>
          <a:solidFill>
            <a:schemeClr val="bg1"/>
          </a:solidFill>
          <a:ln>
            <a:solidFill>
              <a:schemeClr val="tx1"/>
            </a:solidFill>
          </a:ln>
        </p:spPr>
        <p:txBody>
          <a:bodyPr vert="horz" lIns="91424" tIns="45712" rIns="91424" bIns="45712" rtlCol="0">
            <a:normAutofit/>
          </a:bodyPr>
          <a:lstStyle/>
          <a:p>
            <a:pPr marL="390516" indent="-390516" algn="just" defTabSz="1042962"/>
            <a:r>
              <a:rPr lang="ru-RU" altLang="ru-RU" sz="2300" dirty="0"/>
              <a:t>Признаются все экономически обоснованные и документально подтвержденные расходы (ст. 252, 260 НК РФ).</a:t>
            </a:r>
          </a:p>
          <a:p>
            <a:pPr marL="390516" indent="-390516" algn="just" defTabSz="1042962"/>
            <a:r>
              <a:rPr lang="ru-RU" altLang="ru-RU" sz="2300" dirty="0"/>
              <a:t>Расходы на ремонт объектов, арендованных у граждан учитываются как прочие расходы, связанные с производством и реализацией (Письма Минфина России от 01.02.2011 № 03-03-06/1/51, от 13.12.2010 № 03-03-06/1/773, от 15.07.2009 № 03-03-06/1/470 (п. 2), от 07.06.2009 № 03-03-06/2/131, ФНС России от 17.08.2009 № 3-2-13/181@)</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Номер слайда 1">
            <a:extLst>
              <a:ext uri="{FF2B5EF4-FFF2-40B4-BE49-F238E27FC236}">
                <a16:creationId xmlns:a16="http://schemas.microsoft.com/office/drawing/2014/main" id="{6A557DFE-1FAA-4B9F-9650-16B240552E13}"/>
              </a:ext>
            </a:extLst>
          </p:cNvPr>
          <p:cNvSpPr txBox="1">
            <a:spLocks noGrp="1"/>
          </p:cNvSpPr>
          <p:nvPr/>
        </p:nvSpPr>
        <p:spPr bwMode="auto">
          <a:xfrm>
            <a:off x="8183563" y="6381749"/>
            <a:ext cx="2133600" cy="476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defRPr sz="2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r" defTabSz="1219170" rtl="0" eaLnBrk="1" fontAlgn="auto" latinLnBrk="0" hangingPunct="1">
              <a:lnSpc>
                <a:spcPct val="100000"/>
              </a:lnSpc>
              <a:spcBef>
                <a:spcPct val="0"/>
              </a:spcBef>
              <a:spcAft>
                <a:spcPts val="0"/>
              </a:spcAft>
              <a:buClrTx/>
              <a:buSzTx/>
              <a:buFontTx/>
              <a:buNone/>
              <a:tabLst/>
              <a:defRPr/>
            </a:pPr>
            <a:fld id="{C7ACE3FA-4042-404C-9D04-7D68899C2064}" type="slidenum">
              <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rPr>
              <a:pPr marL="0" marR="0" lvl="0" indent="0" algn="r" defTabSz="1219170" rtl="0" eaLnBrk="1" fontAlgn="auto" latinLnBrk="0" hangingPunct="1">
                <a:lnSpc>
                  <a:spcPct val="100000"/>
                </a:lnSpc>
                <a:spcBef>
                  <a:spcPct val="0"/>
                </a:spcBef>
                <a:spcAft>
                  <a:spcPts val="0"/>
                </a:spcAft>
                <a:buClrTx/>
                <a:buSzTx/>
                <a:buFontTx/>
                <a:buNone/>
                <a:tabLst/>
                <a:defRPr/>
              </a:pPr>
              <a:t>240</a:t>
            </a:fld>
            <a:endParaRPr kumimoji="0" lang="ru-RU" altLang="ru-RU" sz="1600" b="0" i="0" u="none" strike="noStrike" kern="1200" cap="none" spc="0" normalizeH="0" baseline="0" noProof="0">
              <a:ln>
                <a:noFill/>
              </a:ln>
              <a:solidFill>
                <a:srgbClr val="009900"/>
              </a:solidFill>
              <a:effectLst/>
              <a:uLnTx/>
              <a:uFillTx/>
              <a:latin typeface="Arial" panose="020B0604020202020204" pitchFamily="34" charset="0"/>
              <a:ea typeface="+mn-ea"/>
              <a:cs typeface="Arial" panose="020B0604020202020204" pitchFamily="34" charset="0"/>
            </a:endParaRPr>
          </a:p>
        </p:txBody>
      </p:sp>
      <p:sp>
        <p:nvSpPr>
          <p:cNvPr id="27651" name="Rectangle 3">
            <a:extLst>
              <a:ext uri="{FF2B5EF4-FFF2-40B4-BE49-F238E27FC236}">
                <a16:creationId xmlns:a16="http://schemas.microsoft.com/office/drawing/2014/main" id="{4B32E157-729E-473B-ABBC-2655E75380C9}"/>
              </a:ext>
            </a:extLst>
          </p:cNvPr>
          <p:cNvSpPr>
            <a:spLocks noGrp="1" noChangeArrowheads="1"/>
          </p:cNvSpPr>
          <p:nvPr>
            <p:ph type="title" idx="4294967295"/>
          </p:nvPr>
        </p:nvSpPr>
        <p:spPr>
          <a:xfrm>
            <a:off x="271463" y="260350"/>
            <a:ext cx="11920537" cy="660400"/>
          </a:xfrm>
        </p:spPr>
        <p:txBody>
          <a:bodyPr/>
          <a:lstStyle/>
          <a:p>
            <a:r>
              <a:rPr lang="ru-RU" altLang="ru-RU" sz="2800"/>
              <a:t>Расходы на ремонт ОС</a:t>
            </a:r>
          </a:p>
        </p:txBody>
      </p:sp>
      <p:sp>
        <p:nvSpPr>
          <p:cNvPr id="27652" name="Содержимое 2">
            <a:extLst>
              <a:ext uri="{FF2B5EF4-FFF2-40B4-BE49-F238E27FC236}">
                <a16:creationId xmlns:a16="http://schemas.microsoft.com/office/drawing/2014/main" id="{30AEAC6D-A669-414B-97E4-8A70C1CB9FF1}"/>
              </a:ext>
            </a:extLst>
          </p:cNvPr>
          <p:cNvSpPr>
            <a:spLocks noGrp="1"/>
          </p:cNvSpPr>
          <p:nvPr>
            <p:ph type="body" sz="quarter" idx="4294967295"/>
          </p:nvPr>
        </p:nvSpPr>
        <p:spPr>
          <a:xfrm>
            <a:off x="0" y="1052513"/>
            <a:ext cx="7264400" cy="5064125"/>
          </a:xfrm>
        </p:spPr>
        <p:txBody>
          <a:bodyPr vert="horz" lIns="91424" tIns="45712" rIns="91424" bIns="45712" rtlCol="0">
            <a:normAutofit/>
          </a:bodyPr>
          <a:lstStyle/>
          <a:p>
            <a:pPr marL="390516" indent="-390516" algn="just" defTabSz="1042962"/>
            <a:r>
              <a:rPr lang="ru-RU" altLang="ru-RU" sz="2300" dirty="0"/>
              <a:t>Расходы на ремонт предмета аренды обоснованы, если соответствуют требованиям ГК РФ (ст. 616, 634, 644, 661 ГК РФ)</a:t>
            </a:r>
          </a:p>
          <a:p>
            <a:pPr marL="390516" indent="-390516" algn="just" defTabSz="1042962"/>
            <a:r>
              <a:rPr lang="ru-RU" altLang="ru-RU" sz="2300" dirty="0"/>
              <a:t>Документооборот по расходам на ремонт и СМР (ст. 324 НК РФ, ОС-3, ОС-16, КС-2, КС-3, </a:t>
            </a:r>
            <a:r>
              <a:rPr lang="ru-RU" altLang="ru-RU" sz="2300" dirty="0" err="1"/>
              <a:t>ФЕРр</a:t>
            </a:r>
            <a:r>
              <a:rPr lang="ru-RU" altLang="ru-RU" sz="2300" dirty="0"/>
              <a:t> 81-04-2001)</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5725325-0622-4A79-A9D5-F71267EA0C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A83BEC-1470-B74B-8B4A-051EFFACA430}" type="slidenum">
              <a:rPr kumimoji="0" lang="ru-RU" alt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ru-RU" alt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Заголовок 2"/>
          <p:cNvSpPr>
            <a:spLocks noGrp="1"/>
          </p:cNvSpPr>
          <p:nvPr>
            <p:ph type="title" idx="4294967295"/>
          </p:nvPr>
        </p:nvSpPr>
        <p:spPr>
          <a:xfrm>
            <a:off x="0" y="538163"/>
            <a:ext cx="11809413" cy="731837"/>
          </a:xfrm>
        </p:spPr>
        <p:txBody>
          <a:bodyPr>
            <a:noAutofit/>
          </a:bodyPr>
          <a:lstStyle/>
          <a:p>
            <a:r>
              <a:rPr lang="ru-RU" sz="4267" b="1" dirty="0">
                <a:solidFill>
                  <a:srgbClr val="006600"/>
                </a:solidFill>
              </a:rPr>
              <a:t>Налог на прибыль – изменения 2022</a:t>
            </a:r>
          </a:p>
        </p:txBody>
      </p:sp>
      <p:sp>
        <p:nvSpPr>
          <p:cNvPr id="6" name="Объект 2"/>
          <p:cNvSpPr>
            <a:spLocks noGrp="1"/>
          </p:cNvSpPr>
          <p:nvPr>
            <p:ph idx="4294967295"/>
          </p:nvPr>
        </p:nvSpPr>
        <p:spPr>
          <a:xfrm>
            <a:off x="0" y="1958975"/>
            <a:ext cx="10093325" cy="3992563"/>
          </a:xfrm>
        </p:spPr>
        <p:txBody>
          <a:bodyPr>
            <a:normAutofit lnSpcReduction="10000"/>
          </a:bodyPr>
          <a:lstStyle/>
          <a:p>
            <a:pPr marL="0" indent="0" defTabSz="914377">
              <a:spcBef>
                <a:spcPct val="0"/>
              </a:spcBef>
              <a:buNone/>
              <a:defRPr/>
            </a:pPr>
            <a:r>
              <a:rPr lang="ru-RU" altLang="ru-RU" sz="2400" b="1" dirty="0">
                <a:solidFill>
                  <a:prstClr val="black"/>
                </a:solidFill>
                <a:ea typeface="Segoe UI Semibold" panose="020B0502040204020203" pitchFamily="34" charset="0"/>
                <a:cs typeface="Segoe UI Semibold" panose="020B0502040204020203" pitchFamily="34" charset="0"/>
              </a:rPr>
              <a:t>Федеральный закон от 29.11.2021 № 382-ФЗ</a:t>
            </a:r>
          </a:p>
          <a:p>
            <a:pPr marL="0" indent="0" defTabSz="914377">
              <a:spcBef>
                <a:spcPct val="0"/>
              </a:spcBef>
              <a:buNone/>
              <a:defRPr/>
            </a:pPr>
            <a:endParaRPr lang="ru-RU" altLang="ru-RU" sz="2400" dirty="0">
              <a:solidFill>
                <a:prstClr val="black"/>
              </a:solidFill>
              <a:ea typeface="Segoe UI Semibold" panose="020B0502040204020203" pitchFamily="34" charset="0"/>
              <a:cs typeface="Segoe UI Semibold" panose="020B0502040204020203" pitchFamily="34" charset="0"/>
            </a:endParaRPr>
          </a:p>
          <a:p>
            <a:pPr defTabSz="914377">
              <a:spcBef>
                <a:spcPct val="0"/>
              </a:spcBef>
              <a:buFont typeface="Wingdings" panose="05000000000000000000" pitchFamily="2" charset="2"/>
              <a:buChar char="v"/>
              <a:defRPr/>
            </a:pPr>
            <a:r>
              <a:rPr lang="ru-RU" altLang="ru-RU" sz="2400" b="1" dirty="0">
                <a:solidFill>
                  <a:prstClr val="black"/>
                </a:solidFill>
                <a:ea typeface="Segoe UI Semibold" panose="020B0502040204020203" pitchFamily="34" charset="0"/>
                <a:cs typeface="Segoe UI Semibold" panose="020B0502040204020203" pitchFamily="34" charset="0"/>
              </a:rPr>
              <a:t> Поправки внесены в ст.258, 259.3, 264, 272 НК РФ</a:t>
            </a:r>
          </a:p>
          <a:p>
            <a:pPr lvl="1" algn="just">
              <a:spcBef>
                <a:spcPts val="600"/>
              </a:spcBef>
              <a:buFont typeface="Wingdings" panose="05000000000000000000" pitchFamily="2" charset="2"/>
              <a:buChar char="ü"/>
              <a:defRPr/>
            </a:pPr>
            <a:r>
              <a:rPr lang="ru-RU" altLang="ru-RU" sz="2200" dirty="0">
                <a:solidFill>
                  <a:prstClr val="black"/>
                </a:solidFill>
                <a:ea typeface="Segoe UI Semibold" panose="020B0502040204020203" pitchFamily="34" charset="0"/>
                <a:cs typeface="Segoe UI Semibold" panose="020B0502040204020203" pitchFamily="34" charset="0"/>
              </a:rPr>
              <a:t>Убрана зависимость учета расходов от условий договора</a:t>
            </a:r>
          </a:p>
          <a:p>
            <a:pPr lvl="1" algn="just">
              <a:spcBef>
                <a:spcPts val="600"/>
              </a:spcBef>
              <a:buFont typeface="Wingdings" panose="05000000000000000000" pitchFamily="2" charset="2"/>
              <a:buChar char="ü"/>
              <a:defRPr/>
            </a:pPr>
            <a:r>
              <a:rPr lang="ru-RU" altLang="ru-RU" sz="2200" dirty="0">
                <a:solidFill>
                  <a:prstClr val="black"/>
                </a:solidFill>
                <a:ea typeface="Segoe UI Semibold" panose="020B0502040204020203" pitchFamily="34" charset="0"/>
                <a:cs typeface="Segoe UI Semibold" panose="020B0502040204020203" pitchFamily="34" charset="0"/>
              </a:rPr>
              <a:t>Предмет лизинга учитывается у лизингодателя в составе ОС и амортизируется с применением повышающего коэффициента</a:t>
            </a:r>
          </a:p>
          <a:p>
            <a:pPr lvl="1" algn="just">
              <a:spcBef>
                <a:spcPts val="600"/>
              </a:spcBef>
              <a:buFont typeface="Wingdings" panose="05000000000000000000" pitchFamily="2" charset="2"/>
              <a:buChar char="ü"/>
              <a:defRPr/>
            </a:pPr>
            <a:r>
              <a:rPr lang="ru-RU" altLang="ru-RU" sz="2200" dirty="0">
                <a:solidFill>
                  <a:prstClr val="black"/>
                </a:solidFill>
                <a:ea typeface="Segoe UI Semibold" panose="020B0502040204020203" pitchFamily="34" charset="0"/>
                <a:cs typeface="Segoe UI Semibold" panose="020B0502040204020203" pitchFamily="34" charset="0"/>
              </a:rPr>
              <a:t>Лизингополучатель учитывает в расходах лизинговые платежи за вычетом выкупной цены</a:t>
            </a:r>
          </a:p>
          <a:p>
            <a:pPr marL="0" indent="0" algn="just" defTabSz="914377">
              <a:spcBef>
                <a:spcPct val="0"/>
              </a:spcBef>
              <a:buNone/>
              <a:defRPr/>
            </a:pPr>
            <a:endParaRPr lang="ru-RU" altLang="ru-RU" sz="2400" dirty="0">
              <a:solidFill>
                <a:prstClr val="black"/>
              </a:solidFill>
              <a:ea typeface="Segoe UI Semibold" panose="020B0502040204020203" pitchFamily="34" charset="0"/>
              <a:cs typeface="Segoe UI Semibold" panose="020B0502040204020203" pitchFamily="34" charset="0"/>
            </a:endParaRPr>
          </a:p>
          <a:p>
            <a:pPr algn="just" defTabSz="914377">
              <a:spcBef>
                <a:spcPct val="0"/>
              </a:spcBef>
              <a:buFont typeface="Wingdings" panose="05000000000000000000" pitchFamily="2" charset="2"/>
              <a:buChar char="v"/>
              <a:defRPr/>
            </a:pPr>
            <a:r>
              <a:rPr lang="ru-RU" altLang="ru-RU" sz="2400" b="1" dirty="0">
                <a:solidFill>
                  <a:prstClr val="black"/>
                </a:solidFill>
                <a:ea typeface="Segoe UI Semibold" panose="020B0502040204020203" pitchFamily="34" charset="0"/>
                <a:cs typeface="Segoe UI Semibold" panose="020B0502040204020203" pitchFamily="34" charset="0"/>
              </a:rPr>
              <a:t> В целях налогообложения по старым договорам налоговый учет ведется до конца по старым правилам (без учета внесенных изменений)</a:t>
            </a:r>
            <a:endParaRPr lang="ru-RU" altLang="ru-RU" sz="2000" b="1" dirty="0">
              <a:solidFill>
                <a:prstClr val="black"/>
              </a:solidFill>
              <a:ea typeface="Segoe UI Semibold" panose="020B0502040204020203" pitchFamily="34" charset="0"/>
              <a:cs typeface="Segoe UI Semibold" panose="020B0502040204020203" pitchFamily="34" charset="0"/>
            </a:endParaRPr>
          </a:p>
          <a:p>
            <a:pPr marL="0" indent="0">
              <a:buNone/>
            </a:pPr>
            <a:endParaRPr lang="ru-RU" sz="1600" dirty="0"/>
          </a:p>
        </p:txBody>
      </p:sp>
      <p:sp>
        <p:nvSpPr>
          <p:cNvPr id="4" name="Объект 2">
            <a:extLst>
              <a:ext uri="{FF2B5EF4-FFF2-40B4-BE49-F238E27FC236}">
                <a16:creationId xmlns:a16="http://schemas.microsoft.com/office/drawing/2014/main" id="{285DC43B-C241-4171-8297-9C540D016AE2}"/>
              </a:ext>
            </a:extLst>
          </p:cNvPr>
          <p:cNvSpPr txBox="1">
            <a:spLocks/>
          </p:cNvSpPr>
          <p:nvPr/>
        </p:nvSpPr>
        <p:spPr bwMode="auto">
          <a:xfrm>
            <a:off x="790739" y="1227898"/>
            <a:ext cx="10472927" cy="49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30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ru-RU" altLang="ru-RU" sz="2800" b="1" i="0" u="none" strike="noStrike" kern="1200" cap="none" spc="0" normalizeH="0" baseline="0" noProof="0" dirty="0">
                <a:ln>
                  <a:noFill/>
                </a:ln>
                <a:solidFill>
                  <a:prstClr val="black"/>
                </a:solidFill>
                <a:effectLst/>
                <a:uLnTx/>
                <a:uFillTx/>
                <a:latin typeface="Calibri Light"/>
                <a:ea typeface="Segoe UI Semibold" panose="020B0502040204020203" pitchFamily="34" charset="0"/>
                <a:cs typeface="Segoe UI Semibold" panose="020B0502040204020203" pitchFamily="34" charset="0"/>
              </a:rPr>
              <a:t>Расходы по договору лизинга</a:t>
            </a:r>
          </a:p>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ru-RU" altLang="ru-RU" sz="3000" b="1" i="0" u="none" strike="noStrike" kern="1200" cap="none" spc="0" normalizeH="0" baseline="0" noProof="0" dirty="0">
              <a:ln>
                <a:noFill/>
              </a:ln>
              <a:solidFill>
                <a:prstClr val="black"/>
              </a:solidFill>
              <a:effectLst/>
              <a:uLnTx/>
              <a:uFillTx/>
              <a:latin typeface="Segoe UI Semibold" panose="020B0502040204020203" pitchFamily="34" charset="0"/>
              <a:ea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2458091889"/>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5725325-0622-4A79-A9D5-F71267EA0C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A83BEC-1470-B74B-8B4A-051EFFACA430}" type="slidenum">
              <a:rPr kumimoji="0" lang="ru-RU" alt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ru-RU" alt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Заголовок 2"/>
          <p:cNvSpPr>
            <a:spLocks noGrp="1"/>
          </p:cNvSpPr>
          <p:nvPr>
            <p:ph type="title" idx="4294967295"/>
          </p:nvPr>
        </p:nvSpPr>
        <p:spPr>
          <a:xfrm>
            <a:off x="0" y="165100"/>
            <a:ext cx="10852150" cy="731838"/>
          </a:xfrm>
        </p:spPr>
        <p:txBody>
          <a:bodyPr>
            <a:noAutofit/>
          </a:bodyPr>
          <a:lstStyle/>
          <a:p>
            <a:r>
              <a:rPr lang="ru-RU" sz="3733" b="1" dirty="0">
                <a:solidFill>
                  <a:srgbClr val="006600"/>
                </a:solidFill>
              </a:rPr>
              <a:t>Налог на прибыль – изменения 2022</a:t>
            </a:r>
          </a:p>
        </p:txBody>
      </p:sp>
      <p:sp>
        <p:nvSpPr>
          <p:cNvPr id="9" name="Объект 2">
            <a:extLst>
              <a:ext uri="{FF2B5EF4-FFF2-40B4-BE49-F238E27FC236}">
                <a16:creationId xmlns:a16="http://schemas.microsoft.com/office/drawing/2014/main" id="{1341A457-1434-4FB4-B252-AAB80C601735}"/>
              </a:ext>
            </a:extLst>
          </p:cNvPr>
          <p:cNvSpPr>
            <a:spLocks noGrp="1"/>
          </p:cNvSpPr>
          <p:nvPr>
            <p:ph idx="4294967295"/>
          </p:nvPr>
        </p:nvSpPr>
        <p:spPr>
          <a:xfrm>
            <a:off x="0" y="1862138"/>
            <a:ext cx="9871075" cy="4351337"/>
          </a:xfrm>
          <a:solidFill>
            <a:srgbClr val="A8E7F9"/>
          </a:solidFill>
          <a:effectLst>
            <a:outerShdw blurRad="50800" dist="38100" dir="5400000" algn="t" rotWithShape="0">
              <a:prstClr val="black">
                <a:alpha val="40000"/>
              </a:prstClr>
            </a:outerShdw>
          </a:effectLst>
        </p:spPr>
        <p:txBody>
          <a:bodyPr>
            <a:normAutofit/>
          </a:bodyPr>
          <a:lstStyle/>
          <a:p>
            <a:pPr marL="0" indent="0" algn="just" defTabSz="914377">
              <a:spcBef>
                <a:spcPts val="1200"/>
              </a:spcBef>
              <a:buNone/>
              <a:defRPr/>
            </a:pPr>
            <a:r>
              <a:rPr lang="ru-RU" altLang="ru-RU" sz="2400" b="1" dirty="0">
                <a:solidFill>
                  <a:prstClr val="black"/>
                </a:solidFill>
                <a:ea typeface="Segoe UI Semibold" panose="020B0502040204020203" pitchFamily="34" charset="0"/>
                <a:cs typeface="Segoe UI Semibold" panose="020B0502040204020203" pitchFamily="34" charset="0"/>
              </a:rPr>
              <a:t>Пример </a:t>
            </a:r>
          </a:p>
          <a:p>
            <a:pPr marL="0" indent="0" algn="just" defTabSz="914377">
              <a:spcBef>
                <a:spcPts val="0"/>
              </a:spcBef>
              <a:buNone/>
              <a:defRPr/>
            </a:pPr>
            <a:endParaRPr lang="ru-RU" altLang="ru-RU" sz="2000" dirty="0">
              <a:solidFill>
                <a:prstClr val="black"/>
              </a:solidFill>
              <a:ea typeface="Segoe UI Semibold" panose="020B0502040204020203" pitchFamily="34" charset="0"/>
              <a:cs typeface="Segoe UI Semibold" panose="020B0502040204020203" pitchFamily="34" charset="0"/>
            </a:endParaRPr>
          </a:p>
          <a:p>
            <a:pPr marL="0" indent="0" algn="just" defTabSz="914377">
              <a:spcBef>
                <a:spcPts val="0"/>
              </a:spcBef>
              <a:buNone/>
              <a:defRPr/>
            </a:pPr>
            <a:r>
              <a:rPr lang="ru-RU" altLang="ru-RU" sz="2200" dirty="0">
                <a:solidFill>
                  <a:prstClr val="black"/>
                </a:solidFill>
                <a:ea typeface="Segoe UI Semibold" panose="020B0502040204020203" pitchFamily="34" charset="0"/>
                <a:cs typeface="Segoe UI Semibold" panose="020B0502040204020203" pitchFamily="34" charset="0"/>
              </a:rPr>
              <a:t>В 2022 году заключен договор лизинга автомобиля сроком на 3 года с правом выкупа.</a:t>
            </a:r>
          </a:p>
          <a:p>
            <a:pPr marL="0" indent="0" algn="just" defTabSz="914377">
              <a:spcBef>
                <a:spcPts val="0"/>
              </a:spcBef>
              <a:buNone/>
              <a:defRPr/>
            </a:pPr>
            <a:r>
              <a:rPr lang="ru-RU" altLang="ru-RU" sz="2200" dirty="0">
                <a:solidFill>
                  <a:prstClr val="black"/>
                </a:solidFill>
                <a:ea typeface="Segoe UI Semibold" panose="020B0502040204020203" pitchFamily="34" charset="0"/>
                <a:cs typeface="Segoe UI Semibold" panose="020B0502040204020203" pitchFamily="34" charset="0"/>
              </a:rPr>
              <a:t>Ежемесячный лизинговый платеж — 138 000 руб. (в т.ч. НДС — 23 000 руб.).</a:t>
            </a:r>
          </a:p>
          <a:p>
            <a:pPr marL="0" indent="0" algn="just" defTabSz="914377">
              <a:spcBef>
                <a:spcPts val="0"/>
              </a:spcBef>
              <a:buNone/>
              <a:defRPr/>
            </a:pPr>
            <a:r>
              <a:rPr lang="ru-RU" altLang="ru-RU" sz="2200" dirty="0">
                <a:solidFill>
                  <a:prstClr val="black"/>
                </a:solidFill>
                <a:ea typeface="Segoe UI Semibold" panose="020B0502040204020203" pitchFamily="34" charset="0"/>
                <a:cs typeface="Segoe UI Semibold" panose="020B0502040204020203" pitchFamily="34" charset="0"/>
              </a:rPr>
              <a:t>Выкупная цена 120 000 руб. (в т.ч. НДС — 20 000 руб.) (выплачивается в последнем месяце).</a:t>
            </a:r>
          </a:p>
          <a:p>
            <a:pPr marL="0" indent="0" algn="just" defTabSz="914377">
              <a:spcBef>
                <a:spcPts val="0"/>
              </a:spcBef>
              <a:buNone/>
              <a:defRPr/>
            </a:pPr>
            <a:endParaRPr lang="ru-RU" altLang="ru-RU" sz="2200" dirty="0">
              <a:solidFill>
                <a:prstClr val="black"/>
              </a:solidFill>
              <a:ea typeface="Segoe UI Semibold" panose="020B0502040204020203" pitchFamily="34" charset="0"/>
              <a:cs typeface="Segoe UI Semibold" panose="020B0502040204020203" pitchFamily="34" charset="0"/>
            </a:endParaRPr>
          </a:p>
          <a:p>
            <a:pPr marL="0" indent="0" algn="just" defTabSz="914377">
              <a:spcBef>
                <a:spcPts val="0"/>
              </a:spcBef>
              <a:buNone/>
              <a:defRPr/>
            </a:pPr>
            <a:r>
              <a:rPr lang="ru-RU" altLang="ru-RU" sz="2200" dirty="0">
                <a:solidFill>
                  <a:prstClr val="black"/>
                </a:solidFill>
                <a:ea typeface="Segoe UI Semibold" panose="020B0502040204020203" pitchFamily="34" charset="0"/>
                <a:cs typeface="Segoe UI Semibold" panose="020B0502040204020203" pitchFamily="34" charset="0"/>
              </a:rPr>
              <a:t>Лизинговые платежи начинают выплачиваться лизингополучателем после передачи ему предмета лизинга.</a:t>
            </a:r>
          </a:p>
          <a:p>
            <a:pPr marL="0" indent="0" algn="just" defTabSz="914377">
              <a:spcBef>
                <a:spcPts val="0"/>
              </a:spcBef>
              <a:buNone/>
              <a:defRPr/>
            </a:pPr>
            <a:endParaRPr lang="ru-RU" altLang="ru-RU" sz="2200" dirty="0">
              <a:solidFill>
                <a:prstClr val="black"/>
              </a:solidFill>
              <a:ea typeface="Segoe UI Semibold" panose="020B0502040204020203" pitchFamily="34" charset="0"/>
              <a:cs typeface="Segoe UI Semibold" panose="020B0502040204020203" pitchFamily="34" charset="0"/>
            </a:endParaRPr>
          </a:p>
          <a:p>
            <a:pPr marL="0" indent="0" algn="just" defTabSz="914377">
              <a:spcBef>
                <a:spcPts val="0"/>
              </a:spcBef>
              <a:buNone/>
              <a:defRPr/>
            </a:pPr>
            <a:r>
              <a:rPr lang="ru-RU" altLang="ru-RU" sz="2200" b="1" dirty="0">
                <a:solidFill>
                  <a:prstClr val="black"/>
                </a:solidFill>
                <a:ea typeface="Segoe UI Semibold" panose="020B0502040204020203" pitchFamily="34" charset="0"/>
                <a:cs typeface="Segoe UI Semibold" panose="020B0502040204020203" pitchFamily="34" charset="0"/>
              </a:rPr>
              <a:t>Лизингополучатель – малое предприятие без обязательного аудита.</a:t>
            </a:r>
          </a:p>
          <a:p>
            <a:pPr marL="0" indent="0" defTabSz="914377">
              <a:spcBef>
                <a:spcPct val="0"/>
              </a:spcBef>
              <a:buNone/>
              <a:defRPr/>
            </a:pPr>
            <a:endParaRPr lang="ru-RU" altLang="ru-RU" sz="2200" b="1" dirty="0">
              <a:solidFill>
                <a:prstClr val="black"/>
              </a:solidFill>
              <a:ea typeface="Segoe UI Semibold" panose="020B0502040204020203" pitchFamily="34" charset="0"/>
              <a:cs typeface="Segoe UI Semibold" panose="020B0502040204020203" pitchFamily="34" charset="0"/>
            </a:endParaRPr>
          </a:p>
          <a:p>
            <a:pPr marL="0" indent="0">
              <a:buNone/>
            </a:pPr>
            <a:endParaRPr lang="ru-RU" sz="1600" dirty="0"/>
          </a:p>
        </p:txBody>
      </p:sp>
      <p:sp>
        <p:nvSpPr>
          <p:cNvPr id="4" name="Объект 2">
            <a:extLst>
              <a:ext uri="{FF2B5EF4-FFF2-40B4-BE49-F238E27FC236}">
                <a16:creationId xmlns:a16="http://schemas.microsoft.com/office/drawing/2014/main" id="{285DC43B-C241-4171-8297-9C540D016AE2}"/>
              </a:ext>
            </a:extLst>
          </p:cNvPr>
          <p:cNvSpPr txBox="1">
            <a:spLocks/>
          </p:cNvSpPr>
          <p:nvPr/>
        </p:nvSpPr>
        <p:spPr bwMode="auto">
          <a:xfrm>
            <a:off x="790739" y="1227898"/>
            <a:ext cx="10382792" cy="49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30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ru-RU" altLang="ru-RU" sz="2800" b="1" i="0" u="none" strike="noStrike" kern="1200" cap="none" spc="0" normalizeH="0" baseline="0" noProof="0" dirty="0">
                <a:ln>
                  <a:noFill/>
                </a:ln>
                <a:solidFill>
                  <a:prstClr val="black"/>
                </a:solidFill>
                <a:effectLst/>
                <a:uLnTx/>
                <a:uFillTx/>
                <a:latin typeface="Calibri Light"/>
                <a:ea typeface="Segoe UI Semibold" panose="020B0502040204020203" pitchFamily="34" charset="0"/>
                <a:cs typeface="Segoe UI Semibold" panose="020B0502040204020203" pitchFamily="34" charset="0"/>
              </a:rPr>
              <a:t>Расходы по договору лизинга</a:t>
            </a:r>
          </a:p>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ru-RU" altLang="ru-RU" sz="3000" b="1" i="0" u="none" strike="noStrike" kern="1200" cap="none" spc="0" normalizeH="0" baseline="0" noProof="0" dirty="0">
              <a:ln>
                <a:noFill/>
              </a:ln>
              <a:solidFill>
                <a:prstClr val="black"/>
              </a:solidFill>
              <a:effectLst/>
              <a:uLnTx/>
              <a:uFillTx/>
              <a:latin typeface="Segoe UI Semibold" panose="020B0502040204020203" pitchFamily="34" charset="0"/>
              <a:ea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2996377162"/>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id="{95725325-0622-4A79-A9D5-F71267EA0C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A83BEC-1470-B74B-8B4A-051EFFACA430}" type="slidenum">
              <a:rPr kumimoji="0" lang="ru-RU" alt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ru-RU" altLang="ru-RU"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 name="Заголовок 2"/>
          <p:cNvSpPr>
            <a:spLocks noGrp="1"/>
          </p:cNvSpPr>
          <p:nvPr>
            <p:ph type="title" idx="4294967295"/>
          </p:nvPr>
        </p:nvSpPr>
        <p:spPr>
          <a:xfrm>
            <a:off x="0" y="314325"/>
            <a:ext cx="9917113" cy="733425"/>
          </a:xfrm>
        </p:spPr>
        <p:txBody>
          <a:bodyPr>
            <a:noAutofit/>
          </a:bodyPr>
          <a:lstStyle/>
          <a:p>
            <a:r>
              <a:rPr lang="ru-RU" sz="3733" b="1" dirty="0">
                <a:solidFill>
                  <a:srgbClr val="006600"/>
                </a:solidFill>
              </a:rPr>
              <a:t>Налог на прибыль – изменения 2022</a:t>
            </a:r>
          </a:p>
        </p:txBody>
      </p:sp>
      <p:sp>
        <p:nvSpPr>
          <p:cNvPr id="9" name="Объект 2">
            <a:extLst>
              <a:ext uri="{FF2B5EF4-FFF2-40B4-BE49-F238E27FC236}">
                <a16:creationId xmlns:a16="http://schemas.microsoft.com/office/drawing/2014/main" id="{1341A457-1434-4FB4-B252-AAB80C601735}"/>
              </a:ext>
            </a:extLst>
          </p:cNvPr>
          <p:cNvSpPr>
            <a:spLocks noGrp="1"/>
          </p:cNvSpPr>
          <p:nvPr>
            <p:ph idx="4294967295"/>
          </p:nvPr>
        </p:nvSpPr>
        <p:spPr>
          <a:xfrm>
            <a:off x="0" y="1900238"/>
            <a:ext cx="9869488" cy="4351337"/>
          </a:xfrm>
          <a:solidFill>
            <a:srgbClr val="A8E7F9"/>
          </a:solidFill>
          <a:effectLst>
            <a:outerShdw blurRad="50800" dist="38100" dir="5400000" algn="t" rotWithShape="0">
              <a:prstClr val="black">
                <a:alpha val="40000"/>
              </a:prstClr>
            </a:outerShdw>
          </a:effectLst>
        </p:spPr>
        <p:txBody>
          <a:bodyPr>
            <a:normAutofit/>
          </a:bodyPr>
          <a:lstStyle/>
          <a:p>
            <a:pPr marL="0" indent="0" algn="just" defTabSz="914377">
              <a:spcBef>
                <a:spcPts val="1200"/>
              </a:spcBef>
              <a:buNone/>
              <a:defRPr/>
            </a:pPr>
            <a:r>
              <a:rPr lang="ru-RU" altLang="ru-RU" sz="2400" b="1" dirty="0">
                <a:solidFill>
                  <a:prstClr val="black"/>
                </a:solidFill>
                <a:ea typeface="Segoe UI Semibold" panose="020B0502040204020203" pitchFamily="34" charset="0"/>
                <a:cs typeface="Segoe UI Semibold" panose="020B0502040204020203" pitchFamily="34" charset="0"/>
              </a:rPr>
              <a:t>Пример (продолжение)</a:t>
            </a:r>
          </a:p>
          <a:p>
            <a:pPr marL="0" indent="0" algn="just" defTabSz="914377">
              <a:spcBef>
                <a:spcPts val="0"/>
              </a:spcBef>
              <a:buNone/>
              <a:defRPr/>
            </a:pPr>
            <a:endParaRPr lang="ru-RU" altLang="ru-RU" sz="2000" dirty="0">
              <a:solidFill>
                <a:prstClr val="black"/>
              </a:solidFill>
              <a:ea typeface="Segoe UI Semibold" panose="020B0502040204020203" pitchFamily="34" charset="0"/>
              <a:cs typeface="Segoe UI Semibold" panose="020B0502040204020203" pitchFamily="34" charset="0"/>
            </a:endParaRPr>
          </a:p>
          <a:p>
            <a:pPr marL="0" indent="0" algn="just" defTabSz="914377">
              <a:spcBef>
                <a:spcPts val="0"/>
              </a:spcBef>
              <a:buNone/>
              <a:defRPr/>
            </a:pPr>
            <a:r>
              <a:rPr lang="ru-RU" altLang="ru-RU" sz="2000" b="1" dirty="0">
                <a:solidFill>
                  <a:prstClr val="black"/>
                </a:solidFill>
                <a:ea typeface="Segoe UI Semibold" panose="020B0502040204020203" pitchFamily="34" charset="0"/>
                <a:cs typeface="Segoe UI Semibold" panose="020B0502040204020203" pitchFamily="34" charset="0"/>
              </a:rPr>
              <a:t>Бухгалтерский учет (ФСБУ 25/2018)</a:t>
            </a:r>
          </a:p>
          <a:p>
            <a:pPr marL="0" indent="0">
              <a:buNone/>
            </a:pPr>
            <a:r>
              <a:rPr lang="ru-RU" sz="2000" dirty="0"/>
              <a:t>Поступление автомобиля от лизингодателя:</a:t>
            </a:r>
          </a:p>
          <a:p>
            <a:pPr marL="0" indent="0">
              <a:buNone/>
            </a:pPr>
            <a:r>
              <a:rPr lang="ru-RU" sz="2000" dirty="0"/>
              <a:t>Д-т 08/ППА — К-т 76/ОА — 4240 000 руб. — первоначальная оценка арендного обязательства (115 000 руб. х 36 + 100 000 руб.);</a:t>
            </a:r>
          </a:p>
          <a:p>
            <a:pPr marL="0" indent="0">
              <a:buNone/>
            </a:pPr>
            <a:r>
              <a:rPr lang="ru-RU" sz="2000" dirty="0"/>
              <a:t>Д-т 01/ППА — К-т 08/ППА — 4240 000 руб. — принято к учету ППА</a:t>
            </a:r>
          </a:p>
          <a:p>
            <a:pPr marL="0" indent="0">
              <a:buNone/>
            </a:pPr>
            <a:r>
              <a:rPr lang="ru-RU" sz="2000" dirty="0"/>
              <a:t>СПИ – 5 лет (60 мес.)</a:t>
            </a:r>
          </a:p>
          <a:p>
            <a:pPr marL="0" indent="0">
              <a:buNone/>
            </a:pPr>
            <a:r>
              <a:rPr lang="ru-RU" sz="2000" dirty="0"/>
              <a:t>Ежемесячно:</a:t>
            </a:r>
          </a:p>
          <a:p>
            <a:pPr marL="0" indent="0">
              <a:buNone/>
            </a:pPr>
            <a:r>
              <a:rPr lang="ru-RU" sz="2000" b="1" dirty="0"/>
              <a:t>Д-т 26 – К-т 02 – 70 666,67 руб. (4240 000 : 60 мес.)</a:t>
            </a:r>
          </a:p>
          <a:p>
            <a:pPr marL="0" indent="0">
              <a:buNone/>
            </a:pPr>
            <a:r>
              <a:rPr lang="ru-RU" sz="2000" dirty="0"/>
              <a:t>Д-т 76/ОА – К-т 51 – 115 000 руб. – арендная плата без НДС</a:t>
            </a:r>
          </a:p>
          <a:p>
            <a:pPr marL="0" indent="0">
              <a:buNone/>
            </a:pPr>
            <a:endParaRPr lang="ru-RU" sz="1600" dirty="0"/>
          </a:p>
        </p:txBody>
      </p:sp>
      <p:sp>
        <p:nvSpPr>
          <p:cNvPr id="4" name="Объект 2">
            <a:extLst>
              <a:ext uri="{FF2B5EF4-FFF2-40B4-BE49-F238E27FC236}">
                <a16:creationId xmlns:a16="http://schemas.microsoft.com/office/drawing/2014/main" id="{285DC43B-C241-4171-8297-9C540D016AE2}"/>
              </a:ext>
            </a:extLst>
          </p:cNvPr>
          <p:cNvSpPr txBox="1">
            <a:spLocks/>
          </p:cNvSpPr>
          <p:nvPr/>
        </p:nvSpPr>
        <p:spPr bwMode="auto">
          <a:xfrm>
            <a:off x="838200" y="1227898"/>
            <a:ext cx="10382792" cy="491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l" rtl="0" eaLnBrk="0" fontAlgn="base" hangingPunct="0">
              <a:lnSpc>
                <a:spcPct val="90000"/>
              </a:lnSpc>
              <a:spcBef>
                <a:spcPts val="1000"/>
              </a:spcBef>
              <a:spcAft>
                <a:spcPct val="0"/>
              </a:spcAft>
              <a:buFont typeface="Arial" panose="020B0604020202020204" pitchFamily="34" charset="0"/>
              <a:buNone/>
              <a:defRPr sz="3000" b="0" i="0" kern="1200">
                <a:solidFill>
                  <a:schemeClr val="tx1"/>
                </a:solidFill>
                <a:latin typeface="Segoe UI" panose="020B0502040204020203" pitchFamily="34" charset="0"/>
                <a:ea typeface="Segoe UI" panose="020B0502040204020203" pitchFamily="34" charset="0"/>
                <a:cs typeface="Segoe UI" panose="020B0502040204020203"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r>
              <a:rPr kumimoji="0" lang="ru-RU" altLang="ru-RU" sz="2800" b="1" i="0" u="none" strike="noStrike" kern="1200" cap="none" spc="0" normalizeH="0" baseline="0" noProof="0" dirty="0">
                <a:ln>
                  <a:noFill/>
                </a:ln>
                <a:solidFill>
                  <a:prstClr val="black"/>
                </a:solidFill>
                <a:effectLst/>
                <a:uLnTx/>
                <a:uFillTx/>
                <a:latin typeface="Calibri Light"/>
                <a:ea typeface="Segoe UI Semibold" panose="020B0502040204020203" pitchFamily="34" charset="0"/>
                <a:cs typeface="Segoe UI Semibold" panose="020B0502040204020203" pitchFamily="34" charset="0"/>
              </a:rPr>
              <a:t>Расходы по договору лизинга</a:t>
            </a:r>
          </a:p>
          <a:p>
            <a:pPr marL="0" marR="0" lvl="0" indent="0" algn="l" defTabSz="914377" rtl="0" eaLnBrk="1" fontAlgn="base" latinLnBrk="0" hangingPunct="1">
              <a:lnSpc>
                <a:spcPct val="90000"/>
              </a:lnSpc>
              <a:spcBef>
                <a:spcPts val="1000"/>
              </a:spcBef>
              <a:spcAft>
                <a:spcPct val="0"/>
              </a:spcAft>
              <a:buClrTx/>
              <a:buSzTx/>
              <a:buFont typeface="Arial" panose="020B0604020202020204" pitchFamily="34" charset="0"/>
              <a:buNone/>
              <a:tabLst/>
              <a:defRPr/>
            </a:pPr>
            <a:endParaRPr kumimoji="0" lang="ru-RU" altLang="ru-RU" sz="3000" b="1" i="0" u="none" strike="noStrike" kern="1200" cap="none" spc="0" normalizeH="0" baseline="0" noProof="0" dirty="0">
              <a:ln>
                <a:noFill/>
              </a:ln>
              <a:solidFill>
                <a:prstClr val="black"/>
              </a:solidFill>
              <a:effectLst/>
              <a:uLnTx/>
              <a:uFillTx/>
              <a:latin typeface="Segoe UI Semibold" panose="020B0502040204020203" pitchFamily="34" charset="0"/>
              <a:ea typeface="Segoe UI Semibold" panose="020B0502040204020203" pitchFamily="34" charset="0"/>
              <a:cs typeface="Segoe UI Semibold" panose="020B0502040204020203" pitchFamily="34" charset="0"/>
            </a:endParaRPr>
          </a:p>
        </p:txBody>
      </p:sp>
    </p:spTree>
    <p:extLst>
      <p:ext uri="{BB962C8B-B14F-4D97-AF65-F5344CB8AC3E}">
        <p14:creationId xmlns:p14="http://schemas.microsoft.com/office/powerpoint/2010/main" val="3136027074"/>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6"/>
          <p:cNvSpPr>
            <a:spLocks noChangeArrowheads="1"/>
          </p:cNvSpPr>
          <p:nvPr/>
        </p:nvSpPr>
        <p:spPr bwMode="auto">
          <a:xfrm>
            <a:off x="370115" y="404664"/>
            <a:ext cx="10478414" cy="4370427"/>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endPar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Вопрос:</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Об амортизации в целях налога на прибыль при модернизации полностью </a:t>
            </a:r>
            <a:r>
              <a:rPr kumimoji="0" lang="ru-RU" sz="20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самортизированного</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ОС.</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Ответ:</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Письмо Минфина от 19.04.2021 N 03-03-06/1/29206</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 силу п.2 ст.257 НК РФ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первоначальная</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стоимость основных средств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изменяется</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в случаях… Положения данной нормы, по мнению Департамента,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распространяются и на случаи, когда основное средство полностью </a:t>
            </a:r>
            <a:r>
              <a:rPr kumimoji="0" lang="ru-RU" sz="2000" b="1"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самортизировано</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При этом если срок полезного использования в отношении такого основного средства налогоплательщиком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не был увеличен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 соответствии со ст.258 НК РФ, то стоимость произведенной модернизации будет амортизироваться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 тем нормам,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которые были определены при введении этого основного средства в эксплуатацию.</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alt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
        <p:nvSpPr>
          <p:cNvPr id="4" name="Заголовок 1"/>
          <p:cNvSpPr txBox="1">
            <a:spLocks/>
          </p:cNvSpPr>
          <p:nvPr/>
        </p:nvSpPr>
        <p:spPr>
          <a:xfrm>
            <a:off x="2133600" y="0"/>
            <a:ext cx="8915400" cy="558800"/>
          </a:xfrm>
          <a:prstGeom prst="rect">
            <a:avLst/>
          </a:prstGeom>
        </p:spPr>
        <p:txBody>
          <a:bodyPr/>
          <a:lstStyle>
            <a:lvl1pPr algn="ctr" rtl="0" eaLnBrk="0" fontAlgn="base" hangingPunct="0">
              <a:spcBef>
                <a:spcPct val="0"/>
              </a:spcBef>
              <a:spcAft>
                <a:spcPct val="0"/>
              </a:spcAft>
              <a:defRPr sz="3600" b="1">
                <a:solidFill>
                  <a:schemeClr val="bg1"/>
                </a:solidFill>
                <a:latin typeface="+mj-lt"/>
                <a:ea typeface="+mj-ea"/>
                <a:cs typeface="+mj-cs"/>
              </a:defRPr>
            </a:lvl1pPr>
            <a:lvl2pPr algn="ctr" rtl="0" eaLnBrk="0" fontAlgn="base" hangingPunct="0">
              <a:spcBef>
                <a:spcPct val="0"/>
              </a:spcBef>
              <a:spcAft>
                <a:spcPct val="0"/>
              </a:spcAft>
              <a:defRPr sz="3600" b="1">
                <a:solidFill>
                  <a:schemeClr val="bg1"/>
                </a:solidFill>
                <a:latin typeface="Arial" charset="0"/>
              </a:defRPr>
            </a:lvl2pPr>
            <a:lvl3pPr algn="ctr" rtl="0" eaLnBrk="0" fontAlgn="base" hangingPunct="0">
              <a:spcBef>
                <a:spcPct val="0"/>
              </a:spcBef>
              <a:spcAft>
                <a:spcPct val="0"/>
              </a:spcAft>
              <a:defRPr sz="3600" b="1">
                <a:solidFill>
                  <a:schemeClr val="bg1"/>
                </a:solidFill>
                <a:latin typeface="Arial" charset="0"/>
              </a:defRPr>
            </a:lvl3pPr>
            <a:lvl4pPr algn="ctr" rtl="0" eaLnBrk="0" fontAlgn="base" hangingPunct="0">
              <a:spcBef>
                <a:spcPct val="0"/>
              </a:spcBef>
              <a:spcAft>
                <a:spcPct val="0"/>
              </a:spcAft>
              <a:defRPr sz="3600" b="1">
                <a:solidFill>
                  <a:schemeClr val="bg1"/>
                </a:solidFill>
                <a:latin typeface="Arial" charset="0"/>
              </a:defRPr>
            </a:lvl4pPr>
            <a:lvl5pPr algn="ctr" rtl="0" eaLnBrk="0" fontAlgn="base" hangingPunct="0">
              <a:spcBef>
                <a:spcPct val="0"/>
              </a:spcBef>
              <a:spcAft>
                <a:spcPct val="0"/>
              </a:spcAft>
              <a:defRPr sz="3600" b="1">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ru-RU" altLang="ru-RU" sz="2400" b="1" i="0" u="none" strike="noStrike" kern="1200" cap="none" spc="0" normalizeH="0" baseline="0" noProof="0" dirty="0">
                <a:ln>
                  <a:noFill/>
                </a:ln>
                <a:solidFill>
                  <a:prstClr val="white"/>
                </a:solidFill>
                <a:effectLst/>
                <a:uLnTx/>
                <a:uFillTx/>
                <a:latin typeface="Calibri Light"/>
                <a:ea typeface="+mj-ea"/>
                <a:cs typeface="+mj-cs"/>
              </a:rPr>
              <a:t>РЕМОН</a:t>
            </a:r>
            <a:endParaRPr kumimoji="0" lang="ru-RU" altLang="ru-RU" sz="2400" b="1" i="0" u="none" strike="noStrike" kern="0" cap="none" spc="0" normalizeH="0" baseline="0" noProof="0" dirty="0">
              <a:ln>
                <a:noFill/>
              </a:ln>
              <a:solidFill>
                <a:prstClr val="white"/>
              </a:solidFill>
              <a:effectLst/>
              <a:uLnTx/>
              <a:uFillTx/>
              <a:latin typeface="Calibri Light"/>
              <a:ea typeface="+mj-ea"/>
              <a:cs typeface="+mj-cs"/>
            </a:endParaRPr>
          </a:p>
        </p:txBody>
      </p:sp>
      <p:sp>
        <p:nvSpPr>
          <p:cNvPr id="5" name="Прямоугольник 4"/>
          <p:cNvSpPr/>
          <p:nvPr/>
        </p:nvSpPr>
        <p:spPr>
          <a:xfrm>
            <a:off x="1487488" y="-27384"/>
            <a:ext cx="424847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srgbClr val="AC0060"/>
                </a:solidFill>
                <a:effectLst/>
                <a:uLnTx/>
                <a:uFillTx/>
                <a:latin typeface="Arial" pitchFamily="34" charset="0"/>
                <a:ea typeface="+mn-ea"/>
                <a:cs typeface="Arial" pitchFamily="34" charset="0"/>
              </a:rPr>
              <a:t>Амортизация после улучшения</a:t>
            </a: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Номер слайда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D43237-C6F2-46A3-B80D-A8C255A1AD2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925368968"/>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446316" y="1123691"/>
            <a:ext cx="10336900" cy="3785652"/>
          </a:xfrm>
          <a:prstGeom prst="rect">
            <a:avLst/>
          </a:prstGeom>
          <a:noFill/>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Письмо Минфина от 15.02.2022 N 03-03-06/1/10332</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Статьей 378 Кодекса прямо установлено, что… Поэтому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вне зависимости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от порядка ведения лизингодателем и лизингополучателем бухгалтерского учета по договорам лизинга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лизингополучатель не может признаваться налогоплательщиком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по налогу на имущество организаций.</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Применение лизингодателями и лизингополучателями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в целях налога на имущество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организаций до окончания срока действия договоров лизинга, действующих на 01.01.2022, правил ведения бухгалтерского учета, действовавших до 01.01.2022,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не влияет </a:t>
            </a:r>
            <a:r>
              <a:rPr kumimoji="0" lang="ru-RU"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на установленный ст.378 Кодекса порядок признания с 01.01.2022 налогоплательщиком по налогу на имущество организаций </a:t>
            </a:r>
            <a:r>
              <a:rPr kumimoji="0" lang="ru-RU"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арендодателя (лизингодателя).</a:t>
            </a: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D43237-C6F2-46A3-B80D-A8C255A1AD2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52558682"/>
      </p:ext>
    </p:extLst>
  </p:cSld>
  <p:clrMapOvr>
    <a:masterClrMapping/>
  </p:clrMapOvr>
  <p:transition spd="slow"/>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6"/>
          <p:cNvSpPr>
            <a:spLocks noChangeArrowheads="1"/>
          </p:cNvSpPr>
          <p:nvPr/>
        </p:nvSpPr>
        <p:spPr bwMode="auto">
          <a:xfrm>
            <a:off x="620486" y="428173"/>
            <a:ext cx="10228043" cy="590931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Письмо ФНС от 12.01.2022 N БС-4-21/111@</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Направляем для сведения письмо Минфина России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от 11.01.2022 N 03-05-04-01/402</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 1 января 2022 года недвижимое имущество, переданное в аренду по договору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финансовой </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аренды (лизинга), подлежит налогообложению у арендодателя (лизингодателя). Данный порядок применяется вне зависимости от учета объекта аренды в качестве основных средств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или в качестве других активов.</a:t>
            </a:r>
            <a:endPar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При этом остаточная стоимость объекта недвижимого имущества, переданного в аренду по договору финансовой аренды (лизинга), для целей исчисления налоговой базы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как среднегодовой</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стоимости имущества определяется арендодателем в порядке, предусмотренном правилами ведения бухгалтерского учета для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соответствующего актива</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(основного средства,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инвестиционного имущества</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и других).</a:t>
            </a:r>
            <a:endPar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С учетом изложенного, по мнению Департамента, остаточная стоимость объекта недвижимого имущества, учтенного в качестве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инвестиции в аренду</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для целей исчисления среднегодовой стоимости имущества должна определяться арендодателем в той оценке,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как она отражена в регистре</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бухгалтерского учета на соответствующие даты, то есть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как чистая стоимость</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инвестиции в аренду (договорная цена) уменьшенная на величину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фактически полученных</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арендных платежей с учетом иных особенностей, установленных пунктами </a:t>
            </a:r>
            <a:r>
              <a:rPr kumimoji="0" lang="ru-RU" sz="18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32 - 40</a:t>
            </a: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ФСБУ 25/2018.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p:txBody>
      </p:sp>
      <p:sp>
        <p:nvSpPr>
          <p:cNvPr id="4" name="Номер слайда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D43237-C6F2-46A3-B80D-A8C255A1AD28}" type="slidenum">
              <a:rPr kumimoji="0" lang="ru-RU"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ru-RU"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07784168"/>
      </p:ext>
    </p:extLst>
  </p:cSld>
  <p:clrMapOvr>
    <a:masterClrMapping/>
  </p:clrMapOvr>
  <p:transition spd="slow"/>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0C65E-047A-4D40-A6A4-939DDA52E8E1}"/>
              </a:ext>
            </a:extLst>
          </p:cNvPr>
          <p:cNvSpPr>
            <a:spLocks noGrp="1"/>
          </p:cNvSpPr>
          <p:nvPr>
            <p:ph type="title" idx="4294967295"/>
          </p:nvPr>
        </p:nvSpPr>
        <p:spPr>
          <a:xfrm>
            <a:off x="611188" y="80963"/>
            <a:ext cx="11580812" cy="660400"/>
          </a:xfrm>
        </p:spPr>
        <p:txBody>
          <a:bodyPr>
            <a:noAutofit/>
          </a:bodyPr>
          <a:lstStyle/>
          <a:p>
            <a:pPr algn="ctr"/>
            <a:br>
              <a:rPr lang="ru-RU" sz="3600" dirty="0"/>
            </a:br>
            <a:r>
              <a:rPr lang="ru-RU" sz="3600" dirty="0"/>
              <a:t>Неотделимые улучшения арендованного имущества</a:t>
            </a:r>
          </a:p>
        </p:txBody>
      </p:sp>
      <p:sp>
        <p:nvSpPr>
          <p:cNvPr id="4" name="Текст 3">
            <a:extLst>
              <a:ext uri="{FF2B5EF4-FFF2-40B4-BE49-F238E27FC236}">
                <a16:creationId xmlns:a16="http://schemas.microsoft.com/office/drawing/2014/main" id="{94C20D68-7DC4-4474-813C-19D71713012A}"/>
              </a:ext>
            </a:extLst>
          </p:cNvPr>
          <p:cNvSpPr>
            <a:spLocks noGrp="1"/>
          </p:cNvSpPr>
          <p:nvPr>
            <p:ph type="body" sz="quarter" idx="4294967295"/>
          </p:nvPr>
        </p:nvSpPr>
        <p:spPr>
          <a:xfrm>
            <a:off x="0" y="1052513"/>
            <a:ext cx="11088688" cy="5064125"/>
          </a:xfrm>
          <a:solidFill>
            <a:schemeClr val="bg1"/>
          </a:solidFill>
          <a:ln>
            <a:solidFill>
              <a:schemeClr val="accent1"/>
            </a:solidFill>
          </a:ln>
        </p:spPr>
        <p:txBody>
          <a:bodyPr>
            <a:normAutofit fontScale="85000" lnSpcReduction="10000"/>
          </a:bodyPr>
          <a:lstStyle/>
          <a:p>
            <a:pPr indent="609570"/>
            <a:r>
              <a:rPr lang="ru-RU" sz="2267" dirty="0"/>
              <a:t>Арендатор уплачивает налог на имущество за 2021 г. в отношении неотделимых улучшений, которые учитываются на его балансе (</a:t>
            </a:r>
            <a:r>
              <a:rPr lang="ru-RU" sz="2267" dirty="0" err="1"/>
              <a:t>пп</a:t>
            </a:r>
            <a:r>
              <a:rPr lang="ru-RU" sz="2267" dirty="0"/>
              <a:t>. 1 п. 1 ст. 374 НК РФ). Исходить надо из следующих правил.</a:t>
            </a:r>
          </a:p>
          <a:p>
            <a:pPr indent="609570"/>
            <a:r>
              <a:rPr lang="ru-RU" sz="2267" dirty="0"/>
              <a:t>Если арендованное имущество облагается налогом, его неотделимые улучшения, которые выполнил арендатор, также облагаются налогом (Письма Минфина России от 09.01.2019 N 03-05-05-01/52, ФНС России от 15.08.2019 N АС-4-21/16183@).</a:t>
            </a:r>
          </a:p>
          <a:p>
            <a:pPr indent="609570"/>
            <a:r>
              <a:rPr lang="ru-RU" sz="2267" dirty="0"/>
              <a:t>Налог уплачивать не нужно, если у вас есть право на льготу. Например, если недвижимое имущество, для которого вы выполнили неотделимые улучшения, освобождено от налогообложения (Письмо Минфина России от 13.03.2012 N 03-05-05-01/15).</a:t>
            </a:r>
          </a:p>
          <a:p>
            <a:pPr indent="609570"/>
            <a:r>
              <a:rPr lang="ru-RU" sz="2267" dirty="0"/>
              <a:t>Арендатор уплачивает налог с момента готовности неотделимых улучшений, когда он включил их в состав основных средств, и до их выбытия из состава ОС (</a:t>
            </a:r>
            <a:r>
              <a:rPr lang="ru-RU" sz="2267" dirty="0" err="1"/>
              <a:t>пп</a:t>
            </a:r>
            <a:r>
              <a:rPr lang="ru-RU" sz="2267" dirty="0"/>
              <a:t>. 1 п. 1 ст. 374 НК РФ, п. 47 Положения по ведению бухгалтерского учета и бухгалтерской отчетности, Письма Минфина России от 16.08.2021 N 03-05-05-01/65819, от 09.11.2020 N 03-05-05-01/97169, от 24.09.2020 N 03-05-05-01/83771). Приведенные разъяснения Минфина России основаны на нормах ПБУ 6/01. В случае применения в 2021 г. ФСБУ 6/2020 "Основные средства" и ФСБУ 26/2020 неотделимые улучшения облагаются также до их выбытия из состава ОС (Письмо Минфина России от 14.12.2021 N 03-05-05-01/101648).</a:t>
            </a:r>
          </a:p>
          <a:p>
            <a:pPr indent="609570"/>
            <a:r>
              <a:rPr lang="ru-RU" sz="2267" dirty="0"/>
              <a:t>Выбытие неотделимых улучшений происходит при их передаче арендодателю (п. 40 ФСБУ 6/2020).</a:t>
            </a:r>
          </a:p>
        </p:txBody>
      </p:sp>
    </p:spTree>
    <p:extLst>
      <p:ext uri="{BB962C8B-B14F-4D97-AF65-F5344CB8AC3E}">
        <p14:creationId xmlns:p14="http://schemas.microsoft.com/office/powerpoint/2010/main" val="2932732270"/>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0C65E-047A-4D40-A6A4-939DDA52E8E1}"/>
              </a:ext>
            </a:extLst>
          </p:cNvPr>
          <p:cNvSpPr>
            <a:spLocks noGrp="1"/>
          </p:cNvSpPr>
          <p:nvPr>
            <p:ph type="title" idx="4294967295"/>
          </p:nvPr>
        </p:nvSpPr>
        <p:spPr>
          <a:xfrm>
            <a:off x="611188" y="80963"/>
            <a:ext cx="11580812" cy="660400"/>
          </a:xfrm>
        </p:spPr>
        <p:txBody>
          <a:bodyPr>
            <a:noAutofit/>
          </a:bodyPr>
          <a:lstStyle/>
          <a:p>
            <a:pPr algn="ctr"/>
            <a:br>
              <a:rPr lang="ru-RU" sz="3600" dirty="0"/>
            </a:br>
            <a:r>
              <a:rPr lang="ru-RU" sz="3600" dirty="0"/>
              <a:t>Неотделимые улучшения арендованного имущества</a:t>
            </a:r>
          </a:p>
        </p:txBody>
      </p:sp>
      <p:sp>
        <p:nvSpPr>
          <p:cNvPr id="4" name="Текст 3">
            <a:extLst>
              <a:ext uri="{FF2B5EF4-FFF2-40B4-BE49-F238E27FC236}">
                <a16:creationId xmlns:a16="http://schemas.microsoft.com/office/drawing/2014/main" id="{94C20D68-7DC4-4474-813C-19D71713012A}"/>
              </a:ext>
            </a:extLst>
          </p:cNvPr>
          <p:cNvSpPr>
            <a:spLocks noGrp="1"/>
          </p:cNvSpPr>
          <p:nvPr>
            <p:ph type="body" sz="quarter" idx="4294967295"/>
          </p:nvPr>
        </p:nvSpPr>
        <p:spPr>
          <a:xfrm>
            <a:off x="0" y="1052513"/>
            <a:ext cx="11190288" cy="5064125"/>
          </a:xfrm>
          <a:solidFill>
            <a:schemeClr val="bg1"/>
          </a:solidFill>
          <a:ln>
            <a:solidFill>
              <a:schemeClr val="accent1"/>
            </a:solidFill>
          </a:ln>
        </p:spPr>
        <p:txBody>
          <a:bodyPr>
            <a:normAutofit/>
          </a:bodyPr>
          <a:lstStyle/>
          <a:p>
            <a:pPr indent="609570"/>
            <a:r>
              <a:rPr lang="ru-RU" sz="2267" dirty="0"/>
              <a:t>База для расчета налога - это среднегодовая стоимость неотделимых улучшений. Даже если налог с объекта недвижимости нужно считать по кадастровой стоимости (п. 1 ст. 374, п. п. 1, 2 ст. 375 НК РФ, Письма Минфина России от 16.04.2019 N 03-05-05-01/27085, ФНС России от 28.12.2018 N БС-4-21/25917). Такой вывод основан, в частности, на том, что неотделимые капитальные вложения в объект недвижимости не являются самостоятельными недвижимыми вещами, а представляют собой неотъемлемую составную часть данного объекта.</a:t>
            </a:r>
          </a:p>
          <a:p>
            <a:pPr indent="609570"/>
            <a:r>
              <a:rPr lang="ru-RU" sz="2267" dirty="0"/>
              <a:t>Налог платите по коду ОКТМО по месту нахождения арендованной недвижимости (Письма ФНС России от 27.10.2020 N БС-4-21/17545@, от 11.06.2019 N БС-4-21/11266).</a:t>
            </a:r>
          </a:p>
          <a:p>
            <a:pPr indent="609570"/>
            <a:r>
              <a:rPr lang="ru-RU" sz="2267" dirty="0"/>
              <a:t>Однако, по мнению Минфина России, налог нужно уплачивать по месту нахождения организации или ее обособленного подразделения (Письмо Минфина России от 09.01.2019 N 03-05-05-01/52).</a:t>
            </a:r>
          </a:p>
        </p:txBody>
      </p:sp>
    </p:spTree>
    <p:extLst>
      <p:ext uri="{BB962C8B-B14F-4D97-AF65-F5344CB8AC3E}">
        <p14:creationId xmlns:p14="http://schemas.microsoft.com/office/powerpoint/2010/main" val="717708489"/>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0C65E-047A-4D40-A6A4-939DDA52E8E1}"/>
              </a:ext>
            </a:extLst>
          </p:cNvPr>
          <p:cNvSpPr>
            <a:spLocks noGrp="1"/>
          </p:cNvSpPr>
          <p:nvPr>
            <p:ph type="title" idx="4294967295"/>
          </p:nvPr>
        </p:nvSpPr>
        <p:spPr>
          <a:xfrm>
            <a:off x="611188" y="80963"/>
            <a:ext cx="11580812" cy="660400"/>
          </a:xfrm>
        </p:spPr>
        <p:txBody>
          <a:bodyPr>
            <a:noAutofit/>
          </a:bodyPr>
          <a:lstStyle/>
          <a:p>
            <a:pPr algn="ctr"/>
            <a:br>
              <a:rPr lang="ru-RU" sz="3600" dirty="0"/>
            </a:br>
            <a:r>
              <a:rPr lang="ru-RU" sz="3600" dirty="0"/>
              <a:t>Неотделимые улучшения арендованного имущества</a:t>
            </a:r>
          </a:p>
        </p:txBody>
      </p:sp>
      <p:sp>
        <p:nvSpPr>
          <p:cNvPr id="4" name="Текст 3">
            <a:extLst>
              <a:ext uri="{FF2B5EF4-FFF2-40B4-BE49-F238E27FC236}">
                <a16:creationId xmlns:a16="http://schemas.microsoft.com/office/drawing/2014/main" id="{94C20D68-7DC4-4474-813C-19D71713012A}"/>
              </a:ext>
            </a:extLst>
          </p:cNvPr>
          <p:cNvSpPr>
            <a:spLocks noGrp="1"/>
          </p:cNvSpPr>
          <p:nvPr>
            <p:ph type="body" sz="quarter" idx="4294967295"/>
          </p:nvPr>
        </p:nvSpPr>
        <p:spPr>
          <a:xfrm>
            <a:off x="0" y="1052513"/>
            <a:ext cx="11099800" cy="5103812"/>
          </a:xfrm>
          <a:solidFill>
            <a:schemeClr val="bg1"/>
          </a:solidFill>
          <a:ln>
            <a:solidFill>
              <a:schemeClr val="accent1"/>
            </a:solidFill>
          </a:ln>
        </p:spPr>
        <p:txBody>
          <a:bodyPr>
            <a:normAutofit/>
          </a:bodyPr>
          <a:lstStyle/>
          <a:p>
            <a:pPr indent="609570"/>
            <a:r>
              <a:rPr lang="ru-RU" sz="1800" b="1" dirty="0"/>
              <a:t>Ситуация 1. </a:t>
            </a:r>
            <a:r>
              <a:rPr lang="ru-RU" sz="1800" dirty="0"/>
              <a:t>Согласно п. 10 ФСБУ 25/2018 в общем случае арендатор признает предмет аренды в качестве права пользования активом (то есть не "в качестве" ОС). При этом в соответствии с п. 13 ФСБУ 25/2018 право пользования активом признается по фактической стоимости, которая включает в себя, в частности (</a:t>
            </a:r>
            <a:r>
              <a:rPr lang="ru-RU" sz="1800" dirty="0" err="1"/>
              <a:t>пп</a:t>
            </a:r>
            <a:r>
              <a:rPr lang="ru-RU" sz="1800" dirty="0"/>
              <a:t>. "в"), затраты арендатора в связи с приведением предмета аренды в состояние, пригодное для использования в запланированных целях. Одной из форм приведения предмета аренды в указанное состояние является осуществление в него капитальных вложений в виде неотделимых улучшений.</a:t>
            </a:r>
          </a:p>
          <a:p>
            <a:pPr indent="609570"/>
            <a:r>
              <a:rPr lang="ru-RU" sz="1800" dirty="0"/>
              <a:t>Таким образом, согласно совокупности норм ФСБУ (26/2020, 6/2020 и 25/2018) с 2022 года неотделимые улучшения в общем случае перестают формировать у арендатора отдельный объект бухгалтерского учета, учитываемый в составе ОС, а входят в состав первоначальной стоимости права пользования активом, которое ни в коей мере не является объектом ОС, несмотря на отражение в бухгалтерском учете и, возможно, в отчетности в составе основных средств (на основании п. 10 ФСБУ 25/2018, п. 4, 7.1 ПБУ 1/2008 "Учетная политика организации", п. 47 МСФО (IFRS) 16 "Аренда" и Рекомендации НРБУ БМЦ от 05.10.2018 N Р-92/2018-КпР "Право пользования активом").</a:t>
            </a:r>
          </a:p>
          <a:p>
            <a:pPr indent="609570"/>
            <a:r>
              <a:rPr lang="ru-RU" sz="1800" b="1" dirty="0"/>
              <a:t>Ситуация 2. </a:t>
            </a:r>
            <a:r>
              <a:rPr lang="ru-RU" sz="1800" dirty="0"/>
              <a:t>Если организация, выполнившая требования п. 11 и 12 ФСБУ 25/2018, воспользуется правом не признавать предмет аренды в качестве права пользования активом, то есть будет признавать этот предмет только в забалансовом учете, тогда она по-прежнему будет учитывать неотделимые улучшения в арендованное имущество в качестве отдельного объекта ОС в силу указанных общих норм ФСБУ 26/2020, если в отношении таких улучшений будут выполняться условия признания их основными средствами, установленные п. 4 ФСБУ 6/2020 (в том числе если срок их использования - более 12 месяцев).</a:t>
            </a:r>
          </a:p>
        </p:txBody>
      </p:sp>
    </p:spTree>
    <p:extLst>
      <p:ext uri="{BB962C8B-B14F-4D97-AF65-F5344CB8AC3E}">
        <p14:creationId xmlns:p14="http://schemas.microsoft.com/office/powerpoint/2010/main" val="1887991903"/>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30C65E-047A-4D40-A6A4-939DDA52E8E1}"/>
              </a:ext>
            </a:extLst>
          </p:cNvPr>
          <p:cNvSpPr>
            <a:spLocks noGrp="1"/>
          </p:cNvSpPr>
          <p:nvPr>
            <p:ph type="title" idx="4294967295"/>
          </p:nvPr>
        </p:nvSpPr>
        <p:spPr>
          <a:xfrm>
            <a:off x="611188" y="80963"/>
            <a:ext cx="11580812" cy="660400"/>
          </a:xfrm>
        </p:spPr>
        <p:txBody>
          <a:bodyPr>
            <a:noAutofit/>
          </a:bodyPr>
          <a:lstStyle/>
          <a:p>
            <a:pPr algn="ctr"/>
            <a:br>
              <a:rPr lang="ru-RU" sz="3600" dirty="0"/>
            </a:br>
            <a:r>
              <a:rPr lang="ru-RU" sz="3600" dirty="0"/>
              <a:t>Неотделимые улучшения арендованного имущества</a:t>
            </a:r>
          </a:p>
        </p:txBody>
      </p:sp>
      <p:sp>
        <p:nvSpPr>
          <p:cNvPr id="4" name="Текст 3">
            <a:extLst>
              <a:ext uri="{FF2B5EF4-FFF2-40B4-BE49-F238E27FC236}">
                <a16:creationId xmlns:a16="http://schemas.microsoft.com/office/drawing/2014/main" id="{94C20D68-7DC4-4474-813C-19D71713012A}"/>
              </a:ext>
            </a:extLst>
          </p:cNvPr>
          <p:cNvSpPr>
            <a:spLocks noGrp="1"/>
          </p:cNvSpPr>
          <p:nvPr>
            <p:ph type="body" sz="quarter" idx="4294967295"/>
          </p:nvPr>
        </p:nvSpPr>
        <p:spPr>
          <a:xfrm>
            <a:off x="473075" y="1052513"/>
            <a:ext cx="11718925" cy="5805487"/>
          </a:xfrm>
          <a:solidFill>
            <a:schemeClr val="bg1"/>
          </a:solidFill>
          <a:ln>
            <a:solidFill>
              <a:schemeClr val="accent1"/>
            </a:solidFill>
          </a:ln>
        </p:spPr>
        <p:txBody>
          <a:bodyPr>
            <a:normAutofit/>
          </a:bodyPr>
          <a:lstStyle/>
          <a:p>
            <a:pPr indent="609570"/>
            <a:r>
              <a:rPr lang="ru-RU" sz="2000" dirty="0"/>
              <a:t>2.1.4. Неотделимые улучшения в арендованные объекты ОС, произведенные после принятия к учету соответствующего права пользования активом, и соответствующие условиям, установленным п. 4 ФСБУ 6/2020, учитываются в качестве объектов ОС.</a:t>
            </a:r>
          </a:p>
          <a:p>
            <a:pPr indent="609570"/>
            <a:r>
              <a:rPr lang="ru-RU" sz="2000" dirty="0"/>
              <a:t>(Основание: п. 4 ФСБУ 6/2020, п. 7.1 ПБУ 1/2008)</a:t>
            </a:r>
          </a:p>
          <a:p>
            <a:pPr indent="609570"/>
            <a:r>
              <a:rPr lang="ru-RU" sz="2000" dirty="0"/>
              <a:t>ИЛИ</a:t>
            </a:r>
          </a:p>
          <a:p>
            <a:pPr indent="609570"/>
            <a:r>
              <a:rPr lang="ru-RU" sz="2000" dirty="0"/>
              <a:t>2.1.5. Неотделимые улучшения в арендованные объекты ОС, произведенные после принятия к учету соответствующего права пользования активом, увеличивают фактическую стоимость этого права пользования по аналогии с учетом реконструкции, модернизации ОС.</a:t>
            </a:r>
          </a:p>
          <a:p>
            <a:pPr indent="609570"/>
            <a:r>
              <a:rPr lang="ru-RU" sz="2000" dirty="0"/>
              <a:t>(Основание: п. 7 ФСБУ 6/2020, п. 7.1 ПБУ 1/2008, п. 10 ФСБУ 25/2018)</a:t>
            </a:r>
          </a:p>
          <a:p>
            <a:pPr indent="609570"/>
            <a:endParaRPr lang="ru-RU" sz="2000" dirty="0"/>
          </a:p>
        </p:txBody>
      </p:sp>
    </p:spTree>
    <p:extLst>
      <p:ext uri="{BB962C8B-B14F-4D97-AF65-F5344CB8AC3E}">
        <p14:creationId xmlns:p14="http://schemas.microsoft.com/office/powerpoint/2010/main" val="3606412267"/>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3509963" y="22225"/>
            <a:ext cx="8682037" cy="1143000"/>
          </a:xfrm>
        </p:spPr>
        <p:txBody>
          <a:bodyPr>
            <a:normAutofit fontScale="90000"/>
          </a:bodyPr>
          <a:lstStyle/>
          <a:p>
            <a:pPr marL="457178" indent="-304784">
              <a:spcBef>
                <a:spcPct val="20000"/>
              </a:spcBef>
            </a:pPr>
            <a:r>
              <a:rPr lang="ru-RU" sz="2933" b="1" dirty="0">
                <a:solidFill>
                  <a:srgbClr val="2F2B20"/>
                </a:solidFill>
                <a:latin typeface="Times New Roman" panose="02020603050405020304" pitchFamily="18" charset="0"/>
                <a:ea typeface="+mn-ea"/>
                <a:cs typeface="Times New Roman" panose="02020603050405020304" pitchFamily="18" charset="0"/>
              </a:rPr>
              <a:t>Списали старое </a:t>
            </a:r>
            <a:r>
              <a:rPr lang="ru-RU" sz="2933" b="1" dirty="0" err="1">
                <a:solidFill>
                  <a:srgbClr val="2F2B20"/>
                </a:solidFill>
                <a:latin typeface="Times New Roman" panose="02020603050405020304" pitchFamily="18" charset="0"/>
                <a:ea typeface="+mn-ea"/>
                <a:cs typeface="Times New Roman" panose="02020603050405020304" pitchFamily="18" charset="0"/>
              </a:rPr>
              <a:t>недоамортизированное</a:t>
            </a:r>
            <a:r>
              <a:rPr lang="ru-RU" sz="2933" b="1" dirty="0">
                <a:solidFill>
                  <a:srgbClr val="2F2B20"/>
                </a:solidFill>
                <a:latin typeface="Times New Roman" panose="02020603050405020304" pitchFamily="18" charset="0"/>
                <a:ea typeface="+mn-ea"/>
                <a:cs typeface="Times New Roman" panose="02020603050405020304" pitchFamily="18" charset="0"/>
              </a:rPr>
              <a:t> основное средство - НДС восстанавливать не нужно</a:t>
            </a:r>
            <a:br>
              <a:rPr lang="ru-RU" sz="2933" dirty="0">
                <a:solidFill>
                  <a:srgbClr val="2F2B20"/>
                </a:solidFill>
                <a:latin typeface="Times New Roman" panose="02020603050405020304" pitchFamily="18" charset="0"/>
                <a:ea typeface="+mn-ea"/>
                <a:cs typeface="Times New Roman" panose="02020603050405020304" pitchFamily="18" charset="0"/>
              </a:rPr>
            </a:br>
            <a:endParaRPr lang="ru-RU" dirty="0"/>
          </a:p>
        </p:txBody>
      </p:sp>
      <p:sp>
        <p:nvSpPr>
          <p:cNvPr id="3" name="Объект 2"/>
          <p:cNvSpPr>
            <a:spLocks noGrp="1"/>
          </p:cNvSpPr>
          <p:nvPr>
            <p:ph sz="quarter" idx="4294967295"/>
          </p:nvPr>
        </p:nvSpPr>
        <p:spPr>
          <a:xfrm>
            <a:off x="0" y="1347788"/>
            <a:ext cx="10598150" cy="4603750"/>
          </a:xfrm>
          <a:prstGeom prst="rect">
            <a:avLst/>
          </a:prstGeom>
          <a:solidFill>
            <a:schemeClr val="bg1"/>
          </a:solidFill>
          <a:ln>
            <a:solidFill>
              <a:schemeClr val="accent1"/>
            </a:solidFill>
          </a:ln>
        </p:spPr>
        <p:txBody>
          <a:bodyPr>
            <a:normAutofit/>
          </a:bodyPr>
          <a:lstStyle/>
          <a:p>
            <a:pPr marL="152392" indent="0" algn="just">
              <a:buNone/>
            </a:pPr>
            <a:r>
              <a:rPr lang="ru-RU" sz="2133" dirty="0">
                <a:latin typeface="Times New Roman" panose="02020603050405020304" pitchFamily="18" charset="0"/>
                <a:cs typeface="Times New Roman" panose="02020603050405020304" pitchFamily="18" charset="0"/>
              </a:rPr>
              <a:t>Налогоплательщики, которые решили расстаться с </a:t>
            </a:r>
            <a:r>
              <a:rPr lang="ru-RU" sz="2133" b="1" dirty="0">
                <a:latin typeface="Times New Roman" panose="02020603050405020304" pitchFamily="18" charset="0"/>
                <a:cs typeface="Times New Roman" panose="02020603050405020304" pitchFamily="18" charset="0"/>
              </a:rPr>
              <a:t>физически и морально изношенным</a:t>
            </a:r>
            <a:r>
              <a:rPr lang="ru-RU" sz="2133" dirty="0">
                <a:latin typeface="Times New Roman" panose="02020603050405020304" pitchFamily="18" charset="0"/>
                <a:cs typeface="Times New Roman" panose="02020603050405020304" pitchFamily="18" charset="0"/>
              </a:rPr>
              <a:t> основным средством до окончания срока амортизации, </a:t>
            </a:r>
            <a:r>
              <a:rPr lang="ru-RU" sz="2133" b="1" dirty="0">
                <a:latin typeface="Times New Roman" panose="02020603050405020304" pitchFamily="18" charset="0"/>
                <a:cs typeface="Times New Roman" panose="02020603050405020304" pitchFamily="18" charset="0"/>
              </a:rPr>
              <a:t>вправе не восстанавливать</a:t>
            </a:r>
            <a:r>
              <a:rPr lang="ru-RU" sz="2133" dirty="0">
                <a:latin typeface="Times New Roman" panose="02020603050405020304" pitchFamily="18" charset="0"/>
                <a:cs typeface="Times New Roman" panose="02020603050405020304" pitchFamily="18" charset="0"/>
              </a:rPr>
              <a:t> НДС. ФНС объяснила вывод тем, что так сложилась судебная практика: в налоговом законодательстве нет подходящих оснований для восстановления.</a:t>
            </a:r>
          </a:p>
          <a:p>
            <a:pPr marL="152392" indent="0" algn="just">
              <a:buNone/>
            </a:pPr>
            <a:r>
              <a:rPr lang="ru-RU" sz="2133" dirty="0">
                <a:latin typeface="Times New Roman" panose="02020603050405020304" pitchFamily="18" charset="0"/>
                <a:cs typeface="Times New Roman" panose="02020603050405020304" pitchFamily="18" charset="0"/>
              </a:rPr>
              <a:t>Отметим, Минфин в одном из писем разъяснял, что налог нужно восстановить.</a:t>
            </a:r>
          </a:p>
          <a:p>
            <a:pPr marL="152392" indent="0" algn="just">
              <a:buNone/>
            </a:pPr>
            <a:r>
              <a:rPr lang="ru-RU" sz="2133" dirty="0">
                <a:latin typeface="Times New Roman" panose="02020603050405020304" pitchFamily="18" charset="0"/>
                <a:cs typeface="Times New Roman" panose="02020603050405020304" pitchFamily="18" charset="0"/>
              </a:rPr>
              <a:t>Если собираетесь списать устаревшее основное средство, лучше уточните мнение своей инспекции.</a:t>
            </a:r>
          </a:p>
          <a:p>
            <a:pPr algn="just"/>
            <a:r>
              <a:rPr lang="ru-RU" sz="2133" i="1" dirty="0">
                <a:latin typeface="Times New Roman" panose="02020603050405020304" pitchFamily="18" charset="0"/>
                <a:cs typeface="Times New Roman" panose="02020603050405020304" pitchFamily="18" charset="0"/>
              </a:rPr>
              <a:t>Письмо ФНС России от 16.04.2018 N СД-4-3/7167@</a:t>
            </a:r>
            <a:endParaRPr lang="ru-RU" sz="2133" dirty="0">
              <a:latin typeface="Times New Roman" panose="02020603050405020304" pitchFamily="18" charset="0"/>
              <a:cs typeface="Times New Roman" panose="02020603050405020304" pitchFamily="18" charset="0"/>
            </a:endParaRPr>
          </a:p>
          <a:p>
            <a:endParaRPr lang="ru-RU" sz="2133" dirty="0"/>
          </a:p>
        </p:txBody>
      </p:sp>
    </p:spTree>
    <p:extLst>
      <p:ext uri="{BB962C8B-B14F-4D97-AF65-F5344CB8AC3E}">
        <p14:creationId xmlns:p14="http://schemas.microsoft.com/office/powerpoint/2010/main" val="3611721202"/>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457200"/>
            <a:ext cx="8682038" cy="1339850"/>
          </a:xfrm>
        </p:spPr>
        <p:txBody>
          <a:bodyPr>
            <a:normAutofit fontScale="90000"/>
          </a:bodyPr>
          <a:lstStyle/>
          <a:p>
            <a:pPr marL="457178" indent="-304784">
              <a:spcBef>
                <a:spcPct val="20000"/>
              </a:spcBef>
            </a:pPr>
            <a:r>
              <a:rPr lang="ru-RU" sz="2933" b="1" dirty="0">
                <a:solidFill>
                  <a:srgbClr val="2F2B20"/>
                </a:solidFill>
                <a:latin typeface="Times New Roman" panose="02020603050405020304" pitchFamily="18" charset="0"/>
                <a:ea typeface="+mn-ea"/>
                <a:cs typeface="Times New Roman" panose="02020603050405020304" pitchFamily="18" charset="0"/>
              </a:rPr>
              <a:t>Минфин: вернули некачественное ОС - амортизацию нужно исключить из расходов</a:t>
            </a:r>
            <a:br>
              <a:rPr lang="ru-RU" sz="2933" b="1" dirty="0">
                <a:solidFill>
                  <a:srgbClr val="2F2B20"/>
                </a:solidFill>
                <a:latin typeface="Times New Roman" panose="02020603050405020304" pitchFamily="18" charset="0"/>
                <a:ea typeface="+mn-ea"/>
                <a:cs typeface="Times New Roman" panose="02020603050405020304" pitchFamily="18" charset="0"/>
              </a:rPr>
            </a:br>
            <a:br>
              <a:rPr lang="ru-RU" sz="2933" dirty="0">
                <a:solidFill>
                  <a:srgbClr val="2F2B20"/>
                </a:solidFill>
                <a:latin typeface="Times New Roman" panose="02020603050405020304" pitchFamily="18" charset="0"/>
                <a:ea typeface="+mn-ea"/>
                <a:cs typeface="Times New Roman" panose="02020603050405020304" pitchFamily="18" charset="0"/>
              </a:rPr>
            </a:br>
            <a:endParaRPr lang="ru-RU" dirty="0"/>
          </a:p>
        </p:txBody>
      </p:sp>
      <p:sp>
        <p:nvSpPr>
          <p:cNvPr id="3" name="Объект 2"/>
          <p:cNvSpPr>
            <a:spLocks noGrp="1"/>
          </p:cNvSpPr>
          <p:nvPr>
            <p:ph sz="quarter" idx="4294967295"/>
          </p:nvPr>
        </p:nvSpPr>
        <p:spPr>
          <a:xfrm>
            <a:off x="0" y="1797050"/>
            <a:ext cx="10902950" cy="3514725"/>
          </a:xfrm>
          <a:prstGeom prst="rect">
            <a:avLst/>
          </a:prstGeom>
          <a:solidFill>
            <a:schemeClr val="bg1"/>
          </a:solidFill>
          <a:ln>
            <a:solidFill>
              <a:schemeClr val="accent1"/>
            </a:solidFill>
          </a:ln>
        </p:spPr>
        <p:txBody>
          <a:bodyPr>
            <a:normAutofit/>
          </a:bodyPr>
          <a:lstStyle/>
          <a:p>
            <a:pPr marL="152392" indent="0" algn="just">
              <a:buNone/>
            </a:pPr>
            <a:r>
              <a:rPr lang="ru-RU" sz="2133" dirty="0">
                <a:latin typeface="Times New Roman" panose="02020603050405020304" pitchFamily="18" charset="0"/>
                <a:cs typeface="Times New Roman" panose="02020603050405020304" pitchFamily="18" charset="0"/>
              </a:rPr>
              <a:t>Бывают ситуации, когда по ОС покупатель применил амортизационную премию и начислял амортизацию. Объект оказался некачественным, и его вернули продавцу. Как пояснил Минфин, ранее учтенные суммы нужно изъять из расходов соответствующих отчетных и налоговых периодов.</a:t>
            </a:r>
          </a:p>
          <a:p>
            <a:pPr marL="152392" indent="0" algn="just">
              <a:buNone/>
            </a:pPr>
            <a:r>
              <a:rPr lang="ru-RU" sz="2133" b="1" dirty="0">
                <a:latin typeface="Times New Roman" panose="02020603050405020304" pitchFamily="18" charset="0"/>
                <a:cs typeface="Times New Roman" panose="02020603050405020304" pitchFamily="18" charset="0"/>
              </a:rPr>
              <a:t>Документы: Письмо Минфина России от 25.05.2022 N 03-03-06/1/48762</a:t>
            </a:r>
          </a:p>
          <a:p>
            <a:r>
              <a:rPr lang="ru-RU" sz="2133" dirty="0"/>
              <a:t>Если налогоплательщик возвращает продавцу приобретенный ранее по договору купли-продажи объект основных средств, то суммы начисленной ранее амортизации по указанному основному средству, а также амортизационной премии, если она применялась, подлежат изъятию из числа расходов, учтенных в уменьшение налоговой базы по налогу на прибыль соответствующих отчетных (налоговых) периодов.</a:t>
            </a:r>
          </a:p>
          <a:p>
            <a:endParaRPr lang="ru-RU" sz="2133" dirty="0"/>
          </a:p>
        </p:txBody>
      </p:sp>
    </p:spTree>
    <p:extLst>
      <p:ext uri="{BB962C8B-B14F-4D97-AF65-F5344CB8AC3E}">
        <p14:creationId xmlns:p14="http://schemas.microsoft.com/office/powerpoint/2010/main" val="531789131"/>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2508250" y="457200"/>
            <a:ext cx="9683750" cy="1339850"/>
          </a:xfrm>
        </p:spPr>
        <p:txBody>
          <a:bodyPr>
            <a:normAutofit fontScale="90000"/>
          </a:bodyPr>
          <a:lstStyle/>
          <a:p>
            <a:pPr marL="457178" indent="-304784">
              <a:spcBef>
                <a:spcPct val="20000"/>
              </a:spcBef>
            </a:pPr>
            <a:r>
              <a:rPr lang="ru-RU" sz="2933" b="1" dirty="0">
                <a:solidFill>
                  <a:srgbClr val="2F2B20"/>
                </a:solidFill>
                <a:latin typeface="Times New Roman" panose="02020603050405020304" pitchFamily="18" charset="0"/>
                <a:ea typeface="+mn-ea"/>
                <a:cs typeface="Times New Roman" panose="02020603050405020304" pitchFamily="18" charset="0"/>
              </a:rPr>
              <a:t>Ошибку в первоначальной стоимости объекта ОС</a:t>
            </a:r>
            <a:br>
              <a:rPr lang="ru-RU" sz="2933" b="1" dirty="0">
                <a:solidFill>
                  <a:srgbClr val="2F2B20"/>
                </a:solidFill>
                <a:latin typeface="Times New Roman" panose="02020603050405020304" pitchFamily="18" charset="0"/>
                <a:ea typeface="+mn-ea"/>
                <a:cs typeface="Times New Roman" panose="02020603050405020304" pitchFamily="18" charset="0"/>
              </a:rPr>
            </a:br>
            <a:r>
              <a:rPr lang="ru-RU" sz="2933" b="1" dirty="0">
                <a:solidFill>
                  <a:srgbClr val="2F2B20"/>
                </a:solidFill>
                <a:latin typeface="Times New Roman" panose="02020603050405020304" pitchFamily="18" charset="0"/>
                <a:ea typeface="+mn-ea"/>
                <a:cs typeface="Times New Roman" panose="02020603050405020304" pitchFamily="18" charset="0"/>
              </a:rPr>
              <a:t>можно исправить</a:t>
            </a:r>
            <a:br>
              <a:rPr lang="ru-RU" sz="2933" b="1" dirty="0">
                <a:solidFill>
                  <a:srgbClr val="2F2B20"/>
                </a:solidFill>
                <a:latin typeface="Times New Roman" panose="02020603050405020304" pitchFamily="18" charset="0"/>
                <a:ea typeface="+mn-ea"/>
                <a:cs typeface="Times New Roman" panose="02020603050405020304" pitchFamily="18" charset="0"/>
              </a:rPr>
            </a:br>
            <a:br>
              <a:rPr lang="ru-RU" sz="2933" b="1" dirty="0">
                <a:solidFill>
                  <a:srgbClr val="2F2B20"/>
                </a:solidFill>
                <a:latin typeface="Times New Roman" panose="02020603050405020304" pitchFamily="18" charset="0"/>
                <a:ea typeface="+mn-ea"/>
                <a:cs typeface="Times New Roman" panose="02020603050405020304" pitchFamily="18" charset="0"/>
              </a:rPr>
            </a:br>
            <a:br>
              <a:rPr lang="ru-RU" sz="2933" dirty="0">
                <a:solidFill>
                  <a:srgbClr val="2F2B20"/>
                </a:solidFill>
                <a:latin typeface="Times New Roman" panose="02020603050405020304" pitchFamily="18" charset="0"/>
                <a:ea typeface="+mn-ea"/>
                <a:cs typeface="Times New Roman" panose="02020603050405020304" pitchFamily="18" charset="0"/>
              </a:rPr>
            </a:br>
            <a:endParaRPr lang="ru-RU" dirty="0"/>
          </a:p>
        </p:txBody>
      </p:sp>
      <p:sp>
        <p:nvSpPr>
          <p:cNvPr id="3" name="Объект 2"/>
          <p:cNvSpPr>
            <a:spLocks noGrp="1"/>
          </p:cNvSpPr>
          <p:nvPr>
            <p:ph sz="quarter" idx="4294967295"/>
          </p:nvPr>
        </p:nvSpPr>
        <p:spPr>
          <a:xfrm>
            <a:off x="0" y="917575"/>
            <a:ext cx="10925175" cy="5291138"/>
          </a:xfrm>
          <a:prstGeom prst="rect">
            <a:avLst/>
          </a:prstGeom>
          <a:solidFill>
            <a:schemeClr val="bg1"/>
          </a:solidFill>
          <a:ln>
            <a:solidFill>
              <a:schemeClr val="accent1"/>
            </a:solidFill>
          </a:ln>
        </p:spPr>
        <p:txBody>
          <a:bodyPr>
            <a:normAutofit fontScale="92500" lnSpcReduction="20000"/>
          </a:bodyPr>
          <a:lstStyle/>
          <a:p>
            <a:pPr marL="152392" indent="0" algn="just">
              <a:buNone/>
            </a:pPr>
            <a:endParaRPr lang="ru-RU" sz="2133" dirty="0">
              <a:latin typeface="Times New Roman" panose="02020603050405020304" pitchFamily="18" charset="0"/>
              <a:cs typeface="Times New Roman" panose="02020603050405020304" pitchFamily="18" charset="0"/>
            </a:endParaRPr>
          </a:p>
          <a:p>
            <a:pPr marL="152392" indent="0" algn="just">
              <a:buNone/>
            </a:pPr>
            <a:r>
              <a:rPr lang="ru-RU" sz="2133" dirty="0">
                <a:latin typeface="Times New Roman" panose="02020603050405020304" pitchFamily="18" charset="0"/>
                <a:cs typeface="Times New Roman" panose="02020603050405020304" pitchFamily="18" charset="0"/>
              </a:rPr>
              <a:t>По общему правилу (установленному в п. 1 ст. 257 НК РФ) первоначальная стоимость объекта основных средств определяется как сумма расходов на его приобретение, сооружение, изготовление, доставку и доведение до состояния, в котором оно пригодно для использования, за исключением НДС и акцизов.</a:t>
            </a:r>
          </a:p>
          <a:p>
            <a:pPr marL="152392" indent="0" algn="just">
              <a:buNone/>
            </a:pPr>
            <a:r>
              <a:rPr lang="ru-RU" sz="2133" dirty="0">
                <a:latin typeface="Times New Roman" panose="02020603050405020304" pitchFamily="18" charset="0"/>
                <a:cs typeface="Times New Roman" panose="02020603050405020304" pitchFamily="18" charset="0"/>
              </a:rPr>
              <a:t>Первоначальная стоимость объектов основных средств может изменяться при достройке, дооборудовании, реконструкции, модернизации, техническом перевооружении, частичной ликвидации объектов и по другим аналогичным основаниям (п. 2 ст. 257 НК РФ).</a:t>
            </a:r>
          </a:p>
          <a:p>
            <a:pPr marL="152392" indent="0" algn="just">
              <a:buNone/>
            </a:pPr>
            <a:r>
              <a:rPr lang="ru-RU" sz="2133" dirty="0">
                <a:latin typeface="Times New Roman" panose="02020603050405020304" pitchFamily="18" charset="0"/>
                <a:cs typeface="Times New Roman" panose="02020603050405020304" pitchFamily="18" charset="0"/>
              </a:rPr>
              <a:t>Чиновники Минфина считают, что в целях налогообложения прибыли первоначальная стоимость объекта основных средств может изменяться только в случаях, установленных п. 2 ст. 257 НК РФ. Однако это не касается ситуации, когда в налоговом учете были выявлены ошибки при определении и признании расходов, подлежащих включению в первоначальную стоимость основного средства.</a:t>
            </a:r>
          </a:p>
          <a:p>
            <a:pPr marL="152392" indent="0" algn="just">
              <a:buNone/>
            </a:pPr>
            <a:r>
              <a:rPr lang="ru-RU" sz="2133" dirty="0">
                <a:latin typeface="Times New Roman" panose="02020603050405020304" pitchFamily="18" charset="0"/>
                <a:cs typeface="Times New Roman" panose="02020603050405020304" pitchFamily="18" charset="0"/>
              </a:rPr>
              <a:t>При исправлении подобных ошибок следует руководствоваться правилами, изложенными в п. 1 ст. 54 НК РФ.</a:t>
            </a:r>
          </a:p>
          <a:p>
            <a:pPr marL="152392" indent="0" algn="just">
              <a:buNone/>
            </a:pPr>
            <a:r>
              <a:rPr lang="ru-RU" sz="2133" dirty="0">
                <a:latin typeface="Times New Roman" panose="02020603050405020304" pitchFamily="18" charset="0"/>
                <a:cs typeface="Times New Roman" panose="02020603050405020304" pitchFamily="18" charset="0"/>
              </a:rPr>
              <a:t>Таким образом, организация вправе скорректировать первоначальную стоимость объекта основных средств (с учетом установленных п. 1 ст. 54 НК РФ правил), если выявит допущенные при ее формировании ошибки в налоговом учете. </a:t>
            </a:r>
          </a:p>
          <a:p>
            <a:pPr marL="152392" indent="0" algn="just">
              <a:buNone/>
            </a:pPr>
            <a:r>
              <a:rPr lang="ru-RU" sz="2133" b="1" dirty="0">
                <a:latin typeface="Times New Roman" panose="02020603050405020304" pitchFamily="18" charset="0"/>
                <a:cs typeface="Times New Roman" panose="02020603050405020304" pitchFamily="18" charset="0"/>
              </a:rPr>
              <a:t>Письмо Минфина России от 24.02.2022 N 03-03-06/1/14871.</a:t>
            </a:r>
          </a:p>
          <a:p>
            <a:pPr marL="152392" indent="0" algn="just">
              <a:buNone/>
            </a:pPr>
            <a:endParaRPr lang="ru-RU" sz="2133" dirty="0">
              <a:latin typeface="Times New Roman" panose="02020603050405020304" pitchFamily="18" charset="0"/>
              <a:cs typeface="Times New Roman" panose="02020603050405020304" pitchFamily="18" charset="0"/>
            </a:endParaRPr>
          </a:p>
          <a:p>
            <a:endParaRPr lang="ru-RU" sz="2133" dirty="0"/>
          </a:p>
        </p:txBody>
      </p:sp>
    </p:spTree>
    <p:extLst>
      <p:ext uri="{BB962C8B-B14F-4D97-AF65-F5344CB8AC3E}">
        <p14:creationId xmlns:p14="http://schemas.microsoft.com/office/powerpoint/2010/main" val="144967648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815975"/>
            <a:ext cx="10925175" cy="5291138"/>
          </a:xfrm>
          <a:prstGeom prst="rect">
            <a:avLst/>
          </a:prstGeom>
          <a:solidFill>
            <a:schemeClr val="bg1"/>
          </a:solidFill>
          <a:ln>
            <a:solidFill>
              <a:schemeClr val="accent1"/>
            </a:solidFill>
          </a:ln>
        </p:spPr>
        <p:txBody>
          <a:bodyPr>
            <a:normAutofit fontScale="92500"/>
          </a:bodyPr>
          <a:lstStyle/>
          <a:p>
            <a:pPr marL="152392" indent="457200" algn="just">
              <a:buNone/>
            </a:pPr>
            <a:endParaRPr lang="ru-RU" sz="2133" b="1" dirty="0">
              <a:latin typeface="Times New Roman" panose="02020603050405020304" pitchFamily="18" charset="0"/>
              <a:cs typeface="Times New Roman" panose="02020603050405020304" pitchFamily="18" charset="0"/>
            </a:endParaRPr>
          </a:p>
          <a:p>
            <a:pPr marL="152392" indent="457200" algn="just">
              <a:buNone/>
            </a:pPr>
            <a:r>
              <a:rPr lang="ru-RU" sz="2133" b="1" dirty="0">
                <a:latin typeface="Times New Roman" panose="02020603050405020304" pitchFamily="18" charset="0"/>
                <a:cs typeface="Times New Roman" panose="02020603050405020304" pitchFamily="18" charset="0"/>
              </a:rPr>
              <a:t>Начисление амортизации по объекту ОС, не поименованному в Классификации ОС</a:t>
            </a:r>
          </a:p>
          <a:p>
            <a:pPr marL="152392" indent="457200" algn="just">
              <a:buNone/>
            </a:pPr>
            <a:r>
              <a:rPr lang="ru-RU" sz="2133" dirty="0">
                <a:latin typeface="Times New Roman" panose="02020603050405020304" pitchFamily="18" charset="0"/>
                <a:cs typeface="Times New Roman" panose="02020603050405020304" pitchFamily="18" charset="0"/>
              </a:rPr>
              <a:t>Для тех видов основных средств, которые не указаны в амортизационных группах, срок полезного использования устанавливается налогоплательщиком в соответствии с техническими условиями или рекомендациями изготовителей (п. 6 ст. 258 НК РФ). Такие разъяснения даны в </a:t>
            </a:r>
            <a:r>
              <a:rPr lang="ru-RU" sz="2133" b="1" dirty="0">
                <a:latin typeface="Times New Roman" panose="02020603050405020304" pitchFamily="18" charset="0"/>
                <a:cs typeface="Times New Roman" panose="02020603050405020304" pitchFamily="18" charset="0"/>
              </a:rPr>
              <a:t>Письме Минфина России от 09.02.2022 N 03-03-05/8762.</a:t>
            </a:r>
          </a:p>
          <a:p>
            <a:pPr marL="152392" indent="457200" algn="just">
              <a:buNone/>
            </a:pPr>
            <a:endParaRPr lang="ru-RU" sz="2133" b="1" dirty="0">
              <a:latin typeface="Times New Roman" panose="02020603050405020304" pitchFamily="18" charset="0"/>
              <a:cs typeface="Times New Roman" panose="02020603050405020304" pitchFamily="18" charset="0"/>
            </a:endParaRPr>
          </a:p>
          <a:p>
            <a:pPr marL="152392" indent="457200" algn="just">
              <a:buNone/>
            </a:pPr>
            <a:r>
              <a:rPr lang="ru-RU" sz="2133" b="1" dirty="0">
                <a:latin typeface="Times New Roman" panose="02020603050405020304" pitchFamily="18" charset="0"/>
                <a:cs typeface="Times New Roman" panose="02020603050405020304" pitchFamily="18" charset="0"/>
              </a:rPr>
              <a:t>Изменение срока полезного использования объектов основных средств</a:t>
            </a:r>
          </a:p>
          <a:p>
            <a:pPr marL="152392" indent="457200" algn="just">
              <a:buNone/>
            </a:pPr>
            <a:r>
              <a:rPr lang="ru-RU" sz="2133" dirty="0">
                <a:latin typeface="Times New Roman" panose="02020603050405020304" pitchFamily="18" charset="0"/>
                <a:cs typeface="Times New Roman" panose="02020603050405020304" pitchFamily="18" charset="0"/>
              </a:rPr>
              <a:t>Определяя срок полезного использования объекта основных средств в целях исчисления налога на прибыль, организации руководствуются Классификацией ОС (п. 1 ст. 258 НК РФ).</a:t>
            </a:r>
          </a:p>
          <a:p>
            <a:pPr marL="152392" indent="457200" algn="just">
              <a:buNone/>
            </a:pPr>
            <a:r>
              <a:rPr lang="ru-RU" sz="2133" dirty="0">
                <a:latin typeface="Times New Roman" panose="02020603050405020304" pitchFamily="18" charset="0"/>
                <a:cs typeface="Times New Roman" panose="02020603050405020304" pitchFamily="18" charset="0"/>
              </a:rPr>
              <a:t>Изменение срока полезного использования объекта основных средств после начала его амортизации не допускается, за исключением случаев, предусмотренных соответствующими положениями Налогового кодекса (см. Письмо Минфина России от 03.09.2021 N 03-03-06/1/71488). Иных случаев изменения срока полезного использования объекта основных средств, ранее введенного в эксплуатацию, налоговым законодательством не предусмотрено (</a:t>
            </a:r>
            <a:r>
              <a:rPr lang="ru-RU" sz="2133" b="1" dirty="0">
                <a:latin typeface="Times New Roman" panose="02020603050405020304" pitchFamily="18" charset="0"/>
                <a:cs typeface="Times New Roman" panose="02020603050405020304" pitchFamily="18" charset="0"/>
              </a:rPr>
              <a:t>см. Письмо Минфина России от 18.03.2022 N 03-03-06/1/21167).</a:t>
            </a:r>
          </a:p>
          <a:p>
            <a:pPr marL="152392" indent="457200" algn="just">
              <a:buNone/>
            </a:pPr>
            <a:endParaRPr lang="ru-RU" sz="2133" dirty="0">
              <a:latin typeface="Times New Roman" panose="02020603050405020304" pitchFamily="18" charset="0"/>
              <a:cs typeface="Times New Roman" panose="02020603050405020304" pitchFamily="18" charset="0"/>
            </a:endParaRPr>
          </a:p>
          <a:p>
            <a:pPr indent="457200"/>
            <a:endParaRPr lang="ru-RU" sz="2133" dirty="0"/>
          </a:p>
        </p:txBody>
      </p:sp>
    </p:spTree>
    <p:extLst>
      <p:ext uri="{BB962C8B-B14F-4D97-AF65-F5344CB8AC3E}">
        <p14:creationId xmlns:p14="http://schemas.microsoft.com/office/powerpoint/2010/main" val="1489709027"/>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0" y="815975"/>
            <a:ext cx="10925175" cy="5291138"/>
          </a:xfrm>
          <a:prstGeom prst="rect">
            <a:avLst/>
          </a:prstGeom>
          <a:solidFill>
            <a:schemeClr val="bg1"/>
          </a:solidFill>
          <a:ln>
            <a:solidFill>
              <a:schemeClr val="accent1"/>
            </a:solidFill>
          </a:ln>
        </p:spPr>
        <p:txBody>
          <a:bodyPr>
            <a:normAutofit/>
          </a:bodyPr>
          <a:lstStyle/>
          <a:p>
            <a:pPr marL="152392" indent="457200" algn="just">
              <a:buNone/>
            </a:pPr>
            <a:r>
              <a:rPr lang="ru-RU" sz="2133" b="1" dirty="0">
                <a:latin typeface="Times New Roman" panose="02020603050405020304" pitchFamily="18" charset="0"/>
                <a:cs typeface="Times New Roman" panose="02020603050405020304" pitchFamily="18" charset="0"/>
              </a:rPr>
              <a:t>Нормы амортизации приобретенного объекта </a:t>
            </a:r>
            <a:r>
              <a:rPr lang="ru-RU" sz="2133" b="1" dirty="0" err="1">
                <a:latin typeface="Times New Roman" panose="02020603050405020304" pitchFamily="18" charset="0"/>
                <a:cs typeface="Times New Roman" panose="02020603050405020304" pitchFamily="18" charset="0"/>
              </a:rPr>
              <a:t>ОС,бывшего</a:t>
            </a:r>
            <a:r>
              <a:rPr lang="ru-RU" sz="2133" b="1" dirty="0">
                <a:latin typeface="Times New Roman" panose="02020603050405020304" pitchFamily="18" charset="0"/>
                <a:cs typeface="Times New Roman" panose="02020603050405020304" pitchFamily="18" charset="0"/>
              </a:rPr>
              <a:t> в употреблении</a:t>
            </a:r>
          </a:p>
          <a:p>
            <a:pPr marL="152392" indent="457200" algn="just">
              <a:buNone/>
            </a:pPr>
            <a:r>
              <a:rPr lang="ru-RU" sz="2133" dirty="0">
                <a:latin typeface="Times New Roman" panose="02020603050405020304" pitchFamily="18" charset="0"/>
                <a:cs typeface="Times New Roman" panose="02020603050405020304" pitchFamily="18" charset="0"/>
              </a:rPr>
              <a:t>Организация должна определять норму амортизации по приобретенным ОС, бывшим в употреблении (у организации или ИП), с учетом СПИ, установленного предыдущим собственником. При этом период эксплуатации имущества предыдущим собственником должен быть документально подтвержден (например, в акте приема-передачи).</a:t>
            </a:r>
          </a:p>
          <a:p>
            <a:pPr marL="152392" indent="457200" algn="just">
              <a:buNone/>
            </a:pPr>
            <a:r>
              <a:rPr lang="ru-RU" sz="2133" dirty="0">
                <a:latin typeface="Times New Roman" panose="02020603050405020304" pitchFamily="18" charset="0"/>
                <a:cs typeface="Times New Roman" panose="02020603050405020304" pitchFamily="18" charset="0"/>
              </a:rPr>
              <a:t>При отсутствии указанных сведений срок полезного использования по приобретенному ОС, бывшему в употреблении, организация должна определить самостоятельно на дату ввода его в эксплуатацию в соответствии с положениями Налогового кодекса и с учетом Классификации ОС. Такие рекомендации Минфин </a:t>
            </a:r>
            <a:r>
              <a:rPr lang="ru-RU" sz="2133" b="1" dirty="0">
                <a:latin typeface="Times New Roman" panose="02020603050405020304" pitchFamily="18" charset="0"/>
                <a:cs typeface="Times New Roman" panose="02020603050405020304" pitchFamily="18" charset="0"/>
              </a:rPr>
              <a:t>России дал в Письме от 10.01.2022 N 03-03-06/1/99.</a:t>
            </a:r>
          </a:p>
          <a:p>
            <a:pPr marL="152392" indent="457200" algn="just">
              <a:buNone/>
            </a:pPr>
            <a:endParaRPr lang="ru-RU" sz="2133" b="1" dirty="0">
              <a:latin typeface="Times New Roman" panose="02020603050405020304" pitchFamily="18" charset="0"/>
              <a:cs typeface="Times New Roman" panose="02020603050405020304" pitchFamily="18" charset="0"/>
            </a:endParaRPr>
          </a:p>
          <a:p>
            <a:pPr marL="152392" indent="457200" algn="just">
              <a:buNone/>
            </a:pPr>
            <a:endParaRPr lang="ru-RU" sz="2133" dirty="0">
              <a:latin typeface="Times New Roman" panose="02020603050405020304" pitchFamily="18" charset="0"/>
              <a:cs typeface="Times New Roman" panose="02020603050405020304" pitchFamily="18" charset="0"/>
            </a:endParaRPr>
          </a:p>
          <a:p>
            <a:pPr indent="457200"/>
            <a:endParaRPr lang="ru-RU" sz="2133" dirty="0"/>
          </a:p>
        </p:txBody>
      </p:sp>
    </p:spTree>
    <p:extLst>
      <p:ext uri="{BB962C8B-B14F-4D97-AF65-F5344CB8AC3E}">
        <p14:creationId xmlns:p14="http://schemas.microsoft.com/office/powerpoint/2010/main" val="4256140008"/>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Объект 3"/>
          <p:cNvPicPr>
            <a:picLocks noGrp="1" noChangeAspect="1"/>
          </p:cNvPicPr>
          <p:nvPr>
            <p:ph idx="4294967295"/>
          </p:nvPr>
        </p:nvPicPr>
        <p:blipFill>
          <a:blip r:embed="rId2" cstate="print">
            <a:extLst>
              <a:ext uri="{28A0092B-C50C-407E-A947-70E740481C1C}">
                <a14:useLocalDpi xmlns:a14="http://schemas.microsoft.com/office/drawing/2010/main" val="0"/>
              </a:ext>
            </a:extLst>
          </a:blip>
          <a:stretch>
            <a:fillRect/>
          </a:stretch>
        </p:blipFill>
        <p:spPr>
          <a:xfrm>
            <a:off x="0" y="193675"/>
            <a:ext cx="9409113" cy="6307138"/>
          </a:xfrm>
        </p:spPr>
      </p:pic>
    </p:spTree>
    <p:extLst>
      <p:ext uri="{BB962C8B-B14F-4D97-AF65-F5344CB8AC3E}">
        <p14:creationId xmlns:p14="http://schemas.microsoft.com/office/powerpoint/2010/main" val="308643268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177</TotalTime>
  <Words>42003</Words>
  <Application>Microsoft Office PowerPoint</Application>
  <PresentationFormat>Широкоэкранный</PresentationFormat>
  <Paragraphs>3217</Paragraphs>
  <Slides>256</Slides>
  <Notes>3</Notes>
  <HiddenSlides>0</HiddenSlides>
  <MMClips>0</MMClips>
  <ScaleCrop>false</ScaleCrop>
  <HeadingPairs>
    <vt:vector size="6" baseType="variant">
      <vt:variant>
        <vt:lpstr>Использованные шрифты</vt:lpstr>
      </vt:variant>
      <vt:variant>
        <vt:i4>14</vt:i4>
      </vt:variant>
      <vt:variant>
        <vt:lpstr>Тема</vt:lpstr>
      </vt:variant>
      <vt:variant>
        <vt:i4>2</vt:i4>
      </vt:variant>
      <vt:variant>
        <vt:lpstr>Заголовки слайдов</vt:lpstr>
      </vt:variant>
      <vt:variant>
        <vt:i4>256</vt:i4>
      </vt:variant>
    </vt:vector>
  </HeadingPairs>
  <TitlesOfParts>
    <vt:vector size="272" baseType="lpstr">
      <vt:lpstr>Aptos</vt:lpstr>
      <vt:lpstr>Arial</vt:lpstr>
      <vt:lpstr>Calibri</vt:lpstr>
      <vt:lpstr>Calibri Light</vt:lpstr>
      <vt:lpstr>Courier New</vt:lpstr>
      <vt:lpstr>FuturaMediumC</vt:lpstr>
      <vt:lpstr>Proxima Nova Light</vt:lpstr>
      <vt:lpstr>Proxima Nova Rg</vt:lpstr>
      <vt:lpstr>PT Sans</vt:lpstr>
      <vt:lpstr>Roboto</vt:lpstr>
      <vt:lpstr>Segoe UI Semibold</vt:lpstr>
      <vt:lpstr>Symbol</vt:lpstr>
      <vt:lpstr>Times New Roman</vt:lpstr>
      <vt:lpstr>Wingdings</vt:lpstr>
      <vt:lpstr>Тема Office</vt:lpstr>
      <vt:lpstr>5_Тема Office</vt:lpstr>
      <vt:lpstr>Презентация PowerPoint</vt:lpstr>
      <vt:lpstr>Изменения по ФСБУ 26/2020 с 2024 года</vt:lpstr>
      <vt:lpstr>Изменения по бухучету</vt:lpstr>
      <vt:lpstr>Изменения по бухучету</vt:lpstr>
      <vt:lpstr>Изменения по бухучету</vt:lpstr>
      <vt:lpstr>Изменения по бухучету</vt:lpstr>
      <vt:lpstr>Учет НМА – ФСБУ 14/2022 + ФСБУ 26/2020</vt:lpstr>
      <vt:lpstr>Упрощенная ретроспектива</vt:lpstr>
      <vt:lpstr>Упрощенная ретроспектива</vt:lpstr>
      <vt:lpstr>Презентация PowerPoint</vt:lpstr>
      <vt:lpstr>Новые ФСБУ</vt:lpstr>
      <vt:lpstr>Новые ФСБУ</vt:lpstr>
      <vt:lpstr>Новые ФСБУ</vt:lpstr>
      <vt:lpstr>Новые ФСБУ</vt:lpstr>
      <vt:lpstr>  Малоценка </vt:lpstr>
      <vt:lpstr>Презентация PowerPoint</vt:lpstr>
      <vt:lpstr>Презентация PowerPoint</vt:lpstr>
      <vt:lpstr>Презентация PowerPoint</vt:lpstr>
      <vt:lpstr>   Капитальные вложения в основные средства </vt:lpstr>
      <vt:lpstr>Презентация PowerPoint</vt:lpstr>
      <vt:lpstr>Презентация PowerPoint</vt:lpstr>
      <vt:lpstr>Презентация PowerPoint</vt:lpstr>
      <vt:lpstr>Презентация PowerPoint</vt:lpstr>
      <vt:lpstr>Инвентарный объект</vt:lpstr>
      <vt:lpstr>Презентация PowerPoint</vt:lpstr>
      <vt:lpstr>Новые ФСБУ</vt:lpstr>
      <vt:lpstr>Новые ФСБУ</vt:lpstr>
      <vt:lpstr>Группировка основных средств по ФСБУ 6/2020</vt:lpstr>
      <vt:lpstr>Инвестиционная недвижимость</vt:lpstr>
      <vt:lpstr>Инвестиционная недвижимость</vt:lpstr>
      <vt:lpstr>Инвестиционная недвижимость</vt:lpstr>
      <vt:lpstr>Инвестиционная недвижимость</vt:lpstr>
      <vt:lpstr>Презентация PowerPoint</vt:lpstr>
      <vt:lpstr>Новые ФСБУ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Новые ФСБУ</vt:lpstr>
      <vt:lpstr>Презентация PowerPoint</vt:lpstr>
      <vt:lpstr>Срок полезного использования</vt:lpstr>
      <vt:lpstr>Срок полезного использования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Пересмотр элементов амортизации</vt:lpstr>
      <vt:lpstr>Пересмотр элементов амортизации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Ремонт</vt:lpstr>
      <vt:lpstr>Ремонт</vt:lpstr>
      <vt:lpstr>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Капитальный ремонт</vt:lpstr>
      <vt:lpstr>Презентация PowerPoint</vt:lpstr>
      <vt:lpstr>Текущий ремонт</vt:lpstr>
      <vt:lpstr>Текущий ремонт</vt:lpstr>
      <vt:lpstr>Текущий ремонт</vt:lpstr>
      <vt:lpstr>Неплановый ремонт</vt:lpstr>
      <vt:lpstr>Презентация PowerPoint</vt:lpstr>
      <vt:lpstr>Запасы для ремонта</vt:lpstr>
      <vt:lpstr>Запасы для ремонта</vt:lpstr>
      <vt:lpstr>Запасы для ремонта</vt:lpstr>
      <vt:lpstr>Запасы для ремонта</vt:lpstr>
      <vt:lpstr>Какими документами оформляют списание запчастей при ремонте ОС</vt:lpstr>
      <vt:lpstr>Модернизация</vt:lpstr>
      <vt:lpstr>Модернизация</vt:lpstr>
      <vt:lpstr>Модернизация</vt:lpstr>
      <vt:lpstr>Модернизация</vt:lpstr>
      <vt:lpstr>Модернизация</vt:lpstr>
      <vt:lpstr>Модернизация</vt:lpstr>
      <vt:lpstr>Модернизация</vt:lpstr>
      <vt:lpstr>Модернизация</vt:lpstr>
      <vt:lpstr>Модернизация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СОСТАВ ДОКУМЕНТОВ ПРИ ПРОВЕДЕНИИ РЕМОНТА СТОРОННЕЙ ОРГАНИЗАЦИЕЙ </vt:lpstr>
      <vt:lpstr>СОСТАВ ДОКУМЕНТОВ ПРИ ПРОВЕДЕНИИ РЕМОНТА  СИЛАМИ ОРГАНИЗАЦИИ </vt:lpstr>
      <vt:lpstr> Документы, подтверждающие реконструкцию</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Обесценение</vt:lpstr>
      <vt:lpstr>Обесценение</vt:lpstr>
      <vt:lpstr>Обесценение</vt:lpstr>
      <vt:lpstr>Обесценение</vt:lpstr>
      <vt:lpstr>Обесценение</vt:lpstr>
      <vt:lpstr>Обесценение</vt:lpstr>
      <vt:lpstr>Обесценение</vt:lpstr>
      <vt:lpstr>Презентация PowerPoint</vt:lpstr>
      <vt:lpstr> Выбытие ОС</vt:lpstr>
      <vt:lpstr>  Списание  ОС</vt:lpstr>
      <vt:lpstr>  Списание  ОС</vt:lpstr>
      <vt:lpstr>  Списание  ОС</vt:lpstr>
      <vt:lpstr>  Списание  ОС</vt:lpstr>
      <vt:lpstr>Безвозмездная передача</vt:lpstr>
      <vt:lpstr>Презентация PowerPoint</vt:lpstr>
      <vt:lpstr>Ликвидация основных средств </vt:lpstr>
      <vt:lpstr>Передача объектов основных средств в качестве вклада в уставный капитал другой организации </vt:lpstr>
      <vt:lpstr>Списание основных средств в случае морального и (или) физического износа </vt:lpstr>
      <vt:lpstr>Продажа ос</vt:lpstr>
      <vt:lpstr>Продажа ос</vt:lpstr>
      <vt:lpstr>Продажа ос</vt:lpstr>
      <vt:lpstr>Продажа ос</vt:lpstr>
      <vt:lpstr>Продажа ос</vt:lpstr>
      <vt:lpstr>   Ликвидация  ОС</vt:lpstr>
      <vt:lpstr>   Ликвидация  ОС</vt:lpstr>
      <vt:lpstr>   Ликвидация  ОС</vt:lpstr>
      <vt:lpstr>  Частичная ликвидация </vt:lpstr>
      <vt:lpstr>   Частичная ликвидация  ОС</vt:lpstr>
      <vt:lpstr>   Частичная ликвидация  ОС</vt:lpstr>
      <vt:lpstr> Частичная ликвидация  ОС</vt:lpstr>
      <vt:lpstr> Частичная ликвидация  ОС</vt:lpstr>
      <vt:lpstr> Частичная ликвидация  ОС</vt:lpstr>
      <vt:lpstr>   Выбытие ОС</vt:lpstr>
      <vt:lpstr>   Разукомплектация </vt:lpstr>
      <vt:lpstr>   Разукомплектация </vt:lpstr>
      <vt:lpstr>   Как учитывать долгосрочные активы к продаже </vt:lpstr>
      <vt:lpstr>   Как учитывать долгосрочные активы к продаже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Раскрытие отчетности</vt:lpstr>
      <vt:lpstr>Раскрытие отчетности</vt:lpstr>
      <vt:lpstr>Первичка ОС</vt:lpstr>
      <vt:lpstr>Первичка ОС</vt:lpstr>
      <vt:lpstr>Первичка ОС</vt:lpstr>
      <vt:lpstr>Первичка ОС</vt:lpstr>
      <vt:lpstr>Презентация PowerPoint</vt:lpstr>
      <vt:lpstr>Имущество в уставный капитал (статья 277 НК РФ)</vt:lpstr>
      <vt:lpstr>Начисление амортизации в зависимости от применяемого метода</vt:lpstr>
      <vt:lpstr>Презентация PowerPoint</vt:lpstr>
      <vt:lpstr>Презентация PowerPoint</vt:lpstr>
      <vt:lpstr>Неотделимые улучшения</vt:lpstr>
      <vt:lpstr>Неотделимые улучшения</vt:lpstr>
      <vt:lpstr>Неотделимые улучшения</vt:lpstr>
      <vt:lpstr>Расходы на ремонт ОС</vt:lpstr>
      <vt:lpstr>Расходы на ремонт ОС</vt:lpstr>
      <vt:lpstr>Расходы на ремонт ОС</vt:lpstr>
      <vt:lpstr>Расходы на ремонт ОС</vt:lpstr>
      <vt:lpstr>Расходы на ремонт ОС</vt:lpstr>
      <vt:lpstr>Налог на прибыль – изменения 2022</vt:lpstr>
      <vt:lpstr>Налог на прибыль – изменения 2022</vt:lpstr>
      <vt:lpstr>Налог на прибыль – изменения 2022</vt:lpstr>
      <vt:lpstr>Презентация PowerPoint</vt:lpstr>
      <vt:lpstr>Презентация PowerPoint</vt:lpstr>
      <vt:lpstr>Презентация PowerPoint</vt:lpstr>
      <vt:lpstr> Неотделимые улучшения арендованного имущества</vt:lpstr>
      <vt:lpstr> Неотделимые улучшения арендованного имущества</vt:lpstr>
      <vt:lpstr> Неотделимые улучшения арендованного имущества</vt:lpstr>
      <vt:lpstr> Неотделимые улучшения арендованного имущества</vt:lpstr>
      <vt:lpstr>Списали старое недоамортизированное основное средство - НДС восстанавливать не нужно </vt:lpstr>
      <vt:lpstr>Минфин: вернули некачественное ОС - амортизацию нужно исключить из расходов  </vt:lpstr>
      <vt:lpstr>Ошибку в первоначальной стоимости объекта ОС можно исправить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Волкова Яна Сергеевна</dc:creator>
  <cp:lastModifiedBy>Alexey Samkov</cp:lastModifiedBy>
  <cp:revision>18</cp:revision>
  <dcterms:created xsi:type="dcterms:W3CDTF">2024-02-22T07:50:22Z</dcterms:created>
  <dcterms:modified xsi:type="dcterms:W3CDTF">2024-04-04T06:31:38Z</dcterms:modified>
</cp:coreProperties>
</file>